
<file path=[Content_Types].xml><?xml version="1.0" encoding="utf-8"?>
<Types xmlns="http://schemas.openxmlformats.org/package/2006/content-types">
  <Default Extension="bin" ContentType="application/vnd.openxmlformats-officedocument.oleObject"/>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4"/>
  </p:sldMasterIdLst>
  <p:notesMasterIdLst>
    <p:notesMasterId r:id="rId211"/>
  </p:notesMasterIdLst>
  <p:handoutMasterIdLst>
    <p:handoutMasterId r:id="rId212"/>
  </p:handoutMasterIdLst>
  <p:sldIdLst>
    <p:sldId id="2524" r:id="rId5"/>
    <p:sldId id="3016" r:id="rId6"/>
    <p:sldId id="2853" r:id="rId7"/>
    <p:sldId id="2804" r:id="rId8"/>
    <p:sldId id="2805" r:id="rId9"/>
    <p:sldId id="2807" r:id="rId10"/>
    <p:sldId id="2806" r:id="rId11"/>
    <p:sldId id="2808" r:id="rId12"/>
    <p:sldId id="3017" r:id="rId13"/>
    <p:sldId id="3023" r:id="rId14"/>
    <p:sldId id="3018" r:id="rId15"/>
    <p:sldId id="3021" r:id="rId16"/>
    <p:sldId id="3019" r:id="rId17"/>
    <p:sldId id="3022" r:id="rId18"/>
    <p:sldId id="2809" r:id="rId19"/>
    <p:sldId id="2810" r:id="rId20"/>
    <p:sldId id="3020" r:id="rId21"/>
    <p:sldId id="2812" r:id="rId22"/>
    <p:sldId id="2813" r:id="rId23"/>
    <p:sldId id="2815" r:id="rId24"/>
    <p:sldId id="2816" r:id="rId25"/>
    <p:sldId id="2817" r:id="rId26"/>
    <p:sldId id="2818" r:id="rId27"/>
    <p:sldId id="2819" r:id="rId28"/>
    <p:sldId id="2822" r:id="rId29"/>
    <p:sldId id="2820" r:id="rId30"/>
    <p:sldId id="2832" r:id="rId31"/>
    <p:sldId id="2826" r:id="rId32"/>
    <p:sldId id="2829" r:id="rId33"/>
    <p:sldId id="2845" r:id="rId34"/>
    <p:sldId id="3024" r:id="rId35"/>
    <p:sldId id="3025" r:id="rId36"/>
    <p:sldId id="2824" r:id="rId37"/>
    <p:sldId id="2846" r:id="rId38"/>
    <p:sldId id="2830" r:id="rId39"/>
    <p:sldId id="2840" r:id="rId40"/>
    <p:sldId id="2833" r:id="rId41"/>
    <p:sldId id="2834" r:id="rId42"/>
    <p:sldId id="2835" r:id="rId43"/>
    <p:sldId id="2836" r:id="rId44"/>
    <p:sldId id="2831" r:id="rId45"/>
    <p:sldId id="2856" r:id="rId46"/>
    <p:sldId id="2857" r:id="rId47"/>
    <p:sldId id="2859" r:id="rId48"/>
    <p:sldId id="2876" r:id="rId49"/>
    <p:sldId id="2852" r:id="rId50"/>
    <p:sldId id="2879" r:id="rId51"/>
    <p:sldId id="2837" r:id="rId52"/>
    <p:sldId id="3027" r:id="rId53"/>
    <p:sldId id="2838" r:id="rId54"/>
    <p:sldId id="2839" r:id="rId55"/>
    <p:sldId id="2827" r:id="rId56"/>
    <p:sldId id="2828" r:id="rId57"/>
    <p:sldId id="2841" r:id="rId58"/>
    <p:sldId id="2844" r:id="rId59"/>
    <p:sldId id="2842" r:id="rId60"/>
    <p:sldId id="2849" r:id="rId61"/>
    <p:sldId id="3026" r:id="rId62"/>
    <p:sldId id="2847" r:id="rId63"/>
    <p:sldId id="2850" r:id="rId64"/>
    <p:sldId id="2848" r:id="rId65"/>
    <p:sldId id="2851" r:id="rId66"/>
    <p:sldId id="2854" r:id="rId67"/>
    <p:sldId id="2855" r:id="rId68"/>
    <p:sldId id="2858" r:id="rId69"/>
    <p:sldId id="2874" r:id="rId70"/>
    <p:sldId id="2860" r:id="rId71"/>
    <p:sldId id="2861" r:id="rId72"/>
    <p:sldId id="2990" r:id="rId73"/>
    <p:sldId id="2862" r:id="rId74"/>
    <p:sldId id="2863" r:id="rId75"/>
    <p:sldId id="2864" r:id="rId76"/>
    <p:sldId id="2865" r:id="rId77"/>
    <p:sldId id="2866" r:id="rId78"/>
    <p:sldId id="2867" r:id="rId79"/>
    <p:sldId id="2868" r:id="rId80"/>
    <p:sldId id="2871" r:id="rId81"/>
    <p:sldId id="2869" r:id="rId82"/>
    <p:sldId id="2872" r:id="rId83"/>
    <p:sldId id="2873" r:id="rId84"/>
    <p:sldId id="2870" r:id="rId85"/>
    <p:sldId id="2877" r:id="rId86"/>
    <p:sldId id="2878" r:id="rId87"/>
    <p:sldId id="2880" r:id="rId88"/>
    <p:sldId id="2886" r:id="rId89"/>
    <p:sldId id="2881" r:id="rId90"/>
    <p:sldId id="2882" r:id="rId91"/>
    <p:sldId id="2883" r:id="rId92"/>
    <p:sldId id="2887" r:id="rId93"/>
    <p:sldId id="2884" r:id="rId94"/>
    <p:sldId id="2889" r:id="rId95"/>
    <p:sldId id="2888" r:id="rId96"/>
    <p:sldId id="2890" r:id="rId97"/>
    <p:sldId id="2891" r:id="rId98"/>
    <p:sldId id="2892" r:id="rId99"/>
    <p:sldId id="2893" r:id="rId100"/>
    <p:sldId id="2885" r:id="rId101"/>
    <p:sldId id="2894" r:id="rId102"/>
    <p:sldId id="2899" r:id="rId103"/>
    <p:sldId id="2898" r:id="rId104"/>
    <p:sldId id="2904" r:id="rId105"/>
    <p:sldId id="2910" r:id="rId106"/>
    <p:sldId id="2906" r:id="rId107"/>
    <p:sldId id="2902" r:id="rId108"/>
    <p:sldId id="2907" r:id="rId109"/>
    <p:sldId id="2917" r:id="rId110"/>
    <p:sldId id="2920" r:id="rId111"/>
    <p:sldId id="2914" r:id="rId112"/>
    <p:sldId id="2896" r:id="rId113"/>
    <p:sldId id="2903" r:id="rId114"/>
    <p:sldId id="2913" r:id="rId115"/>
    <p:sldId id="2897" r:id="rId116"/>
    <p:sldId id="2925" r:id="rId117"/>
    <p:sldId id="2915" r:id="rId118"/>
    <p:sldId id="2918" r:id="rId119"/>
    <p:sldId id="2921" r:id="rId120"/>
    <p:sldId id="2908" r:id="rId121"/>
    <p:sldId id="2911" r:id="rId122"/>
    <p:sldId id="2909" r:id="rId123"/>
    <p:sldId id="2931" r:id="rId124"/>
    <p:sldId id="2922" r:id="rId125"/>
    <p:sldId id="2923" r:id="rId126"/>
    <p:sldId id="2924" r:id="rId127"/>
    <p:sldId id="2926" r:id="rId128"/>
    <p:sldId id="2928" r:id="rId129"/>
    <p:sldId id="2929" r:id="rId130"/>
    <p:sldId id="2916" r:id="rId131"/>
    <p:sldId id="2901" r:id="rId132"/>
    <p:sldId id="2927" r:id="rId133"/>
    <p:sldId id="2930" r:id="rId134"/>
    <p:sldId id="2933" r:id="rId135"/>
    <p:sldId id="2936" r:id="rId136"/>
    <p:sldId id="2934" r:id="rId137"/>
    <p:sldId id="2935" r:id="rId138"/>
    <p:sldId id="2938" r:id="rId139"/>
    <p:sldId id="2939" r:id="rId140"/>
    <p:sldId id="2940" r:id="rId141"/>
    <p:sldId id="2942" r:id="rId142"/>
    <p:sldId id="2941" r:id="rId143"/>
    <p:sldId id="2943" r:id="rId144"/>
    <p:sldId id="2947" r:id="rId145"/>
    <p:sldId id="2944" r:id="rId146"/>
    <p:sldId id="2949" r:id="rId147"/>
    <p:sldId id="2951" r:id="rId148"/>
    <p:sldId id="2953" r:id="rId149"/>
    <p:sldId id="2954" r:id="rId150"/>
    <p:sldId id="2955" r:id="rId151"/>
    <p:sldId id="2958" r:id="rId152"/>
    <p:sldId id="2956" r:id="rId153"/>
    <p:sldId id="2945" r:id="rId154"/>
    <p:sldId id="2946" r:id="rId155"/>
    <p:sldId id="2948" r:id="rId156"/>
    <p:sldId id="2959" r:id="rId157"/>
    <p:sldId id="2960" r:id="rId158"/>
    <p:sldId id="2961" r:id="rId159"/>
    <p:sldId id="2962" r:id="rId160"/>
    <p:sldId id="2957" r:id="rId161"/>
    <p:sldId id="2963" r:id="rId162"/>
    <p:sldId id="2970" r:id="rId163"/>
    <p:sldId id="2964" r:id="rId164"/>
    <p:sldId id="2972" r:id="rId165"/>
    <p:sldId id="2966" r:id="rId166"/>
    <p:sldId id="2971" r:id="rId167"/>
    <p:sldId id="2980" r:id="rId168"/>
    <p:sldId id="2983" r:id="rId169"/>
    <p:sldId id="2984" r:id="rId170"/>
    <p:sldId id="2985" r:id="rId171"/>
    <p:sldId id="2986" r:id="rId172"/>
    <p:sldId id="2974" r:id="rId173"/>
    <p:sldId id="2973" r:id="rId174"/>
    <p:sldId id="2987" r:id="rId175"/>
    <p:sldId id="2975" r:id="rId176"/>
    <p:sldId id="2978" r:id="rId177"/>
    <p:sldId id="2979" r:id="rId178"/>
    <p:sldId id="2976" r:id="rId179"/>
    <p:sldId id="2977" r:id="rId180"/>
    <p:sldId id="2988" r:id="rId181"/>
    <p:sldId id="2989" r:id="rId182"/>
    <p:sldId id="2997" r:id="rId183"/>
    <p:sldId id="2991" r:id="rId184"/>
    <p:sldId id="2998" r:id="rId185"/>
    <p:sldId id="2999" r:id="rId186"/>
    <p:sldId id="3003" r:id="rId187"/>
    <p:sldId id="3004" r:id="rId188"/>
    <p:sldId id="3000" r:id="rId189"/>
    <p:sldId id="3001" r:id="rId190"/>
    <p:sldId id="2992" r:id="rId191"/>
    <p:sldId id="2993" r:id="rId192"/>
    <p:sldId id="2995" r:id="rId193"/>
    <p:sldId id="2994" r:id="rId194"/>
    <p:sldId id="2996" r:id="rId195"/>
    <p:sldId id="3007" r:id="rId196"/>
    <p:sldId id="3005" r:id="rId197"/>
    <p:sldId id="3008" r:id="rId198"/>
    <p:sldId id="3002" r:id="rId199"/>
    <p:sldId id="3006" r:id="rId200"/>
    <p:sldId id="3009" r:id="rId201"/>
    <p:sldId id="3013" r:id="rId202"/>
    <p:sldId id="3015" r:id="rId203"/>
    <p:sldId id="3010" r:id="rId204"/>
    <p:sldId id="3011" r:id="rId205"/>
    <p:sldId id="3012" r:id="rId206"/>
    <p:sldId id="3014" r:id="rId207"/>
    <p:sldId id="2982" r:id="rId208"/>
    <p:sldId id="2937" r:id="rId209"/>
    <p:sldId id="2932" r:id="rId210"/>
  </p:sldIdLst>
  <p:sldSz cx="12192000" cy="6858000"/>
  <p:notesSz cx="6858000" cy="9144000"/>
  <p:embeddedFontLst>
    <p:embeddedFont>
      <p:font typeface="Calibri" panose="020F0502020204030204" pitchFamily="34" charset="0"/>
      <p:regular r:id="rId213"/>
      <p:bold r:id="rId214"/>
      <p:italic r:id="rId215"/>
      <p:boldItalic r:id="rId216"/>
    </p:embeddedFont>
    <p:embeddedFont>
      <p:font typeface="Gill Sans MT" panose="020B0502020104020203" pitchFamily="34" charset="0"/>
      <p:regular r:id="rId217"/>
      <p:bold r:id="rId218"/>
      <p:italic r:id="rId219"/>
      <p:boldItalic r:id="rId220"/>
    </p:embeddedFont>
    <p:embeddedFont>
      <p:font typeface="Gill Sans Nova Light" panose="020B0302020104020203" pitchFamily="34" charset="0"/>
      <p:regular r:id="rId221"/>
      <p:italic r:id="rId222"/>
    </p:embeddedFont>
  </p:embeddedFont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0990E53-D662-4AC3-9844-4B399E8DDCF8}">
          <p14:sldIdLst>
            <p14:sldId id="2524"/>
            <p14:sldId id="3016"/>
            <p14:sldId id="2853"/>
            <p14:sldId id="2804"/>
            <p14:sldId id="2805"/>
            <p14:sldId id="2807"/>
            <p14:sldId id="2806"/>
            <p14:sldId id="2808"/>
          </p14:sldIdLst>
        </p14:section>
        <p14:section name="Exemples de projets artistiques" id="{6F271527-1FAF-4570-AABB-B682038F1778}">
          <p14:sldIdLst>
            <p14:sldId id="3017"/>
            <p14:sldId id="3023"/>
            <p14:sldId id="3018"/>
            <p14:sldId id="3021"/>
            <p14:sldId id="3019"/>
            <p14:sldId id="3022"/>
            <p14:sldId id="2809"/>
            <p14:sldId id="2810"/>
            <p14:sldId id="3020"/>
            <p14:sldId id="2812"/>
            <p14:sldId id="2813"/>
            <p14:sldId id="2815"/>
            <p14:sldId id="2816"/>
            <p14:sldId id="2817"/>
            <p14:sldId id="2818"/>
            <p14:sldId id="2819"/>
          </p14:sldIdLst>
        </p14:section>
        <p14:section name="Mathématiques" id="{89BAB7FA-346E-4D31-A179-54C776892415}">
          <p14:sldIdLst>
            <p14:sldId id="2822"/>
          </p14:sldIdLst>
        </p14:section>
        <p14:section name="L'électricité" id="{CD4DE47F-1A9F-44AD-A73A-F4E23F246153}">
          <p14:sldIdLst>
            <p14:sldId id="2820"/>
            <p14:sldId id="2832"/>
            <p14:sldId id="2826"/>
            <p14:sldId id="2829"/>
            <p14:sldId id="2845"/>
            <p14:sldId id="3024"/>
            <p14:sldId id="3025"/>
            <p14:sldId id="2824"/>
            <p14:sldId id="2846"/>
          </p14:sldIdLst>
        </p14:section>
        <p14:section name="Les circuits électriques" id="{CB1E291E-AE45-4F5D-B7D8-B32F36F089E9}">
          <p14:sldIdLst>
            <p14:sldId id="2830"/>
            <p14:sldId id="2840"/>
            <p14:sldId id="2833"/>
            <p14:sldId id="2834"/>
            <p14:sldId id="2835"/>
            <p14:sldId id="2836"/>
            <p14:sldId id="2831"/>
            <p14:sldId id="2856"/>
            <p14:sldId id="2857"/>
            <p14:sldId id="2859"/>
            <p14:sldId id="2876"/>
            <p14:sldId id="2852"/>
            <p14:sldId id="2879"/>
            <p14:sldId id="2837"/>
            <p14:sldId id="3027"/>
            <p14:sldId id="2838"/>
            <p14:sldId id="2839"/>
            <p14:sldId id="2827"/>
            <p14:sldId id="2828"/>
            <p14:sldId id="2841"/>
            <p14:sldId id="2844"/>
            <p14:sldId id="2842"/>
            <p14:sldId id="2849"/>
            <p14:sldId id="3026"/>
            <p14:sldId id="2847"/>
            <p14:sldId id="2850"/>
            <p14:sldId id="2848"/>
            <p14:sldId id="2851"/>
            <p14:sldId id="2854"/>
            <p14:sldId id="2855"/>
            <p14:sldId id="2858"/>
            <p14:sldId id="2874"/>
            <p14:sldId id="2860"/>
            <p14:sldId id="2861"/>
            <p14:sldId id="2990"/>
            <p14:sldId id="2862"/>
            <p14:sldId id="2863"/>
            <p14:sldId id="2864"/>
            <p14:sldId id="2865"/>
            <p14:sldId id="2866"/>
            <p14:sldId id="2867"/>
            <p14:sldId id="2868"/>
            <p14:sldId id="2871"/>
            <p14:sldId id="2869"/>
            <p14:sldId id="2872"/>
            <p14:sldId id="2873"/>
            <p14:sldId id="2870"/>
            <p14:sldId id="2877"/>
            <p14:sldId id="2878"/>
            <p14:sldId id="2880"/>
            <p14:sldId id="2886"/>
            <p14:sldId id="2881"/>
            <p14:sldId id="2882"/>
            <p14:sldId id="2883"/>
            <p14:sldId id="2887"/>
            <p14:sldId id="2884"/>
            <p14:sldId id="2889"/>
            <p14:sldId id="2888"/>
            <p14:sldId id="2890"/>
            <p14:sldId id="2891"/>
            <p14:sldId id="2892"/>
            <p14:sldId id="2893"/>
            <p14:sldId id="2885"/>
            <p14:sldId id="2894"/>
            <p14:sldId id="2899"/>
            <p14:sldId id="2898"/>
            <p14:sldId id="2904"/>
            <p14:sldId id="2910"/>
            <p14:sldId id="2906"/>
            <p14:sldId id="2902"/>
            <p14:sldId id="2907"/>
            <p14:sldId id="2917"/>
            <p14:sldId id="2920"/>
            <p14:sldId id="2914"/>
            <p14:sldId id="2896"/>
            <p14:sldId id="2903"/>
            <p14:sldId id="2913"/>
            <p14:sldId id="2897"/>
            <p14:sldId id="2925"/>
            <p14:sldId id="2915"/>
            <p14:sldId id="2918"/>
            <p14:sldId id="2921"/>
            <p14:sldId id="2908"/>
            <p14:sldId id="2911"/>
            <p14:sldId id="2909"/>
            <p14:sldId id="2931"/>
            <p14:sldId id="2922"/>
            <p14:sldId id="2923"/>
            <p14:sldId id="2924"/>
            <p14:sldId id="2926"/>
            <p14:sldId id="2928"/>
            <p14:sldId id="2929"/>
            <p14:sldId id="2916"/>
            <p14:sldId id="2901"/>
            <p14:sldId id="2927"/>
            <p14:sldId id="2930"/>
            <p14:sldId id="2933"/>
            <p14:sldId id="2936"/>
            <p14:sldId id="2934"/>
            <p14:sldId id="2935"/>
            <p14:sldId id="2938"/>
            <p14:sldId id="2939"/>
            <p14:sldId id="2940"/>
            <p14:sldId id="2942"/>
            <p14:sldId id="2941"/>
            <p14:sldId id="2943"/>
            <p14:sldId id="2947"/>
            <p14:sldId id="2944"/>
            <p14:sldId id="2949"/>
            <p14:sldId id="2951"/>
            <p14:sldId id="2953"/>
            <p14:sldId id="2954"/>
            <p14:sldId id="2955"/>
            <p14:sldId id="2958"/>
            <p14:sldId id="2956"/>
            <p14:sldId id="2945"/>
            <p14:sldId id="2946"/>
            <p14:sldId id="2948"/>
            <p14:sldId id="2959"/>
            <p14:sldId id="2960"/>
            <p14:sldId id="2961"/>
            <p14:sldId id="2962"/>
            <p14:sldId id="2957"/>
            <p14:sldId id="2963"/>
            <p14:sldId id="2970"/>
            <p14:sldId id="2964"/>
            <p14:sldId id="2972"/>
            <p14:sldId id="2966"/>
            <p14:sldId id="2971"/>
            <p14:sldId id="2980"/>
            <p14:sldId id="2983"/>
            <p14:sldId id="2984"/>
            <p14:sldId id="2985"/>
            <p14:sldId id="2986"/>
            <p14:sldId id="2974"/>
            <p14:sldId id="2973"/>
            <p14:sldId id="2987"/>
            <p14:sldId id="2975"/>
            <p14:sldId id="2978"/>
            <p14:sldId id="2979"/>
            <p14:sldId id="2976"/>
            <p14:sldId id="2977"/>
            <p14:sldId id="2988"/>
            <p14:sldId id="2989"/>
            <p14:sldId id="2997"/>
            <p14:sldId id="2991"/>
            <p14:sldId id="2998"/>
            <p14:sldId id="2999"/>
            <p14:sldId id="3003"/>
            <p14:sldId id="3004"/>
            <p14:sldId id="3000"/>
            <p14:sldId id="3001"/>
            <p14:sldId id="2992"/>
            <p14:sldId id="2993"/>
            <p14:sldId id="2995"/>
            <p14:sldId id="2994"/>
            <p14:sldId id="2996"/>
            <p14:sldId id="3007"/>
            <p14:sldId id="3005"/>
            <p14:sldId id="3008"/>
            <p14:sldId id="3002"/>
            <p14:sldId id="3006"/>
            <p14:sldId id="3009"/>
            <p14:sldId id="3013"/>
            <p14:sldId id="3015"/>
            <p14:sldId id="3010"/>
            <p14:sldId id="3011"/>
            <p14:sldId id="3012"/>
            <p14:sldId id="3014"/>
            <p14:sldId id="2982"/>
            <p14:sldId id="2937"/>
            <p14:sldId id="29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FF00F7"/>
    <a:srgbClr val="662D91"/>
    <a:srgbClr val="525252"/>
    <a:srgbClr val="FFF800"/>
    <a:srgbClr val="FFFFFF"/>
    <a:srgbClr val="72BF44"/>
    <a:srgbClr val="FFF200"/>
    <a:srgbClr val="EAB200"/>
    <a:srgbClr val="C5AD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B86EC9-6B85-46B1-AFCB-421127A8BD46}" v="13" dt="2022-08-31T14:03:21.87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15" autoAdjust="0"/>
    <p:restoredTop sz="80256" autoAdjust="0"/>
  </p:normalViewPr>
  <p:slideViewPr>
    <p:cSldViewPr snapToGrid="0" snapToObjects="1" showGuides="1">
      <p:cViewPr>
        <p:scale>
          <a:sx n="100" d="100"/>
          <a:sy n="100" d="100"/>
        </p:scale>
        <p:origin x="2784" y="139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2766" y="78"/>
      </p:cViewPr>
      <p:guideLst/>
    </p:cSldViewPr>
  </p:notesViewPr>
  <p:gridSpacing cx="216001" cy="216001"/>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font" Target="fonts/font4.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tableStyles" Target="tableStyle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font" Target="fonts/font5.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microsoft.com/office/2015/10/relationships/revisionInfo" Target="revisionInfo.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font" Target="fonts/font6.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font" Target="fonts/font7.fntdata"/><Relationship Id="rId3" Type="http://schemas.openxmlformats.org/officeDocument/2006/relationships/customXml" Target="../customXml/item3.xml"/><Relationship Id="rId214" Type="http://schemas.openxmlformats.org/officeDocument/2006/relationships/font" Target="fonts/font2.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font" Target="fonts/font8.fntdata"/><Relationship Id="rId225"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font" Target="fonts/font3.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font" Target="fonts/font9.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font" Target="fonts/font10.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handoutMaster" Target="handoutMasters/handout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commentAuthors" Target="commentAuthor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presProps" Target="pres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E5DB661-9218-4D06-90BF-49C4452C0C70}" type="datetime1">
              <a:rPr lang="fr-FR" smtClean="0"/>
              <a:t>31/08/2022</a:t>
            </a:fld>
            <a:endParaRPr lang="fr-FR" dirty="0"/>
          </a:p>
        </p:txBody>
      </p:sp>
      <p:sp>
        <p:nvSpPr>
          <p:cNvPr id="4" name="Espace réservé du pied de page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fr-FR" smtClean="0"/>
              <a:t>‹#›</a:t>
            </a:fld>
            <a:endParaRPr lang="fr-FR"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9ED3DB-095D-4A24-825E-62E1C3701A02}" type="datetime1">
              <a:rPr lang="fr-FR" noProof="0" smtClean="0"/>
              <a:t>31/08/2022</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fr-FR" noProof="0" smtClean="0"/>
              <a:t>‹#›</a:t>
            </a:fld>
            <a:endParaRPr lang="fr-FR" noProof="0"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p:spPr>
        <p:txBody>
          <a:bodyPr rtlCol="0"/>
          <a:lstStyle/>
          <a:p>
            <a:pPr rtl="0"/>
            <a:fld id="{3CFA0038-7055-434C-B6C4-B8C69565C600}" type="slidenum">
              <a:rPr lang="fr-FR" smtClean="0"/>
              <a:t>1</a:t>
            </a:fld>
            <a:endParaRPr lang="fr-FR" dirty="0"/>
          </a:p>
        </p:txBody>
      </p:sp>
    </p:spTree>
    <p:extLst>
      <p:ext uri="{BB962C8B-B14F-4D97-AF65-F5344CB8AC3E}">
        <p14:creationId xmlns:p14="http://schemas.microsoft.com/office/powerpoint/2010/main" val="324966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3ADF8-C269-5D42-A626-BE35303B98E7}"/>
              </a:ext>
            </a:extLst>
          </p:cNvPr>
          <p:cNvSpPr>
            <a:spLocks noGrp="1"/>
          </p:cNvSpPr>
          <p:nvPr>
            <p:ph type="title" hasCustomPrompt="1"/>
          </p:nvPr>
        </p:nvSpPr>
        <p:spPr>
          <a:xfrm>
            <a:off x="838200" y="365125"/>
            <a:ext cx="10515600" cy="701675"/>
          </a:xfrm>
        </p:spPr>
        <p:txBody>
          <a:bodyPr rtlCol="0"/>
          <a:lstStyle>
            <a:lvl1pPr>
              <a:defRPr spc="0"/>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DAE7CE01-A53E-894C-9672-25D8CB7D5F89}"/>
              </a:ext>
            </a:extLst>
          </p:cNvPr>
          <p:cNvSpPr>
            <a:spLocks noGrp="1"/>
          </p:cNvSpPr>
          <p:nvPr>
            <p:ph idx="1"/>
          </p:nvPr>
        </p:nvSpPr>
        <p:spPr>
          <a:xfrm>
            <a:off x="838200" y="1253067"/>
            <a:ext cx="10515600" cy="4923896"/>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dirty="0"/>
              <a:t>Cliquez pour 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128E13-F6CA-9A4F-A3DD-2CEB2ED95E28}"/>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6141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uniqu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rtlCol="0">
            <a:noAutofit/>
          </a:bodyPr>
          <a:lstStyle>
            <a:lvl1pPr marL="0" indent="0" algn="ctr">
              <a:buNone/>
              <a:defRPr/>
            </a:lvl1pPr>
          </a:lstStyle>
          <a:p>
            <a:pPr rtl="0"/>
            <a:r>
              <a:rPr lang="fr-FR" noProof="0"/>
              <a:t>Cliquez sur l'icône pour ajouter une image</a:t>
            </a:r>
            <a:endParaRPr lang="fr-FR" noProof="0" dirty="0"/>
          </a:p>
        </p:txBody>
      </p:sp>
      <p:sp>
        <p:nvSpPr>
          <p:cNvPr id="5" name="Espace réservé du texte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rtlCol="0">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rtl="0"/>
            <a:r>
              <a:rPr lang="fr-FR" noProof="0" dirty="0"/>
              <a:t>La légende vient ici</a:t>
            </a:r>
          </a:p>
        </p:txBody>
      </p:sp>
      <p:sp>
        <p:nvSpPr>
          <p:cNvPr id="6" name="Titr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rtlCol="0">
            <a:normAutofit/>
          </a:bodyPr>
          <a:lstStyle>
            <a:lvl1pPr algn="ctr">
              <a:defRPr sz="2800"/>
            </a:lvl1pPr>
          </a:lstStyle>
          <a:p>
            <a:pPr rtl="0"/>
            <a:r>
              <a:rPr lang="fr-FR" noProof="0" dirty="0"/>
              <a:t>LE TITRE VIENT ICI</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avec image">
    <p:spTree>
      <p:nvGrpSpPr>
        <p:cNvPr id="1" name=""/>
        <p:cNvGrpSpPr/>
        <p:nvPr/>
      </p:nvGrpSpPr>
      <p:grpSpPr>
        <a:xfrm>
          <a:off x="0" y="0"/>
          <a:ext cx="0" cy="0"/>
          <a:chOff x="0" y="0"/>
          <a:chExt cx="0" cy="0"/>
        </a:xfrm>
      </p:grpSpPr>
      <p:sp>
        <p:nvSpPr>
          <p:cNvPr id="8" name="Espace réservé d’image 2"/>
          <p:cNvSpPr>
            <a:spLocks noGrp="1"/>
          </p:cNvSpPr>
          <p:nvPr>
            <p:ph type="pic" sz="quarter" idx="14"/>
          </p:nvPr>
        </p:nvSpPr>
        <p:spPr>
          <a:xfrm>
            <a:off x="838200" y="2627"/>
            <a:ext cx="11353799" cy="4631365"/>
          </a:xfrm>
          <a:solidFill>
            <a:schemeClr val="bg1">
              <a:lumMod val="95000"/>
            </a:schemeClr>
          </a:solidFill>
        </p:spPr>
        <p:txBody>
          <a:bodyPr rtlCol="0">
            <a:normAutofit/>
          </a:bodyPr>
          <a:lstStyle>
            <a:lvl1pPr marL="0" indent="0" algn="ctr">
              <a:buNone/>
              <a:defRPr sz="1400"/>
            </a:lvl1pPr>
          </a:lstStyle>
          <a:p>
            <a:pPr rtl="0"/>
            <a:r>
              <a:rPr lang="fr-FR" noProof="0"/>
              <a:t>Cliquez sur l'icône pour ajouter une image</a:t>
            </a:r>
            <a:endParaRPr lang="fr-FR" noProof="0"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u texte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5" name="Espace réservé du contenu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texte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7" name="Espace réservé du contenu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Titre 2">
            <a:extLst>
              <a:ext uri="{FF2B5EF4-FFF2-40B4-BE49-F238E27FC236}">
                <a16:creationId xmlns:a16="http://schemas.microsoft.com/office/drawing/2014/main" id="{86674C34-BF58-4A21-BEE1-52BA2A5DBB70}"/>
              </a:ext>
            </a:extLst>
          </p:cNvPr>
          <p:cNvSpPr>
            <a:spLocks noGrp="1"/>
          </p:cNvSpPr>
          <p:nvPr>
            <p:ph type="title" hasCustomPrompt="1"/>
          </p:nvPr>
        </p:nvSpPr>
        <p:spPr/>
        <p:txBody>
          <a:bodyPr rtlCol="0"/>
          <a:lstStyle>
            <a:lvl1pPr>
              <a:defRPr spc="0"/>
            </a:lvl1pPr>
          </a:lstStyle>
          <a:p>
            <a:pPr rtl="0"/>
            <a:r>
              <a:rPr lang="fr-FR" noProof="0" dirty="0"/>
              <a:t>MODIFIEZ LE STYLE DU TITRE</a:t>
            </a:r>
          </a:p>
        </p:txBody>
      </p:sp>
    </p:spTree>
    <p:extLst>
      <p:ext uri="{BB962C8B-B14F-4D97-AF65-F5344CB8AC3E}">
        <p14:creationId xmlns:p14="http://schemas.microsoft.com/office/powerpoint/2010/main" val="124176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F17E1808-3255-6342-8F11-708C178C6864}"/>
              </a:ext>
            </a:extLst>
          </p:cNvPr>
          <p:cNvSpPr>
            <a:spLocks noGrp="1"/>
          </p:cNvSpPr>
          <p:nvPr>
            <p:ph type="body" sz="quarter" idx="3" hasCustomPrompt="1"/>
          </p:nvPr>
        </p:nvSpPr>
        <p:spPr>
          <a:xfrm>
            <a:off x="6172200" y="1681163"/>
            <a:ext cx="5183188" cy="823912"/>
          </a:xfrm>
        </p:spPr>
        <p:txBody>
          <a:bodyPr rtlCol="0" anchor="b"/>
          <a:lstStyle>
            <a:lvl1pPr marL="0" indent="0" rtl="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3257765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413889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5" name="Sous-titr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3442725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3034744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hasCustomPrompt="1"/>
          </p:nvPr>
        </p:nvSpPr>
        <p:spPr>
          <a:xfrm>
            <a:off x="838200" y="2935528"/>
            <a:ext cx="10515600" cy="986943"/>
          </a:xfrm>
        </p:spPr>
        <p:txBody>
          <a:bodyPr rtlCol="0"/>
          <a:lstStyle>
            <a:lvl1pPr algn="ctr">
              <a:defRPr/>
            </a:lvl1pPr>
          </a:lstStyle>
          <a:p>
            <a:pPr rtl="0"/>
            <a:r>
              <a:rPr lang="fr-FR" noProof="0" dirty="0"/>
              <a:t>MODIFIEZ LE STYLE DU TITRE</a:t>
            </a:r>
          </a:p>
        </p:txBody>
      </p:sp>
    </p:spTree>
    <p:extLst>
      <p:ext uri="{BB962C8B-B14F-4D97-AF65-F5344CB8AC3E}">
        <p14:creationId xmlns:p14="http://schemas.microsoft.com/office/powerpoint/2010/main" val="1181346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rtlCol="0" anchor="b"/>
          <a:lstStyle>
            <a:lvl1pPr algn="ctr">
              <a:defRPr/>
            </a:lvl1pPr>
          </a:lstStyle>
          <a:p>
            <a:pPr rtl="0"/>
            <a:r>
              <a:rPr lang="fr-FR" noProof="0" dirty="0"/>
              <a:t>CLIQUEZ POUR MODIFIER LE STYLE DU TITRE DE MASQUE</a:t>
            </a:r>
          </a:p>
        </p:txBody>
      </p:sp>
      <p:sp>
        <p:nvSpPr>
          <p:cNvPr id="7" name="Espace réservé du contenu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1" name="Espace réservé du texte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rtlCol="0"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fr-FR" noProof="0" dirty="0"/>
              <a:t>SOUS-TITRE ICI</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4" name="Espace réservé du contenu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7" name="Espace réservé d’image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2268905"/>
            <a:ext cx="4791342" cy="1157958"/>
          </a:xfrm>
        </p:spPr>
        <p:txBody>
          <a:bodyPr rtlCol="0">
            <a:noAutofit/>
          </a:bodyPr>
          <a:lstStyle>
            <a:lvl1pPr algn="ctr">
              <a:defRPr sz="6600">
                <a:solidFill>
                  <a:schemeClr val="tx2"/>
                </a:solidFill>
              </a:defRPr>
            </a:lvl1pPr>
          </a:lstStyle>
          <a:p>
            <a:pPr rtl="0"/>
            <a:r>
              <a:rPr lang="fr-FR" noProof="0" dirty="0"/>
              <a:t>SÉANCE 99</a:t>
            </a: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700329" y="3427322"/>
            <a:ext cx="4791746" cy="1905252"/>
          </a:xfrm>
        </p:spPr>
        <p:txBody>
          <a:bodyPr>
            <a:normAutofit/>
          </a:bodyPr>
          <a:lstStyle>
            <a:lvl1pPr marL="228600" indent="-228600">
              <a:lnSpc>
                <a:spcPct val="75000"/>
              </a:lnSpc>
              <a:buFont typeface="Arial" panose="020B0604020202020204" pitchFamily="34" charset="0"/>
              <a:buChar char="•"/>
              <a:defRPr sz="1400">
                <a:solidFill>
                  <a:schemeClr val="tx2"/>
                </a:solidFill>
              </a:defRPr>
            </a:lvl1pPr>
            <a:lvl2pPr marL="685800" indent="-228600">
              <a:lnSpc>
                <a:spcPct val="75000"/>
              </a:lnSpc>
              <a:buFont typeface="Arial" panose="020B0604020202020204" pitchFamily="34" charset="0"/>
              <a:buChar char="•"/>
              <a:defRPr sz="1400">
                <a:solidFill>
                  <a:schemeClr val="tx2"/>
                </a:solidFill>
              </a:defRPr>
            </a:lvl2pPr>
            <a:lvl3pPr marL="1143000" indent="-228600">
              <a:lnSpc>
                <a:spcPct val="75000"/>
              </a:lnSpc>
              <a:buFont typeface="Arial" panose="020B0604020202020204" pitchFamily="34" charset="0"/>
              <a:buChar char="•"/>
              <a:defRPr sz="1400">
                <a:solidFill>
                  <a:schemeClr val="tx2"/>
                </a:solidFill>
              </a:defRPr>
            </a:lvl3pPr>
            <a:lvl4pPr marL="1600200" indent="-228600">
              <a:lnSpc>
                <a:spcPct val="75000"/>
              </a:lnSpc>
              <a:buFont typeface="Arial" panose="020B0604020202020204" pitchFamily="34" charset="0"/>
              <a:buChar char="•"/>
              <a:defRPr sz="1400">
                <a:solidFill>
                  <a:schemeClr val="tx2"/>
                </a:solidFill>
              </a:defRPr>
            </a:lvl4pPr>
            <a:lvl5pPr marL="2057400" indent="-228600">
              <a:lnSpc>
                <a:spcPct val="75000"/>
              </a:lnSpc>
              <a:buFont typeface="Arial" panose="020B0604020202020204" pitchFamily="34" charset="0"/>
              <a:buChar char="•"/>
              <a:defRPr sz="1400">
                <a:solidFill>
                  <a:schemeClr val="tx2"/>
                </a:solidFill>
              </a:defRPr>
            </a:lvl5pPr>
          </a:lstStyle>
          <a:p>
            <a:pPr lvl="0"/>
            <a:r>
              <a:rPr lang="fr-FR" dirty="0"/>
              <a:t>A</a:t>
            </a:r>
          </a:p>
          <a:p>
            <a:pPr lvl="0"/>
            <a:r>
              <a:rPr lang="fr-FR" dirty="0"/>
              <a:t>B</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510064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pleine page">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0" y="0"/>
            <a:ext cx="121920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positive de remerciement">
    <p:spTree>
      <p:nvGrpSpPr>
        <p:cNvPr id="1" name=""/>
        <p:cNvGrpSpPr/>
        <p:nvPr/>
      </p:nvGrpSpPr>
      <p:grpSpPr>
        <a:xfrm>
          <a:off x="0" y="0"/>
          <a:ext cx="0" cy="0"/>
          <a:chOff x="0" y="0"/>
          <a:chExt cx="0" cy="0"/>
        </a:xfrm>
      </p:grpSpPr>
      <p:sp>
        <p:nvSpPr>
          <p:cNvPr id="10" name="Espace réservé d’image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vail_sommati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538385"/>
            <a:ext cx="4791342" cy="1760672"/>
          </a:xfrm>
        </p:spPr>
        <p:txBody>
          <a:bodyPr rtlCol="0">
            <a:noAutofit/>
          </a:bodyPr>
          <a:lstStyle>
            <a:lvl1pPr algn="ctr">
              <a:defRPr sz="6600">
                <a:solidFill>
                  <a:schemeClr val="bg1"/>
                </a:solidFill>
              </a:defRPr>
            </a:lvl1pPr>
          </a:lstStyle>
          <a:p>
            <a:pPr rtl="0"/>
            <a:r>
              <a:rPr lang="fr-FR" noProof="0" dirty="0"/>
              <a:t>TRAVAIL SOMMATIF</a:t>
            </a:r>
          </a:p>
        </p:txBody>
      </p:sp>
      <p:sp>
        <p:nvSpPr>
          <p:cNvPr id="6" name="Espace réservé du texte 11">
            <a:extLst>
              <a:ext uri="{FF2B5EF4-FFF2-40B4-BE49-F238E27FC236}">
                <a16:creationId xmlns:a16="http://schemas.microsoft.com/office/drawing/2014/main" id="{50D74CE3-292C-4954-9888-FB47C6FC9532}"/>
              </a:ext>
            </a:extLst>
          </p:cNvPr>
          <p:cNvSpPr>
            <a:spLocks noGrp="1"/>
          </p:cNvSpPr>
          <p:nvPr>
            <p:ph type="body" sz="quarter" idx="11" hasCustomPrompt="1"/>
          </p:nvPr>
        </p:nvSpPr>
        <p:spPr>
          <a:xfrm>
            <a:off x="3210370" y="2469850"/>
            <a:ext cx="5771664" cy="4012257"/>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Tree>
    <p:extLst>
      <p:ext uri="{BB962C8B-B14F-4D97-AF65-F5344CB8AC3E}">
        <p14:creationId xmlns:p14="http://schemas.microsoft.com/office/powerpoint/2010/main" val="345048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064128"/>
            <a:ext cx="5771664" cy="3489072"/>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400">
                <a:solidFill>
                  <a:schemeClr val="bg1"/>
                </a:solidFill>
              </a:defRPr>
            </a:lvl2pPr>
            <a:lvl3pPr marL="1143000" indent="-228600">
              <a:lnSpc>
                <a:spcPct val="75000"/>
              </a:lnSpc>
              <a:buFont typeface="Arial" panose="020B0604020202020204" pitchFamily="34" charset="0"/>
              <a:buChar char="•"/>
              <a:defRPr sz="14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0"/>
            <a:r>
              <a:rPr lang="fr-FR" dirty="0"/>
              <a:t>Remettre le formulaire à l’enseignant</a:t>
            </a:r>
          </a:p>
          <a:p>
            <a:pPr lvl="0"/>
            <a:r>
              <a:rPr lang="fr-FR" dirty="0"/>
              <a:t>Idéalement à la fin de la séance</a:t>
            </a:r>
            <a:endParaRPr lang="fr-CA" dirty="0"/>
          </a:p>
        </p:txBody>
      </p:sp>
      <p:sp>
        <p:nvSpPr>
          <p:cNvPr id="4" name="ZoneTexte 3">
            <a:extLst>
              <a:ext uri="{FF2B5EF4-FFF2-40B4-BE49-F238E27FC236}">
                <a16:creationId xmlns:a16="http://schemas.microsoft.com/office/drawing/2014/main" id="{D364EFCB-9915-4191-B438-3189E93CA22A}"/>
              </a:ext>
            </a:extLst>
          </p:cNvPr>
          <p:cNvSpPr txBox="1"/>
          <p:nvPr userDrawn="1"/>
        </p:nvSpPr>
        <p:spPr>
          <a:xfrm>
            <a:off x="3210370" y="1130838"/>
            <a:ext cx="5771664" cy="193899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TRAVAIL</a:t>
            </a:r>
            <a:br>
              <a:rPr lang="fr-FR" sz="6000" b="1" noProof="0" dirty="0">
                <a:solidFill>
                  <a:schemeClr val="bg1"/>
                </a:solidFill>
                <a:latin typeface="+mj-lt"/>
              </a:rPr>
            </a:br>
            <a:r>
              <a:rPr lang="fr-FR" sz="6000" b="1" noProof="0" dirty="0">
                <a:solidFill>
                  <a:schemeClr val="bg1"/>
                </a:solidFill>
                <a:latin typeface="+mj-lt"/>
              </a:rPr>
              <a:t>FORMATIF</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38388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294869"/>
            <a:ext cx="5771664" cy="3258331"/>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
        <p:nvSpPr>
          <p:cNvPr id="3" name="ZoneTexte 2">
            <a:extLst>
              <a:ext uri="{FF2B5EF4-FFF2-40B4-BE49-F238E27FC236}">
                <a16:creationId xmlns:a16="http://schemas.microsoft.com/office/drawing/2014/main" id="{C004FFF8-175B-4D19-9220-C454DCD6E0A4}"/>
              </a:ext>
            </a:extLst>
          </p:cNvPr>
          <p:cNvSpPr txBox="1"/>
          <p:nvPr userDrawn="1"/>
        </p:nvSpPr>
        <p:spPr>
          <a:xfrm>
            <a:off x="3210370" y="535541"/>
            <a:ext cx="5771664" cy="286232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POUR LA PROCHAINE SÉANCE</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260252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39946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éparateur de diapositive avec image">
    <p:spTree>
      <p:nvGrpSpPr>
        <p:cNvPr id="1" name=""/>
        <p:cNvGrpSpPr/>
        <p:nvPr/>
      </p:nvGrpSpPr>
      <p:grpSpPr>
        <a:xfrm>
          <a:off x="0" y="0"/>
          <a:ext cx="0" cy="0"/>
          <a:chOff x="0" y="0"/>
          <a:chExt cx="0" cy="0"/>
        </a:xfrm>
      </p:grpSpPr>
      <p:sp>
        <p:nvSpPr>
          <p:cNvPr id="28" name="Espace réservé d’image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rtlCol="0">
            <a:noAutofit/>
          </a:bodyPr>
          <a:lstStyle>
            <a:lvl1pPr marL="0" indent="0" algn="ctr">
              <a:buNone/>
              <a:defRPr sz="1400"/>
            </a:lvl1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113273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éparateur de diapositive 2">
    <p:spTree>
      <p:nvGrpSpPr>
        <p:cNvPr id="1" name=""/>
        <p:cNvGrpSpPr/>
        <p:nvPr/>
      </p:nvGrpSpPr>
      <p:grpSpPr>
        <a:xfrm>
          <a:off x="0" y="0"/>
          <a:ext cx="0" cy="0"/>
          <a:chOff x="0" y="0"/>
          <a:chExt cx="0" cy="0"/>
        </a:xfrm>
      </p:grpSpPr>
      <p:sp>
        <p:nvSpPr>
          <p:cNvPr id="14" name="Espace réservé d’image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rtlCol="0" anchor="t">
            <a:noAutofit/>
          </a:bodyPr>
          <a:lstStyle>
            <a:lvl1pPr marL="0" indent="0" algn="ctr">
              <a:buNone/>
              <a:defRPr sz="1400"/>
            </a:lvl1pPr>
          </a:lstStyle>
          <a:p>
            <a:pPr rtl="0"/>
            <a:r>
              <a:rPr lang="fr-FR" noProof="0"/>
              <a:t>Cliquez sur l'icône pour ajouter une image</a:t>
            </a:r>
            <a:endParaRPr lang="fr-FR" noProof="0" dirty="0"/>
          </a:p>
        </p:txBody>
      </p:sp>
      <p:sp>
        <p:nvSpPr>
          <p:cNvPr id="12" name="Titr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rtlCol="0" anchor="b">
            <a:normAutofit/>
          </a:bodyPr>
          <a:lstStyle>
            <a:lvl1pPr>
              <a:defRPr sz="4800"/>
            </a:lvl1pPr>
          </a:lstStyle>
          <a:p>
            <a:pPr rtl="0"/>
            <a:r>
              <a:rPr lang="fr-FR" noProof="0" dirty="0"/>
              <a:t>CLIQUEZ POUR MODIFIER LE STYLE DU TITRE DU MASQUE</a:t>
            </a:r>
          </a:p>
        </p:txBody>
      </p:sp>
      <p:sp>
        <p:nvSpPr>
          <p:cNvPr id="13" name="Espace réservé du texte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rtlCol="0">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et contenu 2">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838200" y="0"/>
            <a:ext cx="52578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dirty="0"/>
              <a:t>Ajouter un pied de page</a:t>
            </a:r>
          </a:p>
        </p:txBody>
      </p:sp>
      <p:sp>
        <p:nvSpPr>
          <p:cNvPr id="19" name="Forme 61">
            <a:extLst>
              <a:ext uri="{FF2B5EF4-FFF2-40B4-BE49-F238E27FC236}">
                <a16:creationId xmlns:a16="http://schemas.microsoft.com/office/drawing/2014/main" id="{B3E93633-ABFF-9C4A-BBE4-734B074DB938}"/>
              </a:ext>
            </a:extLst>
          </p:cNvPr>
          <p:cNvSpPr/>
          <p:nvPr userDrawn="1"/>
        </p:nvSpPr>
        <p:spPr>
          <a:xfrm>
            <a:off x="129758" y="5998559"/>
            <a:ext cx="38537" cy="71558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endParaRPr lang="fr-FR" sz="4400" b="1" i="0" spc="0" noProof="0" dirty="0">
              <a:solidFill>
                <a:schemeClr val="tx2"/>
              </a:solidFill>
              <a:latin typeface="+mj-lt"/>
              <a:cs typeface="Gill Sans" panose="020B0502020104020203" pitchFamily="34" charset="-79"/>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50" r:id="rId1"/>
    <p:sldLayoutId id="2147483684" r:id="rId2"/>
    <p:sldLayoutId id="2147483685" r:id="rId3"/>
    <p:sldLayoutId id="2147483686" r:id="rId4"/>
    <p:sldLayoutId id="2147483687" r:id="rId5"/>
    <p:sldLayoutId id="2147483673" r:id="rId6"/>
    <p:sldLayoutId id="2147483651" r:id="rId7"/>
    <p:sldLayoutId id="2147483674" r:id="rId8"/>
    <p:sldLayoutId id="2147483670" r:id="rId9"/>
    <p:sldLayoutId id="2147483669" r:id="rId10"/>
    <p:sldLayoutId id="2147483664" r:id="rId11"/>
    <p:sldLayoutId id="2147483653" r:id="rId12"/>
    <p:sldLayoutId id="2147483680" r:id="rId13"/>
    <p:sldLayoutId id="2147483678" r:id="rId14"/>
    <p:sldLayoutId id="2147483679" r:id="rId15"/>
    <p:sldLayoutId id="2147483683" r:id="rId16"/>
    <p:sldLayoutId id="2147483675" r:id="rId17"/>
    <p:sldLayoutId id="2147483681" r:id="rId18"/>
    <p:sldLayoutId id="2147483682" r:id="rId19"/>
    <p:sldLayoutId id="2147483671" r:id="rId20"/>
    <p:sldLayoutId id="2147483677" r:id="rId21"/>
    <p:sldLayoutId id="2147483676" r:id="rId2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unsplash.com/s/photos/arduino?utm_source=unsplash&amp;utm_medium=referral&amp;utm_content=creditCopyText" TargetMode="External"/><Relationship Id="rId4" Type="http://schemas.openxmlformats.org/officeDocument/2006/relationships/hyperlink" Target="https://unsplash.com/@spen?utm_source=unsplash&amp;utm_medium=referral&amp;utm_content=creditCopyText"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https://www.youtube.com/embed/-2hk6rxlrGA?feature=oembed" TargetMode="External"/><Relationship Id="rId1" Type="http://schemas.openxmlformats.org/officeDocument/2006/relationships/video" Target="https://www.youtube.com/embed/TfH9lCEAuJ8?feature=oembed" TargetMode="Externa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https://create.arduino.cc/projecthub/flyingangel/1d-pong-85e965"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bin"/><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s://www.arduino.cc/reference/en/#variables" TargetMode="External"/><Relationship Id="rId2" Type="http://schemas.openxmlformats.org/officeDocument/2006/relationships/image" Target="../media/image147.jf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reate.arduino.cc/projecthub/mircemk/diy-simple-weather-forecast-device-7e5538?ref=platform&amp;ref_id=424_trending__beginner_&amp;offset=14" TargetMode="External"/><Relationship Id="rId1" Type="http://schemas.openxmlformats.org/officeDocument/2006/relationships/slideLayout" Target="../slideLayouts/slideLayout18.xml"/><Relationship Id="rId5" Type="http://schemas.openxmlformats.org/officeDocument/2006/relationships/hyperlink" Target="https://www.reddit.com/r/arduino/comments/p5klmp/without_any_electrical_knowledge_i_have_made_this/" TargetMode="Externa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150.png"/></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9.png"/><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www.skillbank.co.uk/arduino/switchbounce.htm" TargetMode="Externa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18.xml"/><Relationship Id="rId7" Type="http://schemas.openxmlformats.org/officeDocument/2006/relationships/image" Target="../media/image16.png"/><Relationship Id="rId2" Type="http://schemas.openxmlformats.org/officeDocument/2006/relationships/video" Target="https://www.youtube.com/embed/tqWAC4hu7nk?feature=oembed" TargetMode="External"/><Relationship Id="rId1" Type="http://schemas.openxmlformats.org/officeDocument/2006/relationships/video" Target="https://www.youtube.com/embed/mXleSlmRQuc?feature=oembed" TargetMode="External"/><Relationship Id="rId6" Type="http://schemas.openxmlformats.org/officeDocument/2006/relationships/image" Target="../media/image15.jpeg"/><Relationship Id="rId5" Type="http://schemas.openxmlformats.org/officeDocument/2006/relationships/hyperlink" Target="https://www.makeuseof.com/tag/make-buzz-wire-game-arduino/" TargetMode="External"/><Relationship Id="rId4" Type="http://schemas.openxmlformats.org/officeDocument/2006/relationships/hyperlink" Target="https://create.arduino.cc/projecthub/mike-murray2/homemade-tv-b-gone-ee08c7"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bin"/><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52.png"/></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2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rusalab.cz/en/portfolio-item/reflexe-signal-festival/" TargetMode="Externa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 Id="rId4" Type="http://schemas.openxmlformats.org/officeDocument/2006/relationships/image" Target="../media/image181.png"/></Relationships>
</file>

<file path=ppt/slides/_rels/slide13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arduino.cc/reference/en/language/functions/analog-io/analogread/" TargetMode="External"/><Relationship Id="rId1" Type="http://schemas.openxmlformats.org/officeDocument/2006/relationships/slideLayout" Target="../slideLayouts/slideLayout1.xml"/><Relationship Id="rId5" Type="http://schemas.openxmlformats.org/officeDocument/2006/relationships/image" Target="../media/image185.png"/><Relationship Id="rId4" Type="http://schemas.openxmlformats.org/officeDocument/2006/relationships/image" Target="../media/image184.png"/></Relationships>
</file>

<file path=ppt/slides/_rels/slide13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hyperlink" Target="http://jonathan-villeneuve.com/"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xml"/><Relationship Id="rId4" Type="http://schemas.openxmlformats.org/officeDocument/2006/relationships/hyperlink" Target="https://www.arduino.cc/reference/en/language/functions/math/map/"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43.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4.png"/><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81.png"/></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93.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199.png"/></Relationships>
</file>

<file path=ppt/slides/_rels/slide1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1.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xml"/><Relationship Id="rId4" Type="http://schemas.openxmlformats.org/officeDocument/2006/relationships/image" Target="../media/image205.jpg"/></Relationships>
</file>

<file path=ppt/slides/_rels/slide15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xml"/><Relationship Id="rId5" Type="http://schemas.openxmlformats.org/officeDocument/2006/relationships/image" Target="../media/image213.png"/><Relationship Id="rId4" Type="http://schemas.openxmlformats.org/officeDocument/2006/relationships/image" Target="../media/image212.png"/></Relationships>
</file>

<file path=ppt/slides/_rels/slide15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8.xml"/><Relationship Id="rId1" Type="http://schemas.openxmlformats.org/officeDocument/2006/relationships/video" Target="https://www.youtube.com/embed/ybYNIEp_1UE?feature=oembed"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8.png"/><Relationship Id="rId7" Type="http://schemas.openxmlformats.org/officeDocument/2006/relationships/hyperlink" Target="https://abra-electronics.com/soldering/solder-abra-low-cost/s031-1lb-solder-031-08mm-diameter-s031.html" TargetMode="External"/><Relationship Id="rId2" Type="http://schemas.openxmlformats.org/officeDocument/2006/relationships/image" Target="../media/image217.png"/><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hyperlink" Target="https://abra-electronics.com/soldering/soldering-desoldering-stations-various/fx888d-hakko-soldering-station-fx-888d.html" TargetMode="External"/><Relationship Id="rId4" Type="http://schemas.openxmlformats.org/officeDocument/2006/relationships/hyperlink" Target="https://abra-electronics.com/soldering/soldering-aids/sa-100-solder-tip-cleaner.html" TargetMode="External"/><Relationship Id="rId9" Type="http://schemas.openxmlformats.org/officeDocument/2006/relationships/hyperlink" Target="https://abra-electronics.com/soldering/desoldering-irons/desp-high-quality-desolder-pump-desp.html" TargetMode="External"/></Relationships>
</file>

<file path=ppt/slides/_rels/slide161.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s://cmontmorency365-my.sharepoint.com/:b:/g/personal/tofredericks_cmontmorency_qc_ca/EQE17783Vz1Nq4tASqAHOSYBeayJTslm__DIIJjo9TLWRg?e=xhRpis" TargetMode="Externa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slideLayout" Target="../slideLayouts/slideLayout1.xml"/><Relationship Id="rId1" Type="http://schemas.openxmlformats.org/officeDocument/2006/relationships/video" Target="https://www.youtube.com/embed/VoqOHsjDjfU?feature=oembed"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6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1.xml"/><Relationship Id="rId4" Type="http://schemas.openxmlformats.org/officeDocument/2006/relationships/image" Target="../media/image20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8.xml"/><Relationship Id="rId1" Type="http://schemas.openxmlformats.org/officeDocument/2006/relationships/video" Target="https://www.youtube.com/embed/PwjhEKy8hwQ?feature=oembed"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oleObject" Target="../embeddings/oleObject3.bin"/><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s://cmontmorency365-my.sharepoint.com/:f:/g/personal/tofredericks_cmontmorency_qc_ca/EpXRLQcPts9LmRJta1EeCn4B9ucdLRy7QqLhP1P_VRgi1w" TargetMode="External"/><Relationship Id="rId1" Type="http://schemas.openxmlformats.org/officeDocument/2006/relationships/slideLayout" Target="../slideLayouts/slideLayout1.xml"/><Relationship Id="rId4" Type="http://schemas.openxmlformats.org/officeDocument/2006/relationships/image" Target="../media/image243.png"/></Relationships>
</file>

<file path=ppt/slides/_rels/slide1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video" Target="https://www.youtube.com/embed/EjdJC-eTsRc?feature=oembed" TargetMode="External"/><Relationship Id="rId6" Type="http://schemas.openxmlformats.org/officeDocument/2006/relationships/image" Target="../media/image246.jpeg"/><Relationship Id="rId5" Type="http://schemas.openxmlformats.org/officeDocument/2006/relationships/hyperlink" Target="https://cmontmorency365-my.sharepoint.com/:f:/g/personal/tofredericks_cmontmorency_qc_ca/EhRlWbZ6Lo9FqqAM8b13oXIB4ogiV5TzeMQwZ-i4mZz62w?e=hlGHOe" TargetMode="External"/><Relationship Id="rId4" Type="http://schemas.openxmlformats.org/officeDocument/2006/relationships/image" Target="../media/image245.png"/></Relationships>
</file>

<file path=ppt/slides/_rels/slide17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xml"/><Relationship Id="rId4" Type="http://schemas.microsoft.com/office/2007/relationships/hdphoto" Target="../media/hdphoto1.wdp"/></Relationships>
</file>

<file path=ppt/slides/_rels/slide178.xml.rels><?xml version="1.0" encoding="UTF-8" standalone="yes"?>
<Relationships xmlns="http://schemas.openxmlformats.org/package/2006/relationships"><Relationship Id="rId2" Type="http://schemas.openxmlformats.org/officeDocument/2006/relationships/hyperlink" Target="https://www.tinkercad.com/" TargetMode="Externa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8.xml"/><Relationship Id="rId1" Type="http://schemas.openxmlformats.org/officeDocument/2006/relationships/video" Target="https://player.vimeo.com/video/48493242?app_id=122963"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Layout" Target="../slideLayouts/slideLayout1.xml"/><Relationship Id="rId1" Type="http://schemas.openxmlformats.org/officeDocument/2006/relationships/video" Target="https://www.youtube.com/embed/A--EsXc24oQ?feature=oembed" TargetMode="External"/><Relationship Id="rId4" Type="http://schemas.openxmlformats.org/officeDocument/2006/relationships/image" Target="../media/image250.jpe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hyperlink" Target="https://create.arduino.cc/editor/tof/7819210e-77d2-445d-8493-60bf3c79376f/preview" TargetMode="Externa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hyperlink" Target="https://create.arduino.cc/editor/tof/0a284cc5-37fa-47ca-a833-bd368d40d843/preview" TargetMode="Externa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jpg"/><Relationship Id="rId4" Type="http://schemas.openxmlformats.org/officeDocument/2006/relationships/image" Target="../media/image253.jpg"/></Relationships>
</file>

<file path=ppt/slides/_rels/slide18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7.png"/><Relationship Id="rId1" Type="http://schemas.openxmlformats.org/officeDocument/2006/relationships/slideLayout" Target="../slideLayouts/slideLayout1.xml"/><Relationship Id="rId6" Type="http://schemas.openxmlformats.org/officeDocument/2006/relationships/image" Target="../media/image260.jpg"/><Relationship Id="rId5" Type="http://schemas.openxmlformats.org/officeDocument/2006/relationships/image" Target="../media/image259.svg"/><Relationship Id="rId4" Type="http://schemas.openxmlformats.org/officeDocument/2006/relationships/image" Target="../media/image258.png"/></Relationships>
</file>

<file path=ppt/slides/_rels/slide18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hyperlink" Target="https://io.adafruit.com/" TargetMode="Externa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xml"/><Relationship Id="rId5" Type="http://schemas.openxmlformats.org/officeDocument/2006/relationships/image" Target="../media/image265.png"/><Relationship Id="rId4" Type="http://schemas.openxmlformats.org/officeDocument/2006/relationships/image" Target="../media/image264.png"/></Relationships>
</file>

<file path=ppt/slides/_rels/slide18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xml"/><Relationship Id="rId6" Type="http://schemas.openxmlformats.org/officeDocument/2006/relationships/image" Target="../media/image265.png"/><Relationship Id="rId5" Type="http://schemas.openxmlformats.org/officeDocument/2006/relationships/image" Target="../media/image269.png"/><Relationship Id="rId4" Type="http://schemas.openxmlformats.org/officeDocument/2006/relationships/image" Target="../media/image268.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12.xml"/><Relationship Id="rId1" Type="http://schemas.openxmlformats.org/officeDocument/2006/relationships/video" Target="https://www.youtube.com/embed/TbVs4cA3hRE?feature=oembed"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xml"/><Relationship Id="rId5" Type="http://schemas.openxmlformats.org/officeDocument/2006/relationships/image" Target="../media/image273.png"/><Relationship Id="rId4" Type="http://schemas.openxmlformats.org/officeDocument/2006/relationships/image" Target="../media/image272.png"/></Relationships>
</file>

<file path=ppt/slides/_rels/slide19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19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xml"/><Relationship Id="rId6" Type="http://schemas.openxmlformats.org/officeDocument/2006/relationships/image" Target="../media/image278.png"/><Relationship Id="rId5" Type="http://schemas.openxmlformats.org/officeDocument/2006/relationships/image" Target="../media/image274.png"/><Relationship Id="rId4" Type="http://schemas.openxmlformats.org/officeDocument/2006/relationships/image" Target="../media/image2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hyperlink" Target="https://create.arduino.cc/editor/tof/d6ac0b13-2cf1-4f19-8a20-4b888dc83a0e/preview" TargetMode="External"/><Relationship Id="rId1" Type="http://schemas.openxmlformats.org/officeDocument/2006/relationships/slideLayout" Target="../slideLayouts/slideLayout1.xml"/><Relationship Id="rId5" Type="http://schemas.openxmlformats.org/officeDocument/2006/relationships/image" Target="../media/image284.png"/><Relationship Id="rId4" Type="http://schemas.openxmlformats.org/officeDocument/2006/relationships/image" Target="../media/image283.png"/></Relationships>
</file>

<file path=ppt/slides/_rels/slide1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hyperlink" Target="http://t-o-f.info/temp/getadafruitfeed.html" TargetMode="Externa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8" Type="http://schemas.openxmlformats.org/officeDocument/2006/relationships/image" Target="../media/image292.jpg"/><Relationship Id="rId3" Type="http://schemas.openxmlformats.org/officeDocument/2006/relationships/image" Target="../media/image287.jpg"/><Relationship Id="rId7" Type="http://schemas.openxmlformats.org/officeDocument/2006/relationships/image" Target="../media/image291.jpg"/><Relationship Id="rId2" Type="http://schemas.openxmlformats.org/officeDocument/2006/relationships/image" Target="../media/image286.png"/><Relationship Id="rId1" Type="http://schemas.openxmlformats.org/officeDocument/2006/relationships/slideLayout" Target="../slideLayouts/slideLayout1.xml"/><Relationship Id="rId6" Type="http://schemas.openxmlformats.org/officeDocument/2006/relationships/image" Target="../media/image290.jpg"/><Relationship Id="rId5" Type="http://schemas.openxmlformats.org/officeDocument/2006/relationships/image" Target="../media/image289.jpg"/><Relationship Id="rId4" Type="http://schemas.openxmlformats.org/officeDocument/2006/relationships/image" Target="../media/image288.jpg"/></Relationships>
</file>

<file path=ppt/slides/_rels/slide196.xml.rels><?xml version="1.0" encoding="UTF-8" standalone="yes"?>
<Relationships xmlns="http://schemas.openxmlformats.org/package/2006/relationships"><Relationship Id="rId2" Type="http://schemas.openxmlformats.org/officeDocument/2006/relationships/hyperlink" Target="https://create.arduino.cc/editor/tof/a6ae9661-cd81-417f-8088-d6246b6a9d8b/preview" TargetMode="Externa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8.xml"/><Relationship Id="rId1" Type="http://schemas.openxmlformats.org/officeDocument/2006/relationships/video" Target="https://player.vimeo.com/video/53384500?app_id=122963" TargetMode="External"/></Relationships>
</file>

<file path=ppt/slides/_rels/slide200.xml.rels><?xml version="1.0" encoding="UTF-8" standalone="yes"?>
<Relationships xmlns="http://schemas.openxmlformats.org/package/2006/relationships"><Relationship Id="rId3" Type="http://schemas.openxmlformats.org/officeDocument/2006/relationships/hyperlink" Target="http://opensoundcontrol.org/spec-1_0" TargetMode="External"/><Relationship Id="rId2" Type="http://schemas.openxmlformats.org/officeDocument/2006/relationships/image" Target="../media/image294.png"/><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201.xml.rels><?xml version="1.0" encoding="UTF-8" standalone="yes"?>
<Relationships xmlns="http://schemas.openxmlformats.org/package/2006/relationships"><Relationship Id="rId3" Type="http://schemas.openxmlformats.org/officeDocument/2006/relationships/hyperlink" Target="https://create.arduino.cc/editor/tof/b5435a79-2565-471d-a791-de8e652147ac/preview" TargetMode="External"/><Relationship Id="rId2" Type="http://schemas.openxmlformats.org/officeDocument/2006/relationships/hyperlink" Target="https://github.com/CNMAT/OSC" TargetMode="External"/><Relationship Id="rId1" Type="http://schemas.openxmlformats.org/officeDocument/2006/relationships/slideLayout" Target="../slideLayouts/slideLayout1.xml"/><Relationship Id="rId4" Type="http://schemas.openxmlformats.org/officeDocument/2006/relationships/image" Target="../media/image295.png"/></Relationships>
</file>

<file path=ppt/slides/_rels/slide202.xml.rels><?xml version="1.0" encoding="UTF-8" standalone="yes"?>
<Relationships xmlns="http://schemas.openxmlformats.org/package/2006/relationships"><Relationship Id="rId2" Type="http://schemas.openxmlformats.org/officeDocument/2006/relationships/hyperlink" Target="https://forms.office.com/Pages/ResponsePage.aspx?id=x5Wp_94QyE6V2yjtBXZFXQUzl9ZngVZNgSQ8-DW1loNUM0g1Q01UVktaU0xJSDkzVEQ3OElEMkFDNi4u" TargetMode="Externa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8.xml"/><Relationship Id="rId1" Type="http://schemas.openxmlformats.org/officeDocument/2006/relationships/video" Target="https://player.vimeo.com/video/92445983?app_id=12296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8.xml"/><Relationship Id="rId1" Type="http://schemas.openxmlformats.org/officeDocument/2006/relationships/video" Target="https://www.youtube.com/embed/vsXs3GUrw64?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8.xml"/><Relationship Id="rId1" Type="http://schemas.openxmlformats.org/officeDocument/2006/relationships/video" Target="https://www.youtube.com/embed/cseTX_rW3uM?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8.xml"/><Relationship Id="rId1" Type="http://schemas.openxmlformats.org/officeDocument/2006/relationships/video" Target="https://www.youtube.com/embed/gpe0frCZ3jc?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dpuzzle.com/assignments/5f493355c907da3f36ee8724/watch" TargetMode="External"/><Relationship Id="rId1" Type="http://schemas.openxmlformats.org/officeDocument/2006/relationships/slideLayout" Target="../slideLayouts/slideLayout18.xml"/><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dpuzzle.com/assignments/5f496782e829073f0b050cf5/watch" TargetMode="External"/><Relationship Id="rId1" Type="http://schemas.openxmlformats.org/officeDocument/2006/relationships/slideLayout" Target="../slideLayouts/slideLayout18.xml"/><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dpuzzle.com/assignments/5f4913291865893f19024a47/watch" TargetMode="External"/><Relationship Id="rId1" Type="http://schemas.openxmlformats.org/officeDocument/2006/relationships/slideLayout" Target="../slideLayouts/slideLayout18.xml"/><Relationship Id="rId5" Type="http://schemas.openxmlformats.org/officeDocument/2006/relationships/hyperlink" Target="https://edpuzzle.com/assignments/5f491172801e493f249ff075/watch" TargetMode="External"/><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bin"/><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bin"/><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dpuzzle.com/join/rojebio" TargetMode="Externa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53.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53.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8.xml"/><Relationship Id="rId1" Type="http://schemas.openxmlformats.org/officeDocument/2006/relationships/video" Target="https://www.youtube.com/embed/apIgbB2SpTk?feature=oembed" TargetMode="External"/><Relationship Id="rId6" Type="http://schemas.openxmlformats.org/officeDocument/2006/relationships/image" Target="../media/image79.jpeg"/><Relationship Id="rId5" Type="http://schemas.openxmlformats.org/officeDocument/2006/relationships/image" Target="../media/image64.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8.xml"/><Relationship Id="rId1" Type="http://schemas.openxmlformats.org/officeDocument/2006/relationships/video" Target="https://www.youtube.com/embed/0tjwU51ysKI?feature=oembed" TargetMode="Externa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video" Target="https://www.youtube.com/embed/8A5pA4ukU-8?feature=oembed" TargetMode="External"/><Relationship Id="rId5" Type="http://schemas.openxmlformats.org/officeDocument/2006/relationships/image" Target="../media/image84.jpe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2" Type="http://schemas.openxmlformats.org/officeDocument/2006/relationships/hyperlink" Target="https://learn.sparkfun.com/tutorials/how-to-install-ch340-drivers/all"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makezine.com/comparison/boards/?vgo_ee=4bB4BW4Mff5ArhYkQSlFbQ%253D%253D" TargetMode="External"/><Relationship Id="rId1" Type="http://schemas.openxmlformats.org/officeDocument/2006/relationships/slideLayout" Target="../slideLayouts/slideLayout1.xml"/><Relationship Id="rId4" Type="http://schemas.openxmlformats.org/officeDocument/2006/relationships/hyperlink" Target="https://makezine.com/comparison/boards"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5" Type="http://schemas.openxmlformats.org/officeDocument/2006/relationships/image" Target="../media/image112.jpe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48.png"/><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3" Type="http://schemas.openxmlformats.org/officeDocument/2006/relationships/hyperlink" Target="https://scottmadethis.net/interactive/still_life/" TargetMode="External"/><Relationship Id="rId2" Type="http://schemas.openxmlformats.org/officeDocument/2006/relationships/slideLayout" Target="../slideLayouts/slideLayout18.xml"/><Relationship Id="rId1" Type="http://schemas.openxmlformats.org/officeDocument/2006/relationships/video" Target="https://player.vimeo.com/video/35109750?app_id=122963&amp;h=b482f6a822" TargetMode="External"/><Relationship Id="rId5" Type="http://schemas.openxmlformats.org/officeDocument/2006/relationships/image" Target="../media/image10.jpe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table, intérieur, livre, assis&#10;&#10;Description générée automatiquement">
            <a:extLst>
              <a:ext uri="{FF2B5EF4-FFF2-40B4-BE49-F238E27FC236}">
                <a16:creationId xmlns:a16="http://schemas.microsoft.com/office/drawing/2014/main" id="{99F4F0EC-E816-47A6-9D20-D2BEE49101A5}"/>
              </a:ext>
            </a:extLst>
          </p:cNvPr>
          <p:cNvPicPr>
            <a:picLocks noChangeAspect="1"/>
          </p:cNvPicPr>
          <p:nvPr/>
        </p:nvPicPr>
        <p:blipFill rotWithShape="1">
          <a:blip r:embed="rId3"/>
          <a:srcRect t="19635"/>
          <a:stretch/>
        </p:blipFill>
        <p:spPr>
          <a:xfrm>
            <a:off x="838201" y="0"/>
            <a:ext cx="11408456" cy="6858000"/>
          </a:xfrm>
          <a:prstGeom prst="rect">
            <a:avLst/>
          </a:prstGeom>
        </p:spPr>
      </p:pic>
      <p:sp>
        <p:nvSpPr>
          <p:cNvPr id="2" name="Titre 1">
            <a:extLst>
              <a:ext uri="{FF2B5EF4-FFF2-40B4-BE49-F238E27FC236}">
                <a16:creationId xmlns:a16="http://schemas.microsoft.com/office/drawing/2014/main" id="{14801ABD-7339-4C70-82A3-696BE8EF14DF}"/>
              </a:ext>
            </a:extLst>
          </p:cNvPr>
          <p:cNvSpPr>
            <a:spLocks noGrp="1"/>
          </p:cNvSpPr>
          <p:nvPr>
            <p:ph type="title"/>
          </p:nvPr>
        </p:nvSpPr>
        <p:spPr>
          <a:xfrm>
            <a:off x="1023372" y="3933371"/>
            <a:ext cx="8831828" cy="3002223"/>
          </a:xfrm>
          <a:prstGeom prst="rect">
            <a:avLst/>
          </a:prstGeom>
        </p:spPr>
        <p:txBody>
          <a:bodyPr rtlCol="0" anchor="b">
            <a:noAutofit/>
          </a:bodyPr>
          <a:lstStyle/>
          <a:p>
            <a:r>
              <a:rPr lang="fr-FR" sz="9600" dirty="0">
                <a:solidFill>
                  <a:schemeClr val="bg1"/>
                </a:solidFill>
              </a:rPr>
              <a:t>ESPACE INTERACTIF</a:t>
            </a:r>
          </a:p>
        </p:txBody>
      </p:sp>
      <p:sp>
        <p:nvSpPr>
          <p:cNvPr id="5" name="ZoneTexte 4">
            <a:extLst>
              <a:ext uri="{FF2B5EF4-FFF2-40B4-BE49-F238E27FC236}">
                <a16:creationId xmlns:a16="http://schemas.microsoft.com/office/drawing/2014/main" id="{386B195E-6698-4181-B31A-74F7D2A433EB}"/>
              </a:ext>
            </a:extLst>
          </p:cNvPr>
          <p:cNvSpPr txBox="1"/>
          <p:nvPr/>
        </p:nvSpPr>
        <p:spPr>
          <a:xfrm>
            <a:off x="9217707" y="6550223"/>
            <a:ext cx="3028950"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1400" dirty="0">
                <a:solidFill>
                  <a:schemeClr val="tx1"/>
                </a:solidFill>
              </a:rPr>
              <a:t>Photo par </a:t>
            </a:r>
            <a:r>
              <a:rPr lang="en-US" sz="1400" dirty="0">
                <a:solidFill>
                  <a:schemeClr val="tx1"/>
                </a:solidFill>
                <a:hlinkClick r:id="rId4">
                  <a:extLst>
                    <a:ext uri="{A12FA001-AC4F-418D-AE19-62706E023703}">
                      <ahyp:hlinkClr xmlns:ahyp="http://schemas.microsoft.com/office/drawing/2018/hyperlinkcolor" val="tx"/>
                    </a:ext>
                  </a:extLst>
                </a:hlinkClick>
              </a:rPr>
              <a:t>Spencer</a:t>
            </a:r>
            <a:r>
              <a:rPr lang="en-US" sz="1400" dirty="0">
                <a:solidFill>
                  <a:schemeClr val="tx1"/>
                </a:solidFill>
              </a:rPr>
              <a:t> sur </a:t>
            </a:r>
            <a:r>
              <a:rPr lang="en-US" sz="1400" dirty="0" err="1">
                <a:solidFill>
                  <a:schemeClr val="tx1"/>
                </a:solidFill>
                <a:hlinkClick r:id="rId5">
                  <a:extLst>
                    <a:ext uri="{A12FA001-AC4F-418D-AE19-62706E023703}">
                      <ahyp:hlinkClr xmlns:ahyp="http://schemas.microsoft.com/office/drawing/2018/hyperlinkcolor" val="tx"/>
                    </a:ext>
                  </a:extLst>
                </a:hlinkClick>
              </a:rPr>
              <a:t>Unsplash</a:t>
            </a:r>
            <a:endParaRPr lang="en-US" sz="1400" dirty="0">
              <a:solidFill>
                <a:schemeClr val="tx1"/>
              </a:solidFill>
            </a:endParaRPr>
          </a:p>
        </p:txBody>
      </p:sp>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600602" y="612537"/>
            <a:ext cx="3932237" cy="1868896"/>
          </a:xfrm>
        </p:spPr>
        <p:txBody>
          <a:bodyPr anchor="b">
            <a:normAutofit/>
          </a:bodyPr>
          <a:lstStyle/>
          <a:p>
            <a:pPr algn="r"/>
            <a:r>
              <a:rPr lang="fr-CA" sz="4100" dirty="0"/>
              <a:t>1D Pong</a:t>
            </a:r>
          </a:p>
        </p:txBody>
      </p:sp>
      <p:sp>
        <p:nvSpPr>
          <p:cNvPr id="7" name="Rectangle 6">
            <a:extLst>
              <a:ext uri="{FF2B5EF4-FFF2-40B4-BE49-F238E27FC236}">
                <a16:creationId xmlns:a16="http://schemas.microsoft.com/office/drawing/2014/main" id="{F2D79080-63A0-460D-85BA-972C1389FE6F}"/>
              </a:ext>
            </a:extLst>
          </p:cNvPr>
          <p:cNvSpPr/>
          <p:nvPr/>
        </p:nvSpPr>
        <p:spPr>
          <a:xfrm>
            <a:off x="1706566" y="2601074"/>
            <a:ext cx="3932237" cy="276999"/>
          </a:xfrm>
          <a:prstGeom prst="rect">
            <a:avLst/>
          </a:prstGeom>
          <a:solidFill>
            <a:schemeClr val="bg2"/>
          </a:solidFill>
        </p:spPr>
        <p:txBody>
          <a:bodyPr wrap="square">
            <a:spAutoFit/>
          </a:bodyPr>
          <a:lstStyle/>
          <a:p>
            <a:r>
              <a:rPr lang="fr-CA" sz="1200" dirty="0">
                <a:hlinkClick r:id="rId4"/>
              </a:rPr>
              <a:t>https://create.arduino.cc/projecthub/flyingangel/1d-pong-85e965</a:t>
            </a:r>
            <a:endParaRPr lang="fr-CA" sz="1200" dirty="0"/>
          </a:p>
        </p:txBody>
      </p:sp>
      <p:pic>
        <p:nvPicPr>
          <p:cNvPr id="8" name="Média en ligne 7" title="1D-Pong">
            <a:hlinkClick r:id="" action="ppaction://media"/>
            <a:extLst>
              <a:ext uri="{FF2B5EF4-FFF2-40B4-BE49-F238E27FC236}">
                <a16:creationId xmlns:a16="http://schemas.microsoft.com/office/drawing/2014/main" id="{E0EA5703-AFB9-4699-B81E-01671ED41593}"/>
              </a:ext>
            </a:extLst>
          </p:cNvPr>
          <p:cNvPicPr>
            <a:picLocks noRot="1" noChangeAspect="1"/>
          </p:cNvPicPr>
          <p:nvPr>
            <a:videoFile r:link="rId1"/>
          </p:nvPr>
        </p:nvPicPr>
        <p:blipFill>
          <a:blip r:embed="rId5"/>
          <a:stretch>
            <a:fillRect/>
          </a:stretch>
        </p:blipFill>
        <p:spPr>
          <a:xfrm>
            <a:off x="5734228" y="546461"/>
            <a:ext cx="5101839" cy="2882539"/>
          </a:xfrm>
          <a:prstGeom prst="rect">
            <a:avLst/>
          </a:prstGeom>
        </p:spPr>
      </p:pic>
      <p:pic>
        <p:nvPicPr>
          <p:cNvPr id="9" name="Média en ligne 8" title="NeoPixel Fire Effect!">
            <a:hlinkClick r:id="" action="ppaction://media"/>
            <a:extLst>
              <a:ext uri="{FF2B5EF4-FFF2-40B4-BE49-F238E27FC236}">
                <a16:creationId xmlns:a16="http://schemas.microsoft.com/office/drawing/2014/main" id="{C4DC3946-A0F1-438A-83B6-0840DAD591D6}"/>
              </a:ext>
            </a:extLst>
          </p:cNvPr>
          <p:cNvPicPr>
            <a:picLocks noRot="1" noChangeAspect="1"/>
          </p:cNvPicPr>
          <p:nvPr>
            <a:videoFile r:link="rId2"/>
          </p:nvPr>
        </p:nvPicPr>
        <p:blipFill>
          <a:blip r:embed="rId6"/>
          <a:stretch>
            <a:fillRect/>
          </a:stretch>
        </p:blipFill>
        <p:spPr>
          <a:xfrm>
            <a:off x="5734228" y="3670661"/>
            <a:ext cx="5101839" cy="2882539"/>
          </a:xfrm>
          <a:prstGeom prst="rect">
            <a:avLst/>
          </a:prstGeom>
        </p:spPr>
      </p:pic>
      <p:sp>
        <p:nvSpPr>
          <p:cNvPr id="10" name="Titre 1">
            <a:extLst>
              <a:ext uri="{FF2B5EF4-FFF2-40B4-BE49-F238E27FC236}">
                <a16:creationId xmlns:a16="http://schemas.microsoft.com/office/drawing/2014/main" id="{2AD6381F-3439-4DD8-8A35-95E5ECCD517B}"/>
              </a:ext>
            </a:extLst>
          </p:cNvPr>
          <p:cNvSpPr txBox="1">
            <a:spLocks/>
          </p:cNvSpPr>
          <p:nvPr/>
        </p:nvSpPr>
        <p:spPr>
          <a:xfrm>
            <a:off x="1600602" y="3717751"/>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pPr algn="r"/>
            <a:r>
              <a:rPr lang="fr-CA" sz="4000" dirty="0" err="1"/>
              <a:t>NeoPixel</a:t>
            </a:r>
            <a:r>
              <a:rPr lang="fr-CA" sz="4000" dirty="0"/>
              <a:t> </a:t>
            </a:r>
            <a:r>
              <a:rPr lang="fr-CA" sz="4000" dirty="0" err="1"/>
              <a:t>Fire</a:t>
            </a:r>
            <a:r>
              <a:rPr lang="fr-CA" sz="4000" dirty="0"/>
              <a:t> </a:t>
            </a:r>
            <a:r>
              <a:rPr lang="fr-CA" sz="4000" dirty="0" err="1"/>
              <a:t>Effect</a:t>
            </a:r>
            <a:r>
              <a:rPr lang="fr-CA" sz="4000" dirty="0"/>
              <a:t>!</a:t>
            </a:r>
          </a:p>
        </p:txBody>
      </p:sp>
    </p:spTree>
    <p:extLst>
      <p:ext uri="{BB962C8B-B14F-4D97-AF65-F5344CB8AC3E}">
        <p14:creationId xmlns:p14="http://schemas.microsoft.com/office/powerpoint/2010/main" val="19562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QUELLE BROCHE UTILISER?</a:t>
            </a:r>
            <a:endParaRPr lang="fr-CA" sz="4000" dirty="0"/>
          </a:p>
        </p:txBody>
      </p:sp>
      <p:grpSp>
        <p:nvGrpSpPr>
          <p:cNvPr id="6" name="Groupe 5">
            <a:extLst>
              <a:ext uri="{FF2B5EF4-FFF2-40B4-BE49-F238E27FC236}">
                <a16:creationId xmlns:a16="http://schemas.microsoft.com/office/drawing/2014/main" id="{9CDECFE1-7682-4F77-B291-DC5C484FEB77}"/>
              </a:ext>
            </a:extLst>
          </p:cNvPr>
          <p:cNvGrpSpPr/>
          <p:nvPr/>
        </p:nvGrpSpPr>
        <p:grpSpPr>
          <a:xfrm>
            <a:off x="2592377" y="1684182"/>
            <a:ext cx="6423793" cy="4647865"/>
            <a:chOff x="2712587" y="1726220"/>
            <a:chExt cx="6423793" cy="4647865"/>
          </a:xfrm>
        </p:grpSpPr>
        <p:graphicFrame>
          <p:nvGraphicFramePr>
            <p:cNvPr id="7" name="Objet 6">
              <a:extLst>
                <a:ext uri="{FF2B5EF4-FFF2-40B4-BE49-F238E27FC236}">
                  <a16:creationId xmlns:a16="http://schemas.microsoft.com/office/drawing/2014/main" id="{0D67F866-844B-4F63-925B-B0A68535C8CE}"/>
                </a:ext>
              </a:extLst>
            </p:cNvPr>
            <p:cNvGraphicFramePr>
              <a:graphicFrameLocks noChangeAspect="1"/>
            </p:cNvGraphicFramePr>
            <p:nvPr>
              <p:extLst>
                <p:ext uri="{D42A27DB-BD31-4B8C-83A1-F6EECF244321}">
                  <p14:modId xmlns:p14="http://schemas.microsoft.com/office/powerpoint/2010/main" val="3877475711"/>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r:id="rId2" imgW="8774280" imgH="6348960" progId="">
                    <p:embed/>
                  </p:oleObj>
                </mc:Choice>
                <mc:Fallback>
                  <p:oleObj r:id="rId2" imgW="8774280" imgH="6348960" progId="">
                    <p:embed/>
                    <p:pic>
                      <p:nvPicPr>
                        <p:cNvPr id="7" name="Objet 6">
                          <a:extLst>
                            <a:ext uri="{FF2B5EF4-FFF2-40B4-BE49-F238E27FC236}">
                              <a16:creationId xmlns:a16="http://schemas.microsoft.com/office/drawing/2014/main" id="{0D67F866-844B-4F63-925B-B0A68535C8CE}"/>
                            </a:ext>
                          </a:extLst>
                        </p:cNvPr>
                        <p:cNvPicPr/>
                        <p:nvPr/>
                      </p:nvPicPr>
                      <p:blipFill>
                        <a:blip r:embed="rId3"/>
                        <a:stretch>
                          <a:fillRect/>
                        </a:stretch>
                      </p:blipFill>
                      <p:spPr>
                        <a:xfrm>
                          <a:off x="2712587" y="1726220"/>
                          <a:ext cx="6423793" cy="4647865"/>
                        </a:xfrm>
                        <a:prstGeom prst="rect">
                          <a:avLst/>
                        </a:prstGeom>
                      </p:spPr>
                    </p:pic>
                  </p:oleObj>
                </mc:Fallback>
              </mc:AlternateContent>
            </a:graphicData>
          </a:graphic>
        </p:graphicFrame>
        <p:pic>
          <p:nvPicPr>
            <p:cNvPr id="8" name="Image 7" descr="Une image contenant équipement électronique, circuit&#10;&#10;Description générée automatiquement">
              <a:extLst>
                <a:ext uri="{FF2B5EF4-FFF2-40B4-BE49-F238E27FC236}">
                  <a16:creationId xmlns:a16="http://schemas.microsoft.com/office/drawing/2014/main" id="{71A7B17B-0987-4D14-9B93-A9F4015B3281}"/>
                </a:ext>
              </a:extLst>
            </p:cNvPr>
            <p:cNvPicPr>
              <a:picLocks noChangeAspect="1"/>
            </p:cNvPicPr>
            <p:nvPr/>
          </p:nvPicPr>
          <p:blipFill>
            <a:blip r:embed="rId4"/>
            <a:stretch>
              <a:fillRect/>
            </a:stretch>
          </p:blipFill>
          <p:spPr>
            <a:xfrm>
              <a:off x="5003216" y="1752419"/>
              <a:ext cx="1885264" cy="4513207"/>
            </a:xfrm>
            <a:prstGeom prst="rect">
              <a:avLst/>
            </a:prstGeom>
          </p:spPr>
        </p:pic>
      </p:grpSp>
      <p:sp>
        <p:nvSpPr>
          <p:cNvPr id="9" name="Accolade ouvrante 8">
            <a:extLst>
              <a:ext uri="{FF2B5EF4-FFF2-40B4-BE49-F238E27FC236}">
                <a16:creationId xmlns:a16="http://schemas.microsoft.com/office/drawing/2014/main" id="{6F7DA068-1817-4224-A8CC-E5E0A2158583}"/>
              </a:ext>
            </a:extLst>
          </p:cNvPr>
          <p:cNvSpPr/>
          <p:nvPr/>
        </p:nvSpPr>
        <p:spPr>
          <a:xfrm rot="10800000">
            <a:off x="8856354" y="2024150"/>
            <a:ext cx="319632" cy="2863733"/>
          </a:xfrm>
          <a:prstGeom prst="leftBrace">
            <a:avLst>
              <a:gd name="adj1" fmla="val 49945"/>
              <a:gd name="adj2" fmla="val 58187"/>
            </a:avLst>
          </a:prstGeom>
          <a:ln w="57150">
            <a:solidFill>
              <a:srgbClr val="72B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ZoneTexte 9">
            <a:extLst>
              <a:ext uri="{FF2B5EF4-FFF2-40B4-BE49-F238E27FC236}">
                <a16:creationId xmlns:a16="http://schemas.microsoft.com/office/drawing/2014/main" id="{142BF8D5-D986-4974-873F-B02B1A6B6D15}"/>
              </a:ext>
            </a:extLst>
          </p:cNvPr>
          <p:cNvSpPr txBox="1"/>
          <p:nvPr/>
        </p:nvSpPr>
        <p:spPr>
          <a:xfrm>
            <a:off x="9212023" y="2951946"/>
            <a:ext cx="2094776" cy="523220"/>
          </a:xfrm>
          <a:prstGeom prst="rect">
            <a:avLst/>
          </a:prstGeom>
          <a:solidFill>
            <a:srgbClr val="72BF4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Toutes ces broches peuvent être utilisées en :</a:t>
            </a:r>
          </a:p>
        </p:txBody>
      </p:sp>
      <p:sp>
        <p:nvSpPr>
          <p:cNvPr id="11" name="Accolade ouvrante 10">
            <a:extLst>
              <a:ext uri="{FF2B5EF4-FFF2-40B4-BE49-F238E27FC236}">
                <a16:creationId xmlns:a16="http://schemas.microsoft.com/office/drawing/2014/main" id="{B7733993-109F-480D-B644-55D87CB34BD5}"/>
              </a:ext>
            </a:extLst>
          </p:cNvPr>
          <p:cNvSpPr/>
          <p:nvPr/>
        </p:nvSpPr>
        <p:spPr>
          <a:xfrm>
            <a:off x="2856198" y="2883133"/>
            <a:ext cx="319632" cy="1913312"/>
          </a:xfrm>
          <a:prstGeom prst="leftBrace">
            <a:avLst>
              <a:gd name="adj1" fmla="val 49945"/>
              <a:gd name="adj2" fmla="val 37464"/>
            </a:avLst>
          </a:prstGeom>
          <a:ln w="57150">
            <a:solidFill>
              <a:srgbClr val="FFF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2" name="ZoneTexte 11">
            <a:extLst>
              <a:ext uri="{FF2B5EF4-FFF2-40B4-BE49-F238E27FC236}">
                <a16:creationId xmlns:a16="http://schemas.microsoft.com/office/drawing/2014/main" id="{93E1F989-3927-4095-B638-FD3DCE1BE2B5}"/>
              </a:ext>
            </a:extLst>
          </p:cNvPr>
          <p:cNvSpPr txBox="1"/>
          <p:nvPr/>
        </p:nvSpPr>
        <p:spPr>
          <a:xfrm>
            <a:off x="663496" y="3271295"/>
            <a:ext cx="2094776" cy="523220"/>
          </a:xfrm>
          <a:prstGeom prst="rect">
            <a:avLst/>
          </a:prstGeom>
          <a:solidFill>
            <a:srgbClr val="FFF200"/>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Toutes ces broches peuvent être utilisées en :</a:t>
            </a:r>
          </a:p>
        </p:txBody>
      </p:sp>
      <p:sp>
        <p:nvSpPr>
          <p:cNvPr id="13" name="ZoneTexte 12">
            <a:extLst>
              <a:ext uri="{FF2B5EF4-FFF2-40B4-BE49-F238E27FC236}">
                <a16:creationId xmlns:a16="http://schemas.microsoft.com/office/drawing/2014/main" id="{C5342661-A0F9-4636-A7C0-3A2CE331F411}"/>
              </a:ext>
            </a:extLst>
          </p:cNvPr>
          <p:cNvSpPr txBox="1"/>
          <p:nvPr/>
        </p:nvSpPr>
        <p:spPr>
          <a:xfrm>
            <a:off x="9212023" y="3475858"/>
            <a:ext cx="2094776" cy="30777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Entrée numérique</a:t>
            </a:r>
          </a:p>
        </p:txBody>
      </p:sp>
      <p:sp>
        <p:nvSpPr>
          <p:cNvPr id="14" name="ZoneTexte 13">
            <a:extLst>
              <a:ext uri="{FF2B5EF4-FFF2-40B4-BE49-F238E27FC236}">
                <a16:creationId xmlns:a16="http://schemas.microsoft.com/office/drawing/2014/main" id="{BB1B83FC-51FC-4CC7-9228-61DC091738F7}"/>
              </a:ext>
            </a:extLst>
          </p:cNvPr>
          <p:cNvSpPr txBox="1"/>
          <p:nvPr/>
        </p:nvSpPr>
        <p:spPr>
          <a:xfrm>
            <a:off x="9212023" y="3769950"/>
            <a:ext cx="2094776" cy="307777"/>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Sortie numérique</a:t>
            </a:r>
          </a:p>
        </p:txBody>
      </p:sp>
      <p:sp>
        <p:nvSpPr>
          <p:cNvPr id="15" name="ZoneTexte 14">
            <a:extLst>
              <a:ext uri="{FF2B5EF4-FFF2-40B4-BE49-F238E27FC236}">
                <a16:creationId xmlns:a16="http://schemas.microsoft.com/office/drawing/2014/main" id="{39C10D47-5C1D-4D2B-AE9A-CE95C7BB0F36}"/>
              </a:ext>
            </a:extLst>
          </p:cNvPr>
          <p:cNvSpPr txBox="1"/>
          <p:nvPr/>
        </p:nvSpPr>
        <p:spPr>
          <a:xfrm>
            <a:off x="660150" y="3794515"/>
            <a:ext cx="2094776" cy="30777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Entrée numérique</a:t>
            </a:r>
          </a:p>
        </p:txBody>
      </p:sp>
      <p:sp>
        <p:nvSpPr>
          <p:cNvPr id="16" name="ZoneTexte 15">
            <a:extLst>
              <a:ext uri="{FF2B5EF4-FFF2-40B4-BE49-F238E27FC236}">
                <a16:creationId xmlns:a16="http://schemas.microsoft.com/office/drawing/2014/main" id="{DDA53EF8-2AEF-448C-AFA6-9A483BCA3157}"/>
              </a:ext>
            </a:extLst>
          </p:cNvPr>
          <p:cNvSpPr txBox="1"/>
          <p:nvPr/>
        </p:nvSpPr>
        <p:spPr>
          <a:xfrm>
            <a:off x="660150" y="4088607"/>
            <a:ext cx="2094776" cy="307777"/>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Sortie numérique</a:t>
            </a:r>
          </a:p>
        </p:txBody>
      </p:sp>
      <p:sp>
        <p:nvSpPr>
          <p:cNvPr id="17" name="ZoneTexte 16">
            <a:extLst>
              <a:ext uri="{FF2B5EF4-FFF2-40B4-BE49-F238E27FC236}">
                <a16:creationId xmlns:a16="http://schemas.microsoft.com/office/drawing/2014/main" id="{6F5BF784-5D2C-402E-97D2-0A41009FA172}"/>
              </a:ext>
            </a:extLst>
          </p:cNvPr>
          <p:cNvSpPr txBox="1"/>
          <p:nvPr/>
        </p:nvSpPr>
        <p:spPr>
          <a:xfrm>
            <a:off x="660150" y="4394895"/>
            <a:ext cx="2094776" cy="30777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400" dirty="0">
                <a:solidFill>
                  <a:schemeClr val="bg1"/>
                </a:solidFill>
              </a:rPr>
              <a:t>Entrée analogique</a:t>
            </a:r>
          </a:p>
        </p:txBody>
      </p:sp>
    </p:spTree>
    <p:extLst>
      <p:ext uri="{BB962C8B-B14F-4D97-AF65-F5344CB8AC3E}">
        <p14:creationId xmlns:p14="http://schemas.microsoft.com/office/powerpoint/2010/main" val="14494563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08B28F32-2C67-49E2-BB39-E11CAFE2B2AB}"/>
              </a:ext>
            </a:extLst>
          </p:cNvPr>
          <p:cNvPicPr>
            <a:picLocks noChangeAspect="1"/>
          </p:cNvPicPr>
          <p:nvPr/>
        </p:nvPicPr>
        <p:blipFill>
          <a:blip r:embed="rId2"/>
          <a:stretch>
            <a:fillRect/>
          </a:stretch>
        </p:blipFill>
        <p:spPr>
          <a:xfrm>
            <a:off x="7578080" y="4980025"/>
            <a:ext cx="3017782" cy="281964"/>
          </a:xfrm>
          <a:prstGeom prst="rect">
            <a:avLst/>
          </a:prstGeom>
        </p:spPr>
      </p:pic>
      <p:pic>
        <p:nvPicPr>
          <p:cNvPr id="23" name="Image 22">
            <a:extLst>
              <a:ext uri="{FF2B5EF4-FFF2-40B4-BE49-F238E27FC236}">
                <a16:creationId xmlns:a16="http://schemas.microsoft.com/office/drawing/2014/main" id="{8C5A4CD2-406D-45AA-90A5-A44B40183180}"/>
              </a:ext>
            </a:extLst>
          </p:cNvPr>
          <p:cNvPicPr>
            <a:picLocks noChangeAspect="1"/>
          </p:cNvPicPr>
          <p:nvPr/>
        </p:nvPicPr>
        <p:blipFill>
          <a:blip r:embed="rId3"/>
          <a:stretch>
            <a:fillRect/>
          </a:stretch>
        </p:blipFill>
        <p:spPr>
          <a:xfrm>
            <a:off x="7608919" y="3673222"/>
            <a:ext cx="3238781" cy="350550"/>
          </a:xfrm>
          <a:prstGeom prst="rect">
            <a:avLst/>
          </a:prstGeom>
        </p:spPr>
      </p:pic>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ACTIONNER UNE DEL</a:t>
            </a:r>
            <a:endParaRPr lang="fr-CA" sz="4000" dirty="0"/>
          </a:p>
        </p:txBody>
      </p:sp>
      <p:pic>
        <p:nvPicPr>
          <p:cNvPr id="7" name="Image 6">
            <a:extLst>
              <a:ext uri="{FF2B5EF4-FFF2-40B4-BE49-F238E27FC236}">
                <a16:creationId xmlns:a16="http://schemas.microsoft.com/office/drawing/2014/main" id="{B5492BCC-A00A-4284-8AF7-4DB5AC04B1AC}"/>
              </a:ext>
            </a:extLst>
          </p:cNvPr>
          <p:cNvPicPr>
            <a:picLocks noChangeAspect="1"/>
          </p:cNvPicPr>
          <p:nvPr/>
        </p:nvPicPr>
        <p:blipFill>
          <a:blip r:embed="rId4"/>
          <a:stretch>
            <a:fillRect/>
          </a:stretch>
        </p:blipFill>
        <p:spPr>
          <a:xfrm>
            <a:off x="7674907" y="2313299"/>
            <a:ext cx="3551228" cy="350550"/>
          </a:xfrm>
          <a:prstGeom prst="rect">
            <a:avLst/>
          </a:prstGeom>
        </p:spPr>
      </p:pic>
      <p:sp>
        <p:nvSpPr>
          <p:cNvPr id="9" name="Rectangle 8">
            <a:extLst>
              <a:ext uri="{FF2B5EF4-FFF2-40B4-BE49-F238E27FC236}">
                <a16:creationId xmlns:a16="http://schemas.microsoft.com/office/drawing/2014/main" id="{6FD20BEB-0048-42FC-A588-A242518E7813}"/>
              </a:ext>
            </a:extLst>
          </p:cNvPr>
          <p:cNvSpPr/>
          <p:nvPr/>
        </p:nvSpPr>
        <p:spPr>
          <a:xfrm>
            <a:off x="9018657" y="2313299"/>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0" name="Rectangle 9">
            <a:extLst>
              <a:ext uri="{FF2B5EF4-FFF2-40B4-BE49-F238E27FC236}">
                <a16:creationId xmlns:a16="http://schemas.microsoft.com/office/drawing/2014/main" id="{BF7F2D19-22E7-466A-AF74-29146199BED5}"/>
              </a:ext>
            </a:extLst>
          </p:cNvPr>
          <p:cNvSpPr/>
          <p:nvPr/>
        </p:nvSpPr>
        <p:spPr>
          <a:xfrm>
            <a:off x="9368444" y="3683591"/>
            <a:ext cx="52370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4" name="ZoneTexte 13">
            <a:extLst>
              <a:ext uri="{FF2B5EF4-FFF2-40B4-BE49-F238E27FC236}">
                <a16:creationId xmlns:a16="http://schemas.microsoft.com/office/drawing/2014/main" id="{18711E1D-4763-413C-91DB-64A8CA5E30DD}"/>
              </a:ext>
            </a:extLst>
          </p:cNvPr>
          <p:cNvSpPr txBox="1"/>
          <p:nvPr/>
        </p:nvSpPr>
        <p:spPr>
          <a:xfrm>
            <a:off x="7608919" y="2590108"/>
            <a:ext cx="3744881" cy="307777"/>
          </a:xfrm>
          <a:prstGeom prst="rect">
            <a:avLst/>
          </a:prstGeom>
          <a:noFill/>
        </p:spPr>
        <p:txBody>
          <a:bodyPr wrap="square" rtlCol="0">
            <a:spAutoFit/>
          </a:bodyPr>
          <a:lstStyle/>
          <a:p>
            <a:r>
              <a:rPr lang="fr-CA" sz="1400" dirty="0"/>
              <a:t>Configurer une broche # en sortie numérique.</a:t>
            </a:r>
          </a:p>
        </p:txBody>
      </p:sp>
      <p:sp>
        <p:nvSpPr>
          <p:cNvPr id="15" name="ZoneTexte 14">
            <a:extLst>
              <a:ext uri="{FF2B5EF4-FFF2-40B4-BE49-F238E27FC236}">
                <a16:creationId xmlns:a16="http://schemas.microsoft.com/office/drawing/2014/main" id="{FF498E33-5CAC-40C4-8D33-BCBFBA7EF1CB}"/>
              </a:ext>
            </a:extLst>
          </p:cNvPr>
          <p:cNvSpPr txBox="1"/>
          <p:nvPr/>
        </p:nvSpPr>
        <p:spPr>
          <a:xfrm>
            <a:off x="7578080" y="3971011"/>
            <a:ext cx="3744881" cy="307777"/>
          </a:xfrm>
          <a:prstGeom prst="rect">
            <a:avLst/>
          </a:prstGeom>
          <a:noFill/>
        </p:spPr>
        <p:txBody>
          <a:bodyPr wrap="square" rtlCol="0">
            <a:spAutoFit/>
          </a:bodyPr>
          <a:lstStyle/>
          <a:p>
            <a:r>
              <a:rPr lang="fr-CA" sz="1400" dirty="0"/>
              <a:t>Connecter la sortie au positif (5V).</a:t>
            </a:r>
          </a:p>
        </p:txBody>
      </p:sp>
      <p:sp>
        <p:nvSpPr>
          <p:cNvPr id="16" name="ZoneTexte 15">
            <a:extLst>
              <a:ext uri="{FF2B5EF4-FFF2-40B4-BE49-F238E27FC236}">
                <a16:creationId xmlns:a16="http://schemas.microsoft.com/office/drawing/2014/main" id="{F77F64A4-0018-4105-B72E-37021A17B7E0}"/>
              </a:ext>
            </a:extLst>
          </p:cNvPr>
          <p:cNvSpPr txBox="1"/>
          <p:nvPr/>
        </p:nvSpPr>
        <p:spPr>
          <a:xfrm>
            <a:off x="7578079" y="5248991"/>
            <a:ext cx="3744881" cy="307777"/>
          </a:xfrm>
          <a:prstGeom prst="rect">
            <a:avLst/>
          </a:prstGeom>
          <a:noFill/>
        </p:spPr>
        <p:txBody>
          <a:bodyPr wrap="square" rtlCol="0">
            <a:spAutoFit/>
          </a:bodyPr>
          <a:lstStyle/>
          <a:p>
            <a:r>
              <a:rPr lang="fr-CA" sz="1400" dirty="0"/>
              <a:t>Connecter la sortie au négatif (0V).</a:t>
            </a:r>
          </a:p>
        </p:txBody>
      </p:sp>
      <p:pic>
        <p:nvPicPr>
          <p:cNvPr id="20" name="Image 19">
            <a:extLst>
              <a:ext uri="{FF2B5EF4-FFF2-40B4-BE49-F238E27FC236}">
                <a16:creationId xmlns:a16="http://schemas.microsoft.com/office/drawing/2014/main" id="{9FF8C971-5F7F-4B7C-934A-C1E448214735}"/>
              </a:ext>
            </a:extLst>
          </p:cNvPr>
          <p:cNvPicPr>
            <a:picLocks noChangeAspect="1"/>
          </p:cNvPicPr>
          <p:nvPr/>
        </p:nvPicPr>
        <p:blipFill>
          <a:blip r:embed="rId5"/>
          <a:stretch>
            <a:fillRect/>
          </a:stretch>
        </p:blipFill>
        <p:spPr>
          <a:xfrm>
            <a:off x="838200" y="2334815"/>
            <a:ext cx="2255715" cy="2171888"/>
          </a:xfrm>
          <a:prstGeom prst="rect">
            <a:avLst/>
          </a:prstGeom>
        </p:spPr>
      </p:pic>
      <p:pic>
        <p:nvPicPr>
          <p:cNvPr id="21" name="Image 20">
            <a:extLst>
              <a:ext uri="{FF2B5EF4-FFF2-40B4-BE49-F238E27FC236}">
                <a16:creationId xmlns:a16="http://schemas.microsoft.com/office/drawing/2014/main" id="{8D6B2855-09A5-4516-954A-BD660024FEC5}"/>
              </a:ext>
            </a:extLst>
          </p:cNvPr>
          <p:cNvPicPr>
            <a:picLocks noChangeAspect="1"/>
          </p:cNvPicPr>
          <p:nvPr/>
        </p:nvPicPr>
        <p:blipFill>
          <a:blip r:embed="rId6"/>
          <a:stretch>
            <a:fillRect/>
          </a:stretch>
        </p:blipFill>
        <p:spPr>
          <a:xfrm>
            <a:off x="3502313" y="2240538"/>
            <a:ext cx="3391194" cy="3215919"/>
          </a:xfrm>
          <a:prstGeom prst="rect">
            <a:avLst/>
          </a:prstGeom>
        </p:spPr>
      </p:pic>
      <p:sp>
        <p:nvSpPr>
          <p:cNvPr id="25" name="Rectangle 24">
            <a:extLst>
              <a:ext uri="{FF2B5EF4-FFF2-40B4-BE49-F238E27FC236}">
                <a16:creationId xmlns:a16="http://schemas.microsoft.com/office/drawing/2014/main" id="{F3F9A16D-91AD-412A-936D-CD33E3DEC1A6}"/>
              </a:ext>
            </a:extLst>
          </p:cNvPr>
          <p:cNvSpPr/>
          <p:nvPr/>
        </p:nvSpPr>
        <p:spPr>
          <a:xfrm>
            <a:off x="9368443" y="4956277"/>
            <a:ext cx="52370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Tree>
    <p:extLst>
      <p:ext uri="{BB962C8B-B14F-4D97-AF65-F5344CB8AC3E}">
        <p14:creationId xmlns:p14="http://schemas.microsoft.com/office/powerpoint/2010/main" val="38278464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F65570E-6B8F-494F-AFF9-06E790EF7459}"/>
              </a:ext>
            </a:extLst>
          </p:cNvPr>
          <p:cNvPicPr>
            <a:picLocks noChangeAspect="1"/>
          </p:cNvPicPr>
          <p:nvPr/>
        </p:nvPicPr>
        <p:blipFill>
          <a:blip r:embed="rId2"/>
          <a:stretch>
            <a:fillRect/>
          </a:stretch>
        </p:blipFill>
        <p:spPr>
          <a:xfrm>
            <a:off x="5403480" y="3567466"/>
            <a:ext cx="5685013" cy="388654"/>
          </a:xfrm>
          <a:prstGeom prst="rect">
            <a:avLst/>
          </a:prstGeom>
        </p:spPr>
      </p:pic>
      <p:pic>
        <p:nvPicPr>
          <p:cNvPr id="4" name="Image 3">
            <a:extLst>
              <a:ext uri="{FF2B5EF4-FFF2-40B4-BE49-F238E27FC236}">
                <a16:creationId xmlns:a16="http://schemas.microsoft.com/office/drawing/2014/main" id="{ACF2D1D4-9B3D-45B3-9D05-2DF6B9EA3541}"/>
              </a:ext>
            </a:extLst>
          </p:cNvPr>
          <p:cNvPicPr>
            <a:picLocks noChangeAspect="1"/>
          </p:cNvPicPr>
          <p:nvPr/>
        </p:nvPicPr>
        <p:blipFill>
          <a:blip r:embed="rId3"/>
          <a:stretch>
            <a:fillRect/>
          </a:stretch>
        </p:blipFill>
        <p:spPr>
          <a:xfrm>
            <a:off x="1797138" y="1402317"/>
            <a:ext cx="2874615" cy="2510958"/>
          </a:xfrm>
          <a:prstGeom prst="rect">
            <a:avLst/>
          </a:prstGeom>
        </p:spPr>
      </p:pic>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CAPTER UN INTERRUPTEUR</a:t>
            </a:r>
            <a:endParaRPr lang="fr-CA" sz="4000" dirty="0"/>
          </a:p>
        </p:txBody>
      </p:sp>
      <p:grpSp>
        <p:nvGrpSpPr>
          <p:cNvPr id="6" name="Groupe 5">
            <a:extLst>
              <a:ext uri="{FF2B5EF4-FFF2-40B4-BE49-F238E27FC236}">
                <a16:creationId xmlns:a16="http://schemas.microsoft.com/office/drawing/2014/main" id="{E204DF32-21A3-4863-BEC9-03D7D85F52EF}"/>
              </a:ext>
            </a:extLst>
          </p:cNvPr>
          <p:cNvGrpSpPr/>
          <p:nvPr/>
        </p:nvGrpSpPr>
        <p:grpSpPr>
          <a:xfrm>
            <a:off x="5454225" y="2207862"/>
            <a:ext cx="3581710" cy="381650"/>
            <a:chOff x="7014152" y="1489866"/>
            <a:chExt cx="3581710" cy="381650"/>
          </a:xfrm>
        </p:grpSpPr>
        <p:pic>
          <p:nvPicPr>
            <p:cNvPr id="5" name="Image 4">
              <a:extLst>
                <a:ext uri="{FF2B5EF4-FFF2-40B4-BE49-F238E27FC236}">
                  <a16:creationId xmlns:a16="http://schemas.microsoft.com/office/drawing/2014/main" id="{0566B2CD-33FF-4096-9AEB-6EA165E14356}"/>
                </a:ext>
              </a:extLst>
            </p:cNvPr>
            <p:cNvPicPr>
              <a:picLocks noChangeAspect="1"/>
            </p:cNvPicPr>
            <p:nvPr/>
          </p:nvPicPr>
          <p:blipFill>
            <a:blip r:embed="rId4"/>
            <a:stretch>
              <a:fillRect/>
            </a:stretch>
          </p:blipFill>
          <p:spPr>
            <a:xfrm>
              <a:off x="7014152" y="1528586"/>
              <a:ext cx="3581710" cy="342930"/>
            </a:xfrm>
            <a:prstGeom prst="rect">
              <a:avLst/>
            </a:prstGeom>
          </p:spPr>
        </p:pic>
        <p:sp>
          <p:nvSpPr>
            <p:cNvPr id="9" name="Rectangle 8">
              <a:extLst>
                <a:ext uri="{FF2B5EF4-FFF2-40B4-BE49-F238E27FC236}">
                  <a16:creationId xmlns:a16="http://schemas.microsoft.com/office/drawing/2014/main" id="{6FD20BEB-0048-42FC-A588-A242518E7813}"/>
                </a:ext>
              </a:extLst>
            </p:cNvPr>
            <p:cNvSpPr/>
            <p:nvPr/>
          </p:nvSpPr>
          <p:spPr>
            <a:xfrm>
              <a:off x="8105435" y="1489866"/>
              <a:ext cx="531490"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grpSp>
      <p:sp>
        <p:nvSpPr>
          <p:cNvPr id="10" name="Rectangle 9">
            <a:extLst>
              <a:ext uri="{FF2B5EF4-FFF2-40B4-BE49-F238E27FC236}">
                <a16:creationId xmlns:a16="http://schemas.microsoft.com/office/drawing/2014/main" id="{BF7F2D19-22E7-466A-AF74-29146199BED5}"/>
              </a:ext>
            </a:extLst>
          </p:cNvPr>
          <p:cNvSpPr/>
          <p:nvPr/>
        </p:nvSpPr>
        <p:spPr>
          <a:xfrm>
            <a:off x="10076616" y="3617650"/>
            <a:ext cx="52370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4" name="ZoneTexte 13">
            <a:extLst>
              <a:ext uri="{FF2B5EF4-FFF2-40B4-BE49-F238E27FC236}">
                <a16:creationId xmlns:a16="http://schemas.microsoft.com/office/drawing/2014/main" id="{18711E1D-4763-413C-91DB-64A8CA5E30DD}"/>
              </a:ext>
            </a:extLst>
          </p:cNvPr>
          <p:cNvSpPr txBox="1"/>
          <p:nvPr/>
        </p:nvSpPr>
        <p:spPr>
          <a:xfrm>
            <a:off x="5403480" y="2561369"/>
            <a:ext cx="3744881" cy="523220"/>
          </a:xfrm>
          <a:prstGeom prst="rect">
            <a:avLst/>
          </a:prstGeom>
          <a:noFill/>
        </p:spPr>
        <p:txBody>
          <a:bodyPr wrap="square" rtlCol="0">
            <a:spAutoFit/>
          </a:bodyPr>
          <a:lstStyle/>
          <a:p>
            <a:r>
              <a:rPr lang="fr-CA" sz="1400" dirty="0"/>
              <a:t>Configurer une broche # en entrée numérique avec «pull-up».</a:t>
            </a:r>
          </a:p>
        </p:txBody>
      </p:sp>
      <p:sp>
        <p:nvSpPr>
          <p:cNvPr id="15" name="ZoneTexte 14">
            <a:extLst>
              <a:ext uri="{FF2B5EF4-FFF2-40B4-BE49-F238E27FC236}">
                <a16:creationId xmlns:a16="http://schemas.microsoft.com/office/drawing/2014/main" id="{FF498E33-5CAC-40C4-8D33-BCBFBA7EF1CB}"/>
              </a:ext>
            </a:extLst>
          </p:cNvPr>
          <p:cNvSpPr txBox="1"/>
          <p:nvPr/>
        </p:nvSpPr>
        <p:spPr>
          <a:xfrm>
            <a:off x="5372641" y="3942272"/>
            <a:ext cx="5591846" cy="523220"/>
          </a:xfrm>
          <a:prstGeom prst="rect">
            <a:avLst/>
          </a:prstGeom>
          <a:noFill/>
        </p:spPr>
        <p:txBody>
          <a:bodyPr wrap="square" rtlCol="0">
            <a:spAutoFit/>
          </a:bodyPr>
          <a:lstStyle/>
          <a:p>
            <a:r>
              <a:rPr lang="fr-CA" sz="1400" dirty="0"/>
              <a:t>Met dans la variable la mesure de la tension (HIGH ou LOW) à l’entrée numérique #.</a:t>
            </a:r>
          </a:p>
        </p:txBody>
      </p:sp>
      <p:pic>
        <p:nvPicPr>
          <p:cNvPr id="3" name="Image 2">
            <a:extLst>
              <a:ext uri="{FF2B5EF4-FFF2-40B4-BE49-F238E27FC236}">
                <a16:creationId xmlns:a16="http://schemas.microsoft.com/office/drawing/2014/main" id="{6274B6F0-0E81-469E-B4CB-77F04EB9926D}"/>
              </a:ext>
            </a:extLst>
          </p:cNvPr>
          <p:cNvPicPr>
            <a:picLocks noChangeAspect="1"/>
          </p:cNvPicPr>
          <p:nvPr/>
        </p:nvPicPr>
        <p:blipFill>
          <a:blip r:embed="rId5"/>
          <a:stretch>
            <a:fillRect/>
          </a:stretch>
        </p:blipFill>
        <p:spPr>
          <a:xfrm>
            <a:off x="1394523" y="3619066"/>
            <a:ext cx="3344779" cy="2109425"/>
          </a:xfrm>
          <a:prstGeom prst="rect">
            <a:avLst/>
          </a:prstGeom>
        </p:spPr>
      </p:pic>
      <p:sp>
        <p:nvSpPr>
          <p:cNvPr id="19" name="Rectangle 18">
            <a:extLst>
              <a:ext uri="{FF2B5EF4-FFF2-40B4-BE49-F238E27FC236}">
                <a16:creationId xmlns:a16="http://schemas.microsoft.com/office/drawing/2014/main" id="{44373708-41BF-44AE-8586-F4BE10E01C9D}"/>
              </a:ext>
            </a:extLst>
          </p:cNvPr>
          <p:cNvSpPr/>
          <p:nvPr/>
        </p:nvSpPr>
        <p:spPr>
          <a:xfrm>
            <a:off x="6096078" y="3606854"/>
            <a:ext cx="1643970"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variable </a:t>
            </a:r>
          </a:p>
        </p:txBody>
      </p:sp>
    </p:spTree>
    <p:extLst>
      <p:ext uri="{BB962C8B-B14F-4D97-AF65-F5344CB8AC3E}">
        <p14:creationId xmlns:p14="http://schemas.microsoft.com/office/powerpoint/2010/main" val="36337341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t>BRANCHEZ UN INTERRUPTEUR ET UNE DEL À VOTRE CARTE. </a:t>
            </a:r>
            <a:br>
              <a:rPr lang="en-CA" sz="3600" dirty="0"/>
            </a:br>
            <a:br>
              <a:rPr lang="en-CA" sz="3600" dirty="0"/>
            </a:br>
            <a:r>
              <a:rPr lang="en-CA" sz="3600" dirty="0">
                <a:solidFill>
                  <a:schemeClr val="accent2"/>
                </a:solidFill>
              </a:rPr>
              <a:t>RÉDIGEZ</a:t>
            </a:r>
            <a:r>
              <a:rPr lang="en-CA" sz="3600" dirty="0"/>
              <a:t> LE CODE POUR QUE LA DEL CLIGNOTE  TANT ET AUSSI LONGTEMPS QUE VOUS APPUYEZ SUR L’INTERRUPTEUR.</a:t>
            </a:r>
            <a:br>
              <a:rPr lang="en-CA" sz="3600" dirty="0"/>
            </a:br>
            <a:endParaRPr lang="fr-CA" sz="3600" dirty="0">
              <a:solidFill>
                <a:schemeClr val="accent4"/>
              </a:solidFill>
            </a:endParaRPr>
          </a:p>
        </p:txBody>
      </p:sp>
    </p:spTree>
    <p:extLst>
      <p:ext uri="{BB962C8B-B14F-4D97-AF65-F5344CB8AC3E}">
        <p14:creationId xmlns:p14="http://schemas.microsoft.com/office/powerpoint/2010/main" val="33939023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800" dirty="0"/>
              <a:t>CODER LA DÉTECTION DE CHANGEMENT D’ÉTAT</a:t>
            </a:r>
            <a:endParaRPr lang="fr-CA" sz="2800" dirty="0"/>
          </a:p>
        </p:txBody>
      </p:sp>
      <p:sp>
        <p:nvSpPr>
          <p:cNvPr id="20" name="ZoneTexte 19">
            <a:extLst>
              <a:ext uri="{FF2B5EF4-FFF2-40B4-BE49-F238E27FC236}">
                <a16:creationId xmlns:a16="http://schemas.microsoft.com/office/drawing/2014/main" id="{C75052FA-19EF-4A88-BB95-05B39DAA1B2F}"/>
              </a:ext>
            </a:extLst>
          </p:cNvPr>
          <p:cNvSpPr txBox="1"/>
          <p:nvPr/>
        </p:nvSpPr>
        <p:spPr>
          <a:xfrm>
            <a:off x="1604356" y="2044931"/>
            <a:ext cx="974113" cy="369332"/>
          </a:xfrm>
          <a:prstGeom prst="rect">
            <a:avLst/>
          </a:prstGeom>
          <a:noFill/>
        </p:spPr>
        <p:txBody>
          <a:bodyPr wrap="none" rtlCol="0">
            <a:spAutoFit/>
          </a:bodyPr>
          <a:lstStyle/>
          <a:p>
            <a:r>
              <a:rPr lang="fr-CA" dirty="0"/>
              <a:t>ÉTAPE 1</a:t>
            </a:r>
          </a:p>
        </p:txBody>
      </p:sp>
      <p:sp>
        <p:nvSpPr>
          <p:cNvPr id="21" name="ZoneTexte 20">
            <a:extLst>
              <a:ext uri="{FF2B5EF4-FFF2-40B4-BE49-F238E27FC236}">
                <a16:creationId xmlns:a16="http://schemas.microsoft.com/office/drawing/2014/main" id="{401DBB35-1B8D-4726-BFFF-97E19583884F}"/>
              </a:ext>
            </a:extLst>
          </p:cNvPr>
          <p:cNvSpPr txBox="1"/>
          <p:nvPr/>
        </p:nvSpPr>
        <p:spPr>
          <a:xfrm>
            <a:off x="5256414" y="2012665"/>
            <a:ext cx="974113" cy="369332"/>
          </a:xfrm>
          <a:prstGeom prst="rect">
            <a:avLst/>
          </a:prstGeom>
          <a:noFill/>
        </p:spPr>
        <p:txBody>
          <a:bodyPr wrap="none" rtlCol="0">
            <a:spAutoFit/>
          </a:bodyPr>
          <a:lstStyle/>
          <a:p>
            <a:r>
              <a:rPr lang="fr-CA" dirty="0"/>
              <a:t>ÉTAPE 2</a:t>
            </a:r>
          </a:p>
        </p:txBody>
      </p:sp>
      <p:sp>
        <p:nvSpPr>
          <p:cNvPr id="22" name="ZoneTexte 21">
            <a:extLst>
              <a:ext uri="{FF2B5EF4-FFF2-40B4-BE49-F238E27FC236}">
                <a16:creationId xmlns:a16="http://schemas.microsoft.com/office/drawing/2014/main" id="{0C619344-B7CF-4931-B8A7-9D8F02B63CC7}"/>
              </a:ext>
            </a:extLst>
          </p:cNvPr>
          <p:cNvSpPr txBox="1"/>
          <p:nvPr/>
        </p:nvSpPr>
        <p:spPr>
          <a:xfrm>
            <a:off x="8908473" y="2010695"/>
            <a:ext cx="974113" cy="369332"/>
          </a:xfrm>
          <a:prstGeom prst="rect">
            <a:avLst/>
          </a:prstGeom>
          <a:noFill/>
        </p:spPr>
        <p:txBody>
          <a:bodyPr wrap="none" rtlCol="0">
            <a:spAutoFit/>
          </a:bodyPr>
          <a:lstStyle/>
          <a:p>
            <a:r>
              <a:rPr lang="fr-CA" dirty="0"/>
              <a:t>ÉTAPE 3</a:t>
            </a:r>
          </a:p>
        </p:txBody>
      </p:sp>
      <p:sp>
        <p:nvSpPr>
          <p:cNvPr id="25" name="Rectangle : coins arrondis 24">
            <a:extLst>
              <a:ext uri="{FF2B5EF4-FFF2-40B4-BE49-F238E27FC236}">
                <a16:creationId xmlns:a16="http://schemas.microsoft.com/office/drawing/2014/main" id="{E9948463-3623-4E8E-A009-2155C79BDBC9}"/>
              </a:ext>
            </a:extLst>
          </p:cNvPr>
          <p:cNvSpPr/>
          <p:nvPr/>
        </p:nvSpPr>
        <p:spPr>
          <a:xfrm>
            <a:off x="1388986" y="3552890"/>
            <a:ext cx="1404851" cy="997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Mesurer le nouvel état</a:t>
            </a:r>
          </a:p>
        </p:txBody>
      </p:sp>
      <p:sp>
        <p:nvSpPr>
          <p:cNvPr id="26" name="Losange 25">
            <a:extLst>
              <a:ext uri="{FF2B5EF4-FFF2-40B4-BE49-F238E27FC236}">
                <a16:creationId xmlns:a16="http://schemas.microsoft.com/office/drawing/2014/main" id="{798D0B29-D323-4426-ABB0-590F694D8C20}"/>
              </a:ext>
            </a:extLst>
          </p:cNvPr>
          <p:cNvSpPr/>
          <p:nvPr/>
        </p:nvSpPr>
        <p:spPr>
          <a:xfrm>
            <a:off x="4231178" y="3036515"/>
            <a:ext cx="3100647" cy="203027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Comparer le nouvel état avec l’état précédent</a:t>
            </a:r>
          </a:p>
        </p:txBody>
      </p:sp>
      <p:sp>
        <p:nvSpPr>
          <p:cNvPr id="27" name="Rectangle : coins arrondis 26">
            <a:extLst>
              <a:ext uri="{FF2B5EF4-FFF2-40B4-BE49-F238E27FC236}">
                <a16:creationId xmlns:a16="http://schemas.microsoft.com/office/drawing/2014/main" id="{16B684E1-94CE-408F-AB04-5CB1C2861110}"/>
              </a:ext>
            </a:extLst>
          </p:cNvPr>
          <p:cNvSpPr/>
          <p:nvPr/>
        </p:nvSpPr>
        <p:spPr>
          <a:xfrm>
            <a:off x="8421617" y="3446210"/>
            <a:ext cx="1947823" cy="1210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Emmagasiner en mémoire le nouvel état</a:t>
            </a:r>
          </a:p>
        </p:txBody>
      </p:sp>
      <p:cxnSp>
        <p:nvCxnSpPr>
          <p:cNvPr id="29" name="Connecteur droit avec flèche 28">
            <a:extLst>
              <a:ext uri="{FF2B5EF4-FFF2-40B4-BE49-F238E27FC236}">
                <a16:creationId xmlns:a16="http://schemas.microsoft.com/office/drawing/2014/main" id="{71BB3E57-90C6-4B26-8B1B-2B4622D8D779}"/>
              </a:ext>
            </a:extLst>
          </p:cNvPr>
          <p:cNvCxnSpPr>
            <a:stCxn id="25" idx="3"/>
            <a:endCxn id="26" idx="1"/>
          </p:cNvCxnSpPr>
          <p:nvPr/>
        </p:nvCxnSpPr>
        <p:spPr>
          <a:xfrm flipV="1">
            <a:off x="2793837" y="4051653"/>
            <a:ext cx="14373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C2834A98-8CFE-4BCA-8E3E-CBB5A5D1FB3A}"/>
              </a:ext>
            </a:extLst>
          </p:cNvPr>
          <p:cNvCxnSpPr>
            <a:stCxn id="26" idx="3"/>
            <a:endCxn id="27" idx="1"/>
          </p:cNvCxnSpPr>
          <p:nvPr/>
        </p:nvCxnSpPr>
        <p:spPr>
          <a:xfrm>
            <a:off x="7331825" y="4051653"/>
            <a:ext cx="10897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850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200" spc="0" dirty="0">
                <a:solidFill>
                  <a:schemeClr val="bg2"/>
                </a:solidFill>
              </a:rPr>
              <a:t>EXERCICE</a:t>
            </a:r>
            <a:br>
              <a:rPr lang="en-CA" sz="3200" spc="0" dirty="0"/>
            </a:br>
            <a:r>
              <a:rPr lang="en-CA" sz="3200" spc="0" dirty="0"/>
              <a:t>GARDEZ VOTRE CIRCUIT QUI INCLUT UN INTERRUPTEUR ET UNE DEL À VOTRE CARTE. </a:t>
            </a:r>
            <a:br>
              <a:rPr lang="en-CA" sz="3200" spc="0" dirty="0"/>
            </a:br>
            <a:br>
              <a:rPr lang="en-CA" sz="3200" spc="0" dirty="0"/>
            </a:br>
            <a:r>
              <a:rPr lang="en-CA" sz="3200" spc="0" dirty="0">
                <a:solidFill>
                  <a:schemeClr val="accent4"/>
                </a:solidFill>
              </a:rPr>
              <a:t>RÉDIGER UNE </a:t>
            </a:r>
            <a:r>
              <a:rPr lang="en-CA" sz="3200" spc="0" dirty="0">
                <a:solidFill>
                  <a:schemeClr val="accent5"/>
                </a:solidFill>
              </a:rPr>
              <a:t>NOUVELLE VERSION DU CODE </a:t>
            </a:r>
            <a:r>
              <a:rPr lang="en-CA" sz="3200" spc="0" dirty="0"/>
              <a:t>OÙ VOUS DÉMARREZ LE CLIGNOTEMENT EN APPUYANT UNE PREMIÈRE FOIS ET ARRÊTEZ LE CLIGNOTEMENT LORSQUE VOUS APPUYEZ UNE DEUXIÈME FOIS SUR L’INTERRUPTEUR.</a:t>
            </a:r>
            <a:endParaRPr lang="fr-CA" sz="3200" spc="0" dirty="0">
              <a:solidFill>
                <a:schemeClr val="accent4"/>
              </a:solidFill>
            </a:endParaRPr>
          </a:p>
        </p:txBody>
      </p:sp>
    </p:spTree>
    <p:extLst>
      <p:ext uri="{BB962C8B-B14F-4D97-AF65-F5344CB8AC3E}">
        <p14:creationId xmlns:p14="http://schemas.microsoft.com/office/powerpoint/2010/main" val="33733658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5"/>
            <a:ext cx="10515600" cy="702869"/>
          </a:xfrm>
        </p:spPr>
        <p:txBody>
          <a:bodyPr>
            <a:normAutofit/>
          </a:bodyPr>
          <a:lstStyle/>
          <a:p>
            <a:r>
              <a:rPr lang="en-CA" sz="2400" dirty="0"/>
              <a:t>CODER LA DÉTECTION DE CHANGEMENT D’ÉTAT : GRAPHE</a:t>
            </a:r>
            <a:endParaRPr lang="fr-CA" sz="2400" dirty="0"/>
          </a:p>
        </p:txBody>
      </p:sp>
      <p:sp>
        <p:nvSpPr>
          <p:cNvPr id="12" name="Rectangle 11">
            <a:extLst>
              <a:ext uri="{FF2B5EF4-FFF2-40B4-BE49-F238E27FC236}">
                <a16:creationId xmlns:a16="http://schemas.microsoft.com/office/drawing/2014/main" id="{63D854D8-E907-4FD6-BEF5-4F2885AA8EF5}"/>
              </a:ext>
            </a:extLst>
          </p:cNvPr>
          <p:cNvSpPr/>
          <p:nvPr/>
        </p:nvSpPr>
        <p:spPr>
          <a:xfrm>
            <a:off x="1692019" y="1204284"/>
            <a:ext cx="2173399"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t>loop</a:t>
            </a:r>
            <a:r>
              <a:rPr lang="fr-CA" dirty="0"/>
              <a:t>( )</a:t>
            </a:r>
          </a:p>
        </p:txBody>
      </p:sp>
      <p:sp>
        <p:nvSpPr>
          <p:cNvPr id="15" name="Rectangle 14">
            <a:extLst>
              <a:ext uri="{FF2B5EF4-FFF2-40B4-BE49-F238E27FC236}">
                <a16:creationId xmlns:a16="http://schemas.microsoft.com/office/drawing/2014/main" id="{3CB409AA-A4E8-4A7D-B663-A1D3C8CB26CD}"/>
              </a:ext>
            </a:extLst>
          </p:cNvPr>
          <p:cNvSpPr/>
          <p:nvPr/>
        </p:nvSpPr>
        <p:spPr>
          <a:xfrm>
            <a:off x="1692018" y="2156266"/>
            <a:ext cx="2173399" cy="94289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Est-ce que l’état de l’interrupteur a changé?</a:t>
            </a:r>
          </a:p>
        </p:txBody>
      </p:sp>
      <p:cxnSp>
        <p:nvCxnSpPr>
          <p:cNvPr id="5" name="Connecteur droit avec flèche 4">
            <a:extLst>
              <a:ext uri="{FF2B5EF4-FFF2-40B4-BE49-F238E27FC236}">
                <a16:creationId xmlns:a16="http://schemas.microsoft.com/office/drawing/2014/main" id="{09D8AB89-BDEE-426F-BD13-777BFD7CD1D0}"/>
              </a:ext>
            </a:extLst>
          </p:cNvPr>
          <p:cNvCxnSpPr>
            <a:cxnSpLocks/>
            <a:stCxn id="12" idx="2"/>
            <a:endCxn id="15" idx="0"/>
          </p:cNvCxnSpPr>
          <p:nvPr/>
        </p:nvCxnSpPr>
        <p:spPr>
          <a:xfrm flipH="1">
            <a:off x="2778718" y="1860990"/>
            <a:ext cx="1" cy="295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07E2D7E-D926-43D7-82A5-624CE26E9319}"/>
              </a:ext>
            </a:extLst>
          </p:cNvPr>
          <p:cNvSpPr/>
          <p:nvPr/>
        </p:nvSpPr>
        <p:spPr>
          <a:xfrm>
            <a:off x="5312522" y="2156273"/>
            <a:ext cx="2173399" cy="94288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Est-ce que l’interrupteur a été appuyé?</a:t>
            </a:r>
          </a:p>
        </p:txBody>
      </p:sp>
      <p:cxnSp>
        <p:nvCxnSpPr>
          <p:cNvPr id="8" name="Connecteur droit avec flèche 7">
            <a:extLst>
              <a:ext uri="{FF2B5EF4-FFF2-40B4-BE49-F238E27FC236}">
                <a16:creationId xmlns:a16="http://schemas.microsoft.com/office/drawing/2014/main" id="{D6D4BCEC-8F8C-46A7-8936-CE1967BE75F8}"/>
              </a:ext>
            </a:extLst>
          </p:cNvPr>
          <p:cNvCxnSpPr>
            <a:stCxn id="15" idx="3"/>
            <a:endCxn id="18" idx="1"/>
          </p:cNvCxnSpPr>
          <p:nvPr/>
        </p:nvCxnSpPr>
        <p:spPr>
          <a:xfrm>
            <a:off x="3865417" y="2627713"/>
            <a:ext cx="1447105"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D0B86496-3F0B-408E-A914-6B34EE4322B0}"/>
              </a:ext>
            </a:extLst>
          </p:cNvPr>
          <p:cNvSpPr txBox="1"/>
          <p:nvPr/>
        </p:nvSpPr>
        <p:spPr>
          <a:xfrm>
            <a:off x="4330931" y="2362478"/>
            <a:ext cx="565265" cy="276999"/>
          </a:xfrm>
          <a:prstGeom prst="rect">
            <a:avLst/>
          </a:prstGeom>
          <a:noFill/>
        </p:spPr>
        <p:txBody>
          <a:bodyPr wrap="square" rtlCol="0">
            <a:spAutoFit/>
          </a:bodyPr>
          <a:lstStyle/>
          <a:p>
            <a:pPr algn="ctr"/>
            <a:r>
              <a:rPr lang="fr-CA" sz="1200" dirty="0"/>
              <a:t>oui</a:t>
            </a:r>
          </a:p>
        </p:txBody>
      </p:sp>
      <p:sp>
        <p:nvSpPr>
          <p:cNvPr id="23" name="Rectangle 22">
            <a:extLst>
              <a:ext uri="{FF2B5EF4-FFF2-40B4-BE49-F238E27FC236}">
                <a16:creationId xmlns:a16="http://schemas.microsoft.com/office/drawing/2014/main" id="{CCEB7A2D-C881-4867-9B46-D9F9AA091E2B}"/>
              </a:ext>
            </a:extLst>
          </p:cNvPr>
          <p:cNvSpPr/>
          <p:nvPr/>
        </p:nvSpPr>
        <p:spPr>
          <a:xfrm>
            <a:off x="1692018" y="3661931"/>
            <a:ext cx="2173399" cy="91746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Mettre en mémoire la valeur de l’interrupteur</a:t>
            </a:r>
          </a:p>
        </p:txBody>
      </p:sp>
      <p:sp>
        <p:nvSpPr>
          <p:cNvPr id="24" name="Rectangle 23">
            <a:extLst>
              <a:ext uri="{FF2B5EF4-FFF2-40B4-BE49-F238E27FC236}">
                <a16:creationId xmlns:a16="http://schemas.microsoft.com/office/drawing/2014/main" id="{4921856A-CEE8-4B8D-80E2-BFB3397D3F23}"/>
              </a:ext>
            </a:extLst>
          </p:cNvPr>
          <p:cNvSpPr/>
          <p:nvPr/>
        </p:nvSpPr>
        <p:spPr>
          <a:xfrm>
            <a:off x="8558757" y="2168030"/>
            <a:ext cx="2173399" cy="94289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Changer l’état de l’indicateur de clignotement</a:t>
            </a:r>
          </a:p>
        </p:txBody>
      </p:sp>
      <p:cxnSp>
        <p:nvCxnSpPr>
          <p:cNvPr id="4" name="Connecteur droit avec flèche 3">
            <a:extLst>
              <a:ext uri="{FF2B5EF4-FFF2-40B4-BE49-F238E27FC236}">
                <a16:creationId xmlns:a16="http://schemas.microsoft.com/office/drawing/2014/main" id="{FE8517B3-B2D3-4E7C-9E56-6F7CB4ACC28D}"/>
              </a:ext>
            </a:extLst>
          </p:cNvPr>
          <p:cNvCxnSpPr>
            <a:stCxn id="18" idx="3"/>
            <a:endCxn id="24" idx="1"/>
          </p:cNvCxnSpPr>
          <p:nvPr/>
        </p:nvCxnSpPr>
        <p:spPr>
          <a:xfrm>
            <a:off x="7485921" y="2627717"/>
            <a:ext cx="1072836" cy="11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2D66A4F-8A5F-49F0-B284-BF2893090C88}"/>
              </a:ext>
            </a:extLst>
          </p:cNvPr>
          <p:cNvSpPr txBox="1"/>
          <p:nvPr/>
        </p:nvSpPr>
        <p:spPr>
          <a:xfrm>
            <a:off x="7741348" y="2362478"/>
            <a:ext cx="565265" cy="276999"/>
          </a:xfrm>
          <a:prstGeom prst="rect">
            <a:avLst/>
          </a:prstGeom>
          <a:noFill/>
        </p:spPr>
        <p:txBody>
          <a:bodyPr wrap="square" rtlCol="0">
            <a:spAutoFit/>
          </a:bodyPr>
          <a:lstStyle/>
          <a:p>
            <a:pPr algn="ctr"/>
            <a:r>
              <a:rPr lang="fr-CA" sz="1200" dirty="0"/>
              <a:t>oui</a:t>
            </a:r>
          </a:p>
        </p:txBody>
      </p:sp>
      <p:cxnSp>
        <p:nvCxnSpPr>
          <p:cNvPr id="13" name="Connecteur : en angle 12">
            <a:extLst>
              <a:ext uri="{FF2B5EF4-FFF2-40B4-BE49-F238E27FC236}">
                <a16:creationId xmlns:a16="http://schemas.microsoft.com/office/drawing/2014/main" id="{9B82D46E-A86F-49B6-B0F9-D5BCB6C94835}"/>
              </a:ext>
            </a:extLst>
          </p:cNvPr>
          <p:cNvCxnSpPr>
            <a:cxnSpLocks/>
            <a:stCxn id="18" idx="2"/>
            <a:endCxn id="23" idx="0"/>
          </p:cNvCxnSpPr>
          <p:nvPr/>
        </p:nvCxnSpPr>
        <p:spPr>
          <a:xfrm rot="5400000">
            <a:off x="4307585" y="1570293"/>
            <a:ext cx="562771" cy="36205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190E9A05-6F57-4594-9B5D-51CCBD181BD4}"/>
              </a:ext>
            </a:extLst>
          </p:cNvPr>
          <p:cNvCxnSpPr>
            <a:cxnSpLocks/>
            <a:stCxn id="24" idx="2"/>
            <a:endCxn id="23" idx="0"/>
          </p:cNvCxnSpPr>
          <p:nvPr/>
        </p:nvCxnSpPr>
        <p:spPr>
          <a:xfrm rot="5400000">
            <a:off x="5936585" y="-46942"/>
            <a:ext cx="551007" cy="68667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D39F6767-85FF-41D8-A94F-A1907E5DFB17}"/>
              </a:ext>
            </a:extLst>
          </p:cNvPr>
          <p:cNvSpPr txBox="1"/>
          <p:nvPr/>
        </p:nvSpPr>
        <p:spPr>
          <a:xfrm>
            <a:off x="5896204" y="3094297"/>
            <a:ext cx="565265" cy="276999"/>
          </a:xfrm>
          <a:prstGeom prst="rect">
            <a:avLst/>
          </a:prstGeom>
          <a:noFill/>
        </p:spPr>
        <p:txBody>
          <a:bodyPr wrap="square" rtlCol="0">
            <a:spAutoFit/>
          </a:bodyPr>
          <a:lstStyle/>
          <a:p>
            <a:pPr algn="ctr"/>
            <a:r>
              <a:rPr lang="fr-CA" sz="1200" dirty="0"/>
              <a:t>non</a:t>
            </a:r>
          </a:p>
        </p:txBody>
      </p:sp>
      <p:sp>
        <p:nvSpPr>
          <p:cNvPr id="33" name="Rectangle 32">
            <a:extLst>
              <a:ext uri="{FF2B5EF4-FFF2-40B4-BE49-F238E27FC236}">
                <a16:creationId xmlns:a16="http://schemas.microsoft.com/office/drawing/2014/main" id="{8C8D7E53-842A-46ED-9846-4B29B3C5EC99}"/>
              </a:ext>
            </a:extLst>
          </p:cNvPr>
          <p:cNvSpPr/>
          <p:nvPr/>
        </p:nvSpPr>
        <p:spPr>
          <a:xfrm>
            <a:off x="5231461" y="5069304"/>
            <a:ext cx="2173399" cy="94289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Allumer et éteindre la DEL.</a:t>
            </a:r>
          </a:p>
        </p:txBody>
      </p:sp>
      <p:sp>
        <p:nvSpPr>
          <p:cNvPr id="35" name="Rectangle 34">
            <a:extLst>
              <a:ext uri="{FF2B5EF4-FFF2-40B4-BE49-F238E27FC236}">
                <a16:creationId xmlns:a16="http://schemas.microsoft.com/office/drawing/2014/main" id="{490A32CE-56FF-4E7C-9165-D6AFDD28B762}"/>
              </a:ext>
            </a:extLst>
          </p:cNvPr>
          <p:cNvSpPr/>
          <p:nvPr/>
        </p:nvSpPr>
        <p:spPr>
          <a:xfrm>
            <a:off x="1692018" y="4987637"/>
            <a:ext cx="2173399" cy="110622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Est-ce que l’indicateur de clignotement est actif?</a:t>
            </a:r>
          </a:p>
        </p:txBody>
      </p:sp>
      <p:cxnSp>
        <p:nvCxnSpPr>
          <p:cNvPr id="39" name="Connecteur droit avec flèche 38">
            <a:extLst>
              <a:ext uri="{FF2B5EF4-FFF2-40B4-BE49-F238E27FC236}">
                <a16:creationId xmlns:a16="http://schemas.microsoft.com/office/drawing/2014/main" id="{95D20A08-83BD-409D-A678-0C3F8074FA05}"/>
              </a:ext>
            </a:extLst>
          </p:cNvPr>
          <p:cNvCxnSpPr>
            <a:cxnSpLocks/>
            <a:stCxn id="15" idx="2"/>
            <a:endCxn id="23" idx="0"/>
          </p:cNvCxnSpPr>
          <p:nvPr/>
        </p:nvCxnSpPr>
        <p:spPr>
          <a:xfrm>
            <a:off x="2778718" y="3099160"/>
            <a:ext cx="0" cy="56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A436105C-05E8-4723-86E3-7A2C8438854F}"/>
              </a:ext>
            </a:extLst>
          </p:cNvPr>
          <p:cNvCxnSpPr>
            <a:cxnSpLocks/>
            <a:stCxn id="23" idx="2"/>
            <a:endCxn id="35" idx="0"/>
          </p:cNvCxnSpPr>
          <p:nvPr/>
        </p:nvCxnSpPr>
        <p:spPr>
          <a:xfrm>
            <a:off x="2778718" y="4579397"/>
            <a:ext cx="0" cy="40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7348BDD4-0B99-493C-B0F9-0E3998C5F7D8}"/>
              </a:ext>
            </a:extLst>
          </p:cNvPr>
          <p:cNvCxnSpPr>
            <a:stCxn id="35" idx="3"/>
            <a:endCxn id="33" idx="1"/>
          </p:cNvCxnSpPr>
          <p:nvPr/>
        </p:nvCxnSpPr>
        <p:spPr>
          <a:xfrm>
            <a:off x="3865417" y="5540751"/>
            <a:ext cx="1366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 en angle 62">
            <a:extLst>
              <a:ext uri="{FF2B5EF4-FFF2-40B4-BE49-F238E27FC236}">
                <a16:creationId xmlns:a16="http://schemas.microsoft.com/office/drawing/2014/main" id="{D8764911-17E8-4573-9491-2EC1174737D8}"/>
              </a:ext>
            </a:extLst>
          </p:cNvPr>
          <p:cNvCxnSpPr>
            <a:stCxn id="35" idx="2"/>
            <a:endCxn id="12" idx="1"/>
          </p:cNvCxnSpPr>
          <p:nvPr/>
        </p:nvCxnSpPr>
        <p:spPr>
          <a:xfrm rot="5400000" flipH="1">
            <a:off x="-45245" y="3269902"/>
            <a:ext cx="4561228" cy="1086699"/>
          </a:xfrm>
          <a:prstGeom prst="bentConnector4">
            <a:avLst>
              <a:gd name="adj1" fmla="val -5012"/>
              <a:gd name="adj2" fmla="val 1210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9B54337D-1F68-417F-B06E-FFD67F1B050B}"/>
              </a:ext>
            </a:extLst>
          </p:cNvPr>
          <p:cNvCxnSpPr>
            <a:stCxn id="33" idx="2"/>
            <a:endCxn id="12" idx="1"/>
          </p:cNvCxnSpPr>
          <p:nvPr/>
        </p:nvCxnSpPr>
        <p:spPr>
          <a:xfrm rot="5400000" flipH="1">
            <a:off x="1765309" y="1459347"/>
            <a:ext cx="4479561" cy="4626142"/>
          </a:xfrm>
          <a:prstGeom prst="bentConnector4">
            <a:avLst>
              <a:gd name="adj1" fmla="val -6959"/>
              <a:gd name="adj2" fmla="val 10494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384176A1-FDF1-4CCB-AFB0-7606CC82811B}"/>
              </a:ext>
            </a:extLst>
          </p:cNvPr>
          <p:cNvSpPr txBox="1"/>
          <p:nvPr/>
        </p:nvSpPr>
        <p:spPr>
          <a:xfrm>
            <a:off x="4284421" y="5310856"/>
            <a:ext cx="565265" cy="276999"/>
          </a:xfrm>
          <a:prstGeom prst="rect">
            <a:avLst/>
          </a:prstGeom>
          <a:noFill/>
        </p:spPr>
        <p:txBody>
          <a:bodyPr wrap="square" rtlCol="0">
            <a:spAutoFit/>
          </a:bodyPr>
          <a:lstStyle/>
          <a:p>
            <a:pPr algn="ctr"/>
            <a:r>
              <a:rPr lang="fr-CA" sz="1200" dirty="0"/>
              <a:t>oui</a:t>
            </a:r>
          </a:p>
        </p:txBody>
      </p:sp>
      <p:sp>
        <p:nvSpPr>
          <p:cNvPr id="68" name="ZoneTexte 67">
            <a:extLst>
              <a:ext uri="{FF2B5EF4-FFF2-40B4-BE49-F238E27FC236}">
                <a16:creationId xmlns:a16="http://schemas.microsoft.com/office/drawing/2014/main" id="{078C4111-2A88-40D8-AFFE-AC4A60F00E7F}"/>
              </a:ext>
            </a:extLst>
          </p:cNvPr>
          <p:cNvSpPr txBox="1"/>
          <p:nvPr/>
        </p:nvSpPr>
        <p:spPr>
          <a:xfrm>
            <a:off x="2285107" y="3079137"/>
            <a:ext cx="565265" cy="276999"/>
          </a:xfrm>
          <a:prstGeom prst="rect">
            <a:avLst/>
          </a:prstGeom>
          <a:noFill/>
        </p:spPr>
        <p:txBody>
          <a:bodyPr wrap="square" rtlCol="0">
            <a:spAutoFit/>
          </a:bodyPr>
          <a:lstStyle/>
          <a:p>
            <a:pPr algn="ctr"/>
            <a:r>
              <a:rPr lang="fr-CA" sz="1200" dirty="0"/>
              <a:t>non</a:t>
            </a:r>
          </a:p>
        </p:txBody>
      </p:sp>
      <p:sp>
        <p:nvSpPr>
          <p:cNvPr id="69" name="ZoneTexte 68">
            <a:extLst>
              <a:ext uri="{FF2B5EF4-FFF2-40B4-BE49-F238E27FC236}">
                <a16:creationId xmlns:a16="http://schemas.microsoft.com/office/drawing/2014/main" id="{FE60C9BE-257A-40EC-9E64-E25780075D34}"/>
              </a:ext>
            </a:extLst>
          </p:cNvPr>
          <p:cNvSpPr txBox="1"/>
          <p:nvPr/>
        </p:nvSpPr>
        <p:spPr>
          <a:xfrm>
            <a:off x="2285107" y="6057011"/>
            <a:ext cx="565265" cy="276999"/>
          </a:xfrm>
          <a:prstGeom prst="rect">
            <a:avLst/>
          </a:prstGeom>
          <a:noFill/>
        </p:spPr>
        <p:txBody>
          <a:bodyPr wrap="square" rtlCol="0">
            <a:spAutoFit/>
          </a:bodyPr>
          <a:lstStyle/>
          <a:p>
            <a:pPr algn="ctr"/>
            <a:r>
              <a:rPr lang="fr-CA" sz="1200" dirty="0"/>
              <a:t>non</a:t>
            </a:r>
          </a:p>
        </p:txBody>
      </p:sp>
    </p:spTree>
    <p:extLst>
      <p:ext uri="{BB962C8B-B14F-4D97-AF65-F5344CB8AC3E}">
        <p14:creationId xmlns:p14="http://schemas.microsoft.com/office/powerpoint/2010/main" val="2682320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5"/>
            <a:ext cx="10515600" cy="702869"/>
          </a:xfrm>
        </p:spPr>
        <p:txBody>
          <a:bodyPr>
            <a:normAutofit/>
          </a:bodyPr>
          <a:lstStyle/>
          <a:p>
            <a:r>
              <a:rPr lang="en-CA" sz="2400" dirty="0"/>
              <a:t>CODER LA DÉTECTION DE CHANGEMENT D’ÉTAT : CODE</a:t>
            </a:r>
            <a:endParaRPr lang="fr-CA" sz="2400" dirty="0"/>
          </a:p>
        </p:txBody>
      </p:sp>
      <p:pic>
        <p:nvPicPr>
          <p:cNvPr id="7" name="Image 6">
            <a:extLst>
              <a:ext uri="{FF2B5EF4-FFF2-40B4-BE49-F238E27FC236}">
                <a16:creationId xmlns:a16="http://schemas.microsoft.com/office/drawing/2014/main" id="{84B3122D-C560-41F6-B127-0494A1D1F60F}"/>
              </a:ext>
            </a:extLst>
          </p:cNvPr>
          <p:cNvPicPr>
            <a:picLocks noChangeAspect="1"/>
          </p:cNvPicPr>
          <p:nvPr/>
        </p:nvPicPr>
        <p:blipFill>
          <a:blip r:embed="rId2"/>
          <a:stretch>
            <a:fillRect/>
          </a:stretch>
        </p:blipFill>
        <p:spPr>
          <a:xfrm>
            <a:off x="1583449" y="1067994"/>
            <a:ext cx="4360151" cy="5202650"/>
          </a:xfrm>
          <a:prstGeom prst="rect">
            <a:avLst/>
          </a:prstGeom>
        </p:spPr>
      </p:pic>
      <p:pic>
        <p:nvPicPr>
          <p:cNvPr id="10" name="Image 9">
            <a:extLst>
              <a:ext uri="{FF2B5EF4-FFF2-40B4-BE49-F238E27FC236}">
                <a16:creationId xmlns:a16="http://schemas.microsoft.com/office/drawing/2014/main" id="{DA7B06EE-F866-483F-B675-82954AF9146C}"/>
              </a:ext>
            </a:extLst>
          </p:cNvPr>
          <p:cNvPicPr>
            <a:picLocks noChangeAspect="1"/>
          </p:cNvPicPr>
          <p:nvPr/>
        </p:nvPicPr>
        <p:blipFill>
          <a:blip r:embed="rId3"/>
          <a:stretch>
            <a:fillRect/>
          </a:stretch>
        </p:blipFill>
        <p:spPr>
          <a:xfrm>
            <a:off x="6248401" y="1281083"/>
            <a:ext cx="5172634" cy="3236455"/>
          </a:xfrm>
          <a:prstGeom prst="rect">
            <a:avLst/>
          </a:prstGeom>
        </p:spPr>
      </p:pic>
    </p:spTree>
    <p:extLst>
      <p:ext uri="{BB962C8B-B14F-4D97-AF65-F5344CB8AC3E}">
        <p14:creationId xmlns:p14="http://schemas.microsoft.com/office/powerpoint/2010/main" val="23325837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MILLIS()</a:t>
            </a:r>
            <a:endParaRPr lang="fr-CA" sz="2400" dirty="0"/>
          </a:p>
        </p:txBody>
      </p:sp>
      <p:sp>
        <p:nvSpPr>
          <p:cNvPr id="4" name="Rectangle 3">
            <a:extLst>
              <a:ext uri="{FF2B5EF4-FFF2-40B4-BE49-F238E27FC236}">
                <a16:creationId xmlns:a16="http://schemas.microsoft.com/office/drawing/2014/main" id="{E3001BB3-065A-4843-852C-C820C64DFB59}"/>
              </a:ext>
            </a:extLst>
          </p:cNvPr>
          <p:cNvSpPr/>
          <p:nvPr/>
        </p:nvSpPr>
        <p:spPr>
          <a:xfrm>
            <a:off x="994755" y="1304561"/>
            <a:ext cx="10634749" cy="4524315"/>
          </a:xfrm>
          <a:prstGeom prst="rect">
            <a:avLst/>
          </a:prstGeom>
        </p:spPr>
        <p:txBody>
          <a:bodyPr wrap="square">
            <a:spAutoFit/>
          </a:bodyPr>
          <a:lstStyle/>
          <a:p>
            <a:r>
              <a:rPr lang="fr-CA" sz="1600" dirty="0"/>
              <a:t>Jusqu'à présent, lorsque vous vouliez que quelque chose se produise à un intervalle de temps spécifique avec l'Arduino, vous avez utilisé </a:t>
            </a:r>
            <a:r>
              <a:rPr lang="fr-CA" sz="1600" dirty="0" err="1"/>
              <a:t>delay</a:t>
            </a:r>
            <a:r>
              <a:rPr lang="fr-CA" sz="1600" dirty="0"/>
              <a:t>(). </a:t>
            </a:r>
          </a:p>
          <a:p>
            <a:endParaRPr lang="fr-CA" sz="1600" dirty="0"/>
          </a:p>
          <a:p>
            <a:r>
              <a:rPr lang="fr-CA" sz="1600" dirty="0"/>
              <a:t>C'est pratique, mais un peu contraignant : lorsque l'Arduino appelle </a:t>
            </a:r>
            <a:r>
              <a:rPr lang="fr-CA" sz="1600" dirty="0" err="1"/>
              <a:t>delay</a:t>
            </a:r>
            <a:r>
              <a:rPr lang="fr-CA" sz="1600" dirty="0"/>
              <a:t>(), il gèle son état actuel pendant la durée du délai. </a:t>
            </a:r>
            <a:r>
              <a:rPr lang="fr-CA" sz="1600" b="1" dirty="0"/>
              <a:t>Cela signifie qu’il ne peut y avoir d’autre entrée ou sortie pendant l’attente. </a:t>
            </a:r>
          </a:p>
          <a:p>
            <a:endParaRPr lang="fr-CA" sz="1600" dirty="0"/>
          </a:p>
          <a:p>
            <a:r>
              <a:rPr lang="fr-CA" sz="1600" dirty="0"/>
              <a:t>La fonction </a:t>
            </a:r>
            <a:r>
              <a:rPr lang="fr-CA" sz="1600" dirty="0" err="1"/>
              <a:t>millis</a:t>
            </a:r>
            <a:r>
              <a:rPr lang="fr-CA" sz="1600" dirty="0"/>
              <a:t>() permet de résoudre ce problème. Elle retourne le temps en millisecondes depuis le début de démarrage de votre Arduino. </a:t>
            </a:r>
          </a:p>
          <a:p>
            <a:endParaRPr lang="fr-CA" sz="1600" dirty="0"/>
          </a:p>
          <a:p>
            <a:r>
              <a:rPr lang="fr-CA" sz="1600" dirty="0"/>
              <a:t>Jusqu'à présent, vous avez déclaré des variables comme étant des </a:t>
            </a:r>
            <a:r>
              <a:rPr lang="fr-CA" sz="1600" i="1" dirty="0" err="1"/>
              <a:t>int</a:t>
            </a:r>
            <a:r>
              <a:rPr lang="fr-CA" sz="1600" dirty="0"/>
              <a:t>. Un </a:t>
            </a:r>
            <a:r>
              <a:rPr lang="fr-CA" sz="1600" i="1" dirty="0" err="1"/>
              <a:t>int</a:t>
            </a:r>
            <a:r>
              <a:rPr lang="fr-CA" sz="1600" dirty="0"/>
              <a:t> est un nombre de 16 bits, il contient des valeurs comprises entre -32 768 et 32 ​​767. Ce sont peut-être des nombres importants, mais si l'Arduino compte en millisecondes, vous manquerez d'espace en moins d'une minute. </a:t>
            </a:r>
          </a:p>
          <a:p>
            <a:endParaRPr lang="fr-CA" sz="1600" dirty="0"/>
          </a:p>
          <a:p>
            <a:r>
              <a:rPr lang="fr-CA" sz="1600" dirty="0"/>
              <a:t>Le type de données </a:t>
            </a:r>
            <a:r>
              <a:rPr lang="fr-CA" sz="1600" i="1" dirty="0"/>
              <a:t>long</a:t>
            </a:r>
            <a:r>
              <a:rPr lang="fr-CA" sz="1600" dirty="0"/>
              <a:t> peut contenir un nombre de 32 bits (entre -2 147 483 648 et 2 147 483 647). Comme vous ne pouvez pas exécuter le temps à rebours pour obtenir des nombres négatifs, nous utiliser le type </a:t>
            </a:r>
            <a:r>
              <a:rPr lang="fr-CA" sz="1600" i="1" dirty="0" err="1"/>
              <a:t>unsigned</a:t>
            </a:r>
            <a:r>
              <a:rPr lang="fr-CA" sz="1600" i="1" dirty="0"/>
              <a:t> long</a:t>
            </a:r>
            <a:r>
              <a:rPr lang="fr-CA" sz="1600" dirty="0"/>
              <a:t> pour stocker le temps. Lorsqu'un type de données est appelé non signé, il est que positif. Cela vous permet de compter avec des valeurs encore plus grandes. Un </a:t>
            </a:r>
            <a:r>
              <a:rPr lang="fr-CA" sz="1600" i="1" dirty="0" err="1"/>
              <a:t>unsigned</a:t>
            </a:r>
            <a:r>
              <a:rPr lang="fr-CA" sz="1600" i="1" dirty="0"/>
              <a:t> long</a:t>
            </a:r>
            <a:r>
              <a:rPr lang="fr-CA" sz="1600" dirty="0"/>
              <a:t> peut compter jusqu'à 4 294 967 295. C’est assez d’espace pour stocker le temps pendant près de 50 jours. En comparant le </a:t>
            </a:r>
            <a:r>
              <a:rPr lang="fr-CA" sz="1600" dirty="0" err="1"/>
              <a:t>millis</a:t>
            </a:r>
            <a:r>
              <a:rPr lang="fr-CA" sz="1600" dirty="0"/>
              <a:t>() actuel à une valeur spécifique, vous pouvez voir si un certain temps s'est écoulé.</a:t>
            </a:r>
          </a:p>
        </p:txBody>
      </p:sp>
      <p:sp>
        <p:nvSpPr>
          <p:cNvPr id="10" name="Rectangle 9">
            <a:extLst>
              <a:ext uri="{FF2B5EF4-FFF2-40B4-BE49-F238E27FC236}">
                <a16:creationId xmlns:a16="http://schemas.microsoft.com/office/drawing/2014/main" id="{A4DE38F6-6E67-4F09-81A4-1DC633BC7493}"/>
              </a:ext>
            </a:extLst>
          </p:cNvPr>
          <p:cNvSpPr/>
          <p:nvPr/>
        </p:nvSpPr>
        <p:spPr>
          <a:xfrm>
            <a:off x="2036618" y="5992252"/>
            <a:ext cx="6251172"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unsigned</a:t>
            </a:r>
            <a:r>
              <a:rPr lang="fr-CA" dirty="0">
                <a:solidFill>
                  <a:schemeClr val="tx1"/>
                </a:solidFill>
              </a:rPr>
              <a:t> long ) temps écoulé en millisecondes depuis le démarrage</a:t>
            </a:r>
          </a:p>
        </p:txBody>
      </p:sp>
      <p:pic>
        <p:nvPicPr>
          <p:cNvPr id="6" name="Image 5">
            <a:extLst>
              <a:ext uri="{FF2B5EF4-FFF2-40B4-BE49-F238E27FC236}">
                <a16:creationId xmlns:a16="http://schemas.microsoft.com/office/drawing/2014/main" id="{FC1841C4-BF78-4240-BEA8-2935EE176019}"/>
              </a:ext>
            </a:extLst>
          </p:cNvPr>
          <p:cNvPicPr>
            <a:picLocks noChangeAspect="1"/>
          </p:cNvPicPr>
          <p:nvPr/>
        </p:nvPicPr>
        <p:blipFill>
          <a:blip r:embed="rId2"/>
          <a:stretch>
            <a:fillRect/>
          </a:stretch>
        </p:blipFill>
        <p:spPr>
          <a:xfrm>
            <a:off x="8405841" y="5992252"/>
            <a:ext cx="1348857" cy="312447"/>
          </a:xfrm>
          <a:prstGeom prst="rect">
            <a:avLst/>
          </a:prstGeom>
        </p:spPr>
      </p:pic>
    </p:spTree>
    <p:extLst>
      <p:ext uri="{BB962C8B-B14F-4D97-AF65-F5344CB8AC3E}">
        <p14:creationId xmlns:p14="http://schemas.microsoft.com/office/powerpoint/2010/main" val="32450129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DF759-C495-42A8-AD53-0BB33A87AFF2}"/>
              </a:ext>
            </a:extLst>
          </p:cNvPr>
          <p:cNvSpPr>
            <a:spLocks noGrp="1"/>
          </p:cNvSpPr>
          <p:nvPr>
            <p:ph type="title"/>
          </p:nvPr>
        </p:nvSpPr>
        <p:spPr/>
        <p:txBody>
          <a:bodyPr/>
          <a:lstStyle/>
          <a:p>
            <a:r>
              <a:rPr lang="en-CA" dirty="0"/>
              <a:t>TYPES DE VARIABLES DE BASE</a:t>
            </a:r>
            <a:endParaRPr lang="fr-CA" dirty="0"/>
          </a:p>
        </p:txBody>
      </p:sp>
      <p:pic>
        <p:nvPicPr>
          <p:cNvPr id="5" name="Espace réservé du contenu 4" descr="Une image contenant table&#10;&#10;Description générée automatiquement">
            <a:extLst>
              <a:ext uri="{FF2B5EF4-FFF2-40B4-BE49-F238E27FC236}">
                <a16:creationId xmlns:a16="http://schemas.microsoft.com/office/drawing/2014/main" id="{1F2A7D7F-D54D-4773-89E7-DDA5EBA5BB45}"/>
              </a:ext>
            </a:extLst>
          </p:cNvPr>
          <p:cNvPicPr>
            <a:picLocks noGrp="1" noChangeAspect="1"/>
          </p:cNvPicPr>
          <p:nvPr>
            <p:ph idx="1"/>
          </p:nvPr>
        </p:nvPicPr>
        <p:blipFill>
          <a:blip r:embed="rId2"/>
          <a:stretch>
            <a:fillRect/>
          </a:stretch>
        </p:blipFill>
        <p:spPr>
          <a:xfrm>
            <a:off x="2605260" y="1281112"/>
            <a:ext cx="6655118" cy="4817750"/>
          </a:xfrm>
        </p:spPr>
      </p:pic>
      <p:sp>
        <p:nvSpPr>
          <p:cNvPr id="6" name="ZoneTexte 5">
            <a:extLst>
              <a:ext uri="{FF2B5EF4-FFF2-40B4-BE49-F238E27FC236}">
                <a16:creationId xmlns:a16="http://schemas.microsoft.com/office/drawing/2014/main" id="{134A5A0D-347B-41FF-8ABA-B010EC73CC55}"/>
              </a:ext>
            </a:extLst>
          </p:cNvPr>
          <p:cNvSpPr txBox="1"/>
          <p:nvPr/>
        </p:nvSpPr>
        <p:spPr>
          <a:xfrm>
            <a:off x="2077973" y="6185098"/>
            <a:ext cx="7897626"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1"/>
                </a:solidFill>
              </a:rPr>
              <a:t>Documentation officielle sur les variables Arduino : </a:t>
            </a:r>
            <a:r>
              <a:rPr lang="fr-CA" sz="1400" dirty="0">
                <a:solidFill>
                  <a:schemeClr val="tx1"/>
                </a:solidFill>
                <a:hlinkClick r:id="rId3"/>
              </a:rPr>
              <a:t>https://www.arduino.cc/reference/en/#variables</a:t>
            </a:r>
            <a:r>
              <a:rPr lang="fr-CA" sz="1400" dirty="0">
                <a:solidFill>
                  <a:schemeClr val="tx1"/>
                </a:solidFill>
              </a:rPr>
              <a:t> </a:t>
            </a:r>
          </a:p>
        </p:txBody>
      </p:sp>
      <p:sp>
        <p:nvSpPr>
          <p:cNvPr id="7" name="ZoneTexte 6">
            <a:extLst>
              <a:ext uri="{FF2B5EF4-FFF2-40B4-BE49-F238E27FC236}">
                <a16:creationId xmlns:a16="http://schemas.microsoft.com/office/drawing/2014/main" id="{4D5AF766-185B-4B8D-9256-9643388650AB}"/>
              </a:ext>
            </a:extLst>
          </p:cNvPr>
          <p:cNvSpPr txBox="1"/>
          <p:nvPr/>
        </p:nvSpPr>
        <p:spPr>
          <a:xfrm>
            <a:off x="5494713" y="1961804"/>
            <a:ext cx="2044931" cy="307777"/>
          </a:xfrm>
          <a:prstGeom prst="rect">
            <a:avLst/>
          </a:prstGeom>
          <a:solidFill>
            <a:schemeClr val="bg1"/>
          </a:solidFill>
        </p:spPr>
        <p:txBody>
          <a:bodyPr wrap="square" rtlCol="0">
            <a:spAutoFit/>
          </a:bodyPr>
          <a:lstStyle/>
          <a:p>
            <a:r>
              <a:rPr lang="fr-CA" sz="1400" dirty="0" err="1">
                <a:highlight>
                  <a:srgbClr val="FFFFFF"/>
                </a:highlight>
              </a:rPr>
              <a:t>true</a:t>
            </a:r>
            <a:r>
              <a:rPr lang="fr-CA" sz="1400" dirty="0">
                <a:highlight>
                  <a:srgbClr val="FFFFFF"/>
                </a:highlight>
              </a:rPr>
              <a:t> or false </a:t>
            </a:r>
          </a:p>
        </p:txBody>
      </p:sp>
    </p:spTree>
    <p:extLst>
      <p:ext uri="{BB962C8B-B14F-4D97-AF65-F5344CB8AC3E}">
        <p14:creationId xmlns:p14="http://schemas.microsoft.com/office/powerpoint/2010/main" val="2348817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973745" y="3784733"/>
            <a:ext cx="3932237" cy="1868896"/>
          </a:xfrm>
        </p:spPr>
        <p:txBody>
          <a:bodyPr anchor="b">
            <a:normAutofit/>
          </a:bodyPr>
          <a:lstStyle/>
          <a:p>
            <a:r>
              <a:rPr lang="en-US" sz="4000" dirty="0"/>
              <a:t>Simple Weather Forecast Device</a:t>
            </a:r>
          </a:p>
        </p:txBody>
      </p:sp>
      <p:sp>
        <p:nvSpPr>
          <p:cNvPr id="5" name="Rectangle 4">
            <a:extLst>
              <a:ext uri="{FF2B5EF4-FFF2-40B4-BE49-F238E27FC236}">
                <a16:creationId xmlns:a16="http://schemas.microsoft.com/office/drawing/2014/main" id="{CBB4D156-2A4C-4524-B811-385DED2887A2}"/>
              </a:ext>
            </a:extLst>
          </p:cNvPr>
          <p:cNvSpPr/>
          <p:nvPr/>
        </p:nvSpPr>
        <p:spPr>
          <a:xfrm>
            <a:off x="2076533" y="5653629"/>
            <a:ext cx="3932237" cy="830997"/>
          </a:xfrm>
          <a:prstGeom prst="rect">
            <a:avLst/>
          </a:prstGeom>
          <a:solidFill>
            <a:schemeClr val="bg2"/>
          </a:solidFill>
        </p:spPr>
        <p:txBody>
          <a:bodyPr wrap="square">
            <a:spAutoFit/>
          </a:bodyPr>
          <a:lstStyle/>
          <a:p>
            <a:r>
              <a:rPr lang="fr-CA" sz="1200" dirty="0">
                <a:hlinkClick r:id="rId2"/>
              </a:rPr>
              <a:t>https://create.arduino.cc/projecthub/mircemk/diy-simple-weather-forecast-device-7e5538?ref=platform&amp;ref_id=424_trending__beginner_&amp;offset=14</a:t>
            </a:r>
            <a:endParaRPr lang="fr-CA" sz="1200" dirty="0"/>
          </a:p>
        </p:txBody>
      </p:sp>
      <p:pic>
        <p:nvPicPr>
          <p:cNvPr id="7" name="Image 6">
            <a:extLst>
              <a:ext uri="{FF2B5EF4-FFF2-40B4-BE49-F238E27FC236}">
                <a16:creationId xmlns:a16="http://schemas.microsoft.com/office/drawing/2014/main" id="{5F12E3C2-3C58-4760-ACDA-A43A29E7B6AD}"/>
              </a:ext>
            </a:extLst>
          </p:cNvPr>
          <p:cNvPicPr>
            <a:picLocks noChangeAspect="1"/>
          </p:cNvPicPr>
          <p:nvPr/>
        </p:nvPicPr>
        <p:blipFill>
          <a:blip r:embed="rId3"/>
          <a:stretch>
            <a:fillRect/>
          </a:stretch>
        </p:blipFill>
        <p:spPr>
          <a:xfrm>
            <a:off x="6149142" y="3344781"/>
            <a:ext cx="4100884" cy="3094251"/>
          </a:xfrm>
          <a:prstGeom prst="rect">
            <a:avLst/>
          </a:prstGeom>
        </p:spPr>
      </p:pic>
      <p:pic>
        <p:nvPicPr>
          <p:cNvPr id="10" name="Image 9">
            <a:extLst>
              <a:ext uri="{FF2B5EF4-FFF2-40B4-BE49-F238E27FC236}">
                <a16:creationId xmlns:a16="http://schemas.microsoft.com/office/drawing/2014/main" id="{FB5734C1-3955-4A66-8E8C-294B44814EC4}"/>
              </a:ext>
            </a:extLst>
          </p:cNvPr>
          <p:cNvPicPr>
            <a:picLocks noChangeAspect="1"/>
          </p:cNvPicPr>
          <p:nvPr/>
        </p:nvPicPr>
        <p:blipFill>
          <a:blip r:embed="rId4"/>
          <a:stretch>
            <a:fillRect/>
          </a:stretch>
        </p:blipFill>
        <p:spPr>
          <a:xfrm>
            <a:off x="6096000" y="583239"/>
            <a:ext cx="4207167" cy="2590017"/>
          </a:xfrm>
          <a:prstGeom prst="rect">
            <a:avLst/>
          </a:prstGeom>
        </p:spPr>
      </p:pic>
      <p:sp>
        <p:nvSpPr>
          <p:cNvPr id="11" name="Rectangle 10">
            <a:extLst>
              <a:ext uri="{FF2B5EF4-FFF2-40B4-BE49-F238E27FC236}">
                <a16:creationId xmlns:a16="http://schemas.microsoft.com/office/drawing/2014/main" id="{8261F726-8CD7-4133-83B2-1ED187FD3245}"/>
              </a:ext>
            </a:extLst>
          </p:cNvPr>
          <p:cNvSpPr/>
          <p:nvPr/>
        </p:nvSpPr>
        <p:spPr>
          <a:xfrm>
            <a:off x="2076533" y="1834622"/>
            <a:ext cx="3932237" cy="461665"/>
          </a:xfrm>
          <a:prstGeom prst="rect">
            <a:avLst/>
          </a:prstGeom>
          <a:solidFill>
            <a:schemeClr val="bg2"/>
          </a:solidFill>
        </p:spPr>
        <p:txBody>
          <a:bodyPr wrap="square">
            <a:spAutoFit/>
          </a:bodyPr>
          <a:lstStyle/>
          <a:p>
            <a:r>
              <a:rPr lang="fr-CA" sz="1200" dirty="0">
                <a:hlinkClick r:id="rId5"/>
              </a:rPr>
              <a:t>https://www.reddit.com/r/arduino/comments/p5klmp/without_any_electrical_knowledge_i_have_made_this/</a:t>
            </a:r>
            <a:endParaRPr lang="fr-CA" sz="1200" dirty="0"/>
          </a:p>
        </p:txBody>
      </p:sp>
      <p:sp>
        <p:nvSpPr>
          <p:cNvPr id="12" name="Titre 1">
            <a:extLst>
              <a:ext uri="{FF2B5EF4-FFF2-40B4-BE49-F238E27FC236}">
                <a16:creationId xmlns:a16="http://schemas.microsoft.com/office/drawing/2014/main" id="{A8E2301A-9D9C-49E4-9020-1EF265F2081E}"/>
              </a:ext>
            </a:extLst>
          </p:cNvPr>
          <p:cNvSpPr txBox="1">
            <a:spLocks/>
          </p:cNvSpPr>
          <p:nvPr/>
        </p:nvSpPr>
        <p:spPr>
          <a:xfrm>
            <a:off x="1973744" y="-53753"/>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Piano </a:t>
            </a:r>
            <a:r>
              <a:rPr lang="en-US" sz="4000" dirty="0" err="1"/>
              <a:t>illuminé</a:t>
            </a:r>
            <a:endParaRPr lang="en-US" sz="4000" dirty="0"/>
          </a:p>
        </p:txBody>
      </p:sp>
    </p:spTree>
    <p:extLst>
      <p:ext uri="{BB962C8B-B14F-4D97-AF65-F5344CB8AC3E}">
        <p14:creationId xmlns:p14="http://schemas.microsoft.com/office/powerpoint/2010/main" val="17016297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800" dirty="0"/>
              <a:t>MESURER LE TEMPS (BOUTS DE CODE)</a:t>
            </a:r>
            <a:endParaRPr lang="fr-CA" sz="2800" dirty="0"/>
          </a:p>
        </p:txBody>
      </p:sp>
      <p:pic>
        <p:nvPicPr>
          <p:cNvPr id="14" name="Image 13">
            <a:extLst>
              <a:ext uri="{FF2B5EF4-FFF2-40B4-BE49-F238E27FC236}">
                <a16:creationId xmlns:a16="http://schemas.microsoft.com/office/drawing/2014/main" id="{D2F53162-8EFE-475E-A5C7-DB500562ACB3}"/>
              </a:ext>
            </a:extLst>
          </p:cNvPr>
          <p:cNvPicPr>
            <a:picLocks noChangeAspect="1"/>
          </p:cNvPicPr>
          <p:nvPr/>
        </p:nvPicPr>
        <p:blipFill>
          <a:blip r:embed="rId2"/>
          <a:stretch>
            <a:fillRect/>
          </a:stretch>
        </p:blipFill>
        <p:spPr>
          <a:xfrm>
            <a:off x="1996813" y="2494455"/>
            <a:ext cx="3001994" cy="288070"/>
          </a:xfrm>
          <a:prstGeom prst="rect">
            <a:avLst/>
          </a:prstGeom>
        </p:spPr>
      </p:pic>
      <p:pic>
        <p:nvPicPr>
          <p:cNvPr id="33" name="Image 32">
            <a:extLst>
              <a:ext uri="{FF2B5EF4-FFF2-40B4-BE49-F238E27FC236}">
                <a16:creationId xmlns:a16="http://schemas.microsoft.com/office/drawing/2014/main" id="{27CAA48D-5FEB-4C27-85B1-5A7D6D9DBCC7}"/>
              </a:ext>
            </a:extLst>
          </p:cNvPr>
          <p:cNvPicPr>
            <a:picLocks noChangeAspect="1"/>
          </p:cNvPicPr>
          <p:nvPr/>
        </p:nvPicPr>
        <p:blipFill>
          <a:blip r:embed="rId3"/>
          <a:stretch>
            <a:fillRect/>
          </a:stretch>
        </p:blipFill>
        <p:spPr>
          <a:xfrm>
            <a:off x="6842024" y="2533477"/>
            <a:ext cx="2621507" cy="327688"/>
          </a:xfrm>
          <a:prstGeom prst="rect">
            <a:avLst/>
          </a:prstGeom>
        </p:spPr>
      </p:pic>
      <p:pic>
        <p:nvPicPr>
          <p:cNvPr id="36" name="Image 35">
            <a:extLst>
              <a:ext uri="{FF2B5EF4-FFF2-40B4-BE49-F238E27FC236}">
                <a16:creationId xmlns:a16="http://schemas.microsoft.com/office/drawing/2014/main" id="{F5BF03D4-E8F8-4B6D-9111-6BA860BAA535}"/>
              </a:ext>
            </a:extLst>
          </p:cNvPr>
          <p:cNvPicPr>
            <a:picLocks noChangeAspect="1"/>
          </p:cNvPicPr>
          <p:nvPr/>
        </p:nvPicPr>
        <p:blipFill>
          <a:blip r:embed="rId4"/>
          <a:stretch>
            <a:fillRect/>
          </a:stretch>
        </p:blipFill>
        <p:spPr>
          <a:xfrm>
            <a:off x="2504524" y="4023346"/>
            <a:ext cx="6317527" cy="358171"/>
          </a:xfrm>
          <a:prstGeom prst="rect">
            <a:avLst/>
          </a:prstGeom>
        </p:spPr>
      </p:pic>
      <p:pic>
        <p:nvPicPr>
          <p:cNvPr id="38" name="Image 37">
            <a:extLst>
              <a:ext uri="{FF2B5EF4-FFF2-40B4-BE49-F238E27FC236}">
                <a16:creationId xmlns:a16="http://schemas.microsoft.com/office/drawing/2014/main" id="{EA63B3C4-5B19-4B33-AF5B-94BB2E3F545B}"/>
              </a:ext>
            </a:extLst>
          </p:cNvPr>
          <p:cNvPicPr>
            <a:picLocks noChangeAspect="1"/>
          </p:cNvPicPr>
          <p:nvPr/>
        </p:nvPicPr>
        <p:blipFill>
          <a:blip r:embed="rId5"/>
          <a:stretch>
            <a:fillRect/>
          </a:stretch>
        </p:blipFill>
        <p:spPr>
          <a:xfrm>
            <a:off x="3376063" y="5419665"/>
            <a:ext cx="4000847" cy="388654"/>
          </a:xfrm>
          <a:prstGeom prst="rect">
            <a:avLst/>
          </a:prstGeom>
        </p:spPr>
      </p:pic>
      <p:sp>
        <p:nvSpPr>
          <p:cNvPr id="39" name="Rectangle 38">
            <a:extLst>
              <a:ext uri="{FF2B5EF4-FFF2-40B4-BE49-F238E27FC236}">
                <a16:creationId xmlns:a16="http://schemas.microsoft.com/office/drawing/2014/main" id="{BC8B228C-1F78-4B57-9871-DC0712061941}"/>
              </a:ext>
            </a:extLst>
          </p:cNvPr>
          <p:cNvSpPr/>
          <p:nvPr/>
        </p:nvSpPr>
        <p:spPr>
          <a:xfrm>
            <a:off x="1619134" y="1690688"/>
            <a:ext cx="3757353"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Créer une variable pour mettre en mémoire le temps de départ.</a:t>
            </a:r>
          </a:p>
        </p:txBody>
      </p:sp>
      <p:sp>
        <p:nvSpPr>
          <p:cNvPr id="40" name="Rectangle 39">
            <a:extLst>
              <a:ext uri="{FF2B5EF4-FFF2-40B4-BE49-F238E27FC236}">
                <a16:creationId xmlns:a16="http://schemas.microsoft.com/office/drawing/2014/main" id="{C3D796ED-DF5F-4FE0-897F-638D45F81C07}"/>
              </a:ext>
            </a:extLst>
          </p:cNvPr>
          <p:cNvSpPr/>
          <p:nvPr/>
        </p:nvSpPr>
        <p:spPr>
          <a:xfrm>
            <a:off x="1619134" y="2310138"/>
            <a:ext cx="3757353"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Rectangle 40">
            <a:extLst>
              <a:ext uri="{FF2B5EF4-FFF2-40B4-BE49-F238E27FC236}">
                <a16:creationId xmlns:a16="http://schemas.microsoft.com/office/drawing/2014/main" id="{9B23C17D-32D0-4CF6-A2B9-6812CEC12B71}"/>
              </a:ext>
            </a:extLst>
          </p:cNvPr>
          <p:cNvSpPr/>
          <p:nvPr/>
        </p:nvSpPr>
        <p:spPr>
          <a:xfrm>
            <a:off x="6284290" y="1719874"/>
            <a:ext cx="3757353"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Emmagasiner en mémoire le temps de départ.</a:t>
            </a:r>
          </a:p>
        </p:txBody>
      </p:sp>
      <p:sp>
        <p:nvSpPr>
          <p:cNvPr id="42" name="Rectangle 41">
            <a:extLst>
              <a:ext uri="{FF2B5EF4-FFF2-40B4-BE49-F238E27FC236}">
                <a16:creationId xmlns:a16="http://schemas.microsoft.com/office/drawing/2014/main" id="{E32945DF-D482-4F65-9C41-D63CD6706E9A}"/>
              </a:ext>
            </a:extLst>
          </p:cNvPr>
          <p:cNvSpPr/>
          <p:nvPr/>
        </p:nvSpPr>
        <p:spPr>
          <a:xfrm>
            <a:off x="6284290" y="2339324"/>
            <a:ext cx="3757353"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4" name="Rectangle 43">
            <a:extLst>
              <a:ext uri="{FF2B5EF4-FFF2-40B4-BE49-F238E27FC236}">
                <a16:creationId xmlns:a16="http://schemas.microsoft.com/office/drawing/2014/main" id="{4CC0A672-FE43-4BA5-A373-7A2F18C0AA4B}"/>
              </a:ext>
            </a:extLst>
          </p:cNvPr>
          <p:cNvSpPr/>
          <p:nvPr/>
        </p:nvSpPr>
        <p:spPr>
          <a:xfrm>
            <a:off x="1619134" y="3223925"/>
            <a:ext cx="8422509"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Calculer le temps écoulé.</a:t>
            </a:r>
          </a:p>
        </p:txBody>
      </p:sp>
      <p:sp>
        <p:nvSpPr>
          <p:cNvPr id="45" name="Rectangle 44">
            <a:extLst>
              <a:ext uri="{FF2B5EF4-FFF2-40B4-BE49-F238E27FC236}">
                <a16:creationId xmlns:a16="http://schemas.microsoft.com/office/drawing/2014/main" id="{4B9CF386-4212-4D9E-9A69-869A33CBBB9D}"/>
              </a:ext>
            </a:extLst>
          </p:cNvPr>
          <p:cNvSpPr/>
          <p:nvPr/>
        </p:nvSpPr>
        <p:spPr>
          <a:xfrm>
            <a:off x="1619134" y="3843375"/>
            <a:ext cx="8422509"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6" name="Rectangle 45">
            <a:extLst>
              <a:ext uri="{FF2B5EF4-FFF2-40B4-BE49-F238E27FC236}">
                <a16:creationId xmlns:a16="http://schemas.microsoft.com/office/drawing/2014/main" id="{02A75211-6D35-48C5-AA36-DB916E120B4F}"/>
              </a:ext>
            </a:extLst>
          </p:cNvPr>
          <p:cNvSpPr/>
          <p:nvPr/>
        </p:nvSpPr>
        <p:spPr>
          <a:xfrm>
            <a:off x="1619134" y="4671364"/>
            <a:ext cx="8422509" cy="6567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Faire quelque chose si le temps écoulé a dépassé un intervalle.</a:t>
            </a:r>
          </a:p>
        </p:txBody>
      </p:sp>
      <p:sp>
        <p:nvSpPr>
          <p:cNvPr id="47" name="Rectangle 46">
            <a:extLst>
              <a:ext uri="{FF2B5EF4-FFF2-40B4-BE49-F238E27FC236}">
                <a16:creationId xmlns:a16="http://schemas.microsoft.com/office/drawing/2014/main" id="{E8A546A9-2EA9-4DEC-98A0-4F05A7F21672}"/>
              </a:ext>
            </a:extLst>
          </p:cNvPr>
          <p:cNvSpPr/>
          <p:nvPr/>
        </p:nvSpPr>
        <p:spPr>
          <a:xfrm>
            <a:off x="1619134" y="5290814"/>
            <a:ext cx="8422509" cy="656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7713283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SABLIER LUMINEUX</a:t>
            </a:r>
            <a:endParaRPr lang="fr-CA" sz="2400" dirty="0"/>
          </a:p>
        </p:txBody>
      </p:sp>
      <p:pic>
        <p:nvPicPr>
          <p:cNvPr id="13" name="Image 12">
            <a:extLst>
              <a:ext uri="{FF2B5EF4-FFF2-40B4-BE49-F238E27FC236}">
                <a16:creationId xmlns:a16="http://schemas.microsoft.com/office/drawing/2014/main" id="{CDA86762-872E-4684-84D9-73F6A8EC6273}"/>
              </a:ext>
            </a:extLst>
          </p:cNvPr>
          <p:cNvPicPr>
            <a:picLocks noChangeAspect="1"/>
          </p:cNvPicPr>
          <p:nvPr/>
        </p:nvPicPr>
        <p:blipFill>
          <a:blip r:embed="rId2"/>
          <a:stretch>
            <a:fillRect/>
          </a:stretch>
        </p:blipFill>
        <p:spPr>
          <a:xfrm>
            <a:off x="3661884" y="1509493"/>
            <a:ext cx="2545568" cy="2413999"/>
          </a:xfrm>
          <a:prstGeom prst="rect">
            <a:avLst/>
          </a:prstGeom>
        </p:spPr>
      </p:pic>
      <p:pic>
        <p:nvPicPr>
          <p:cNvPr id="14" name="Image 13">
            <a:extLst>
              <a:ext uri="{FF2B5EF4-FFF2-40B4-BE49-F238E27FC236}">
                <a16:creationId xmlns:a16="http://schemas.microsoft.com/office/drawing/2014/main" id="{78AAEAC5-8791-4FBA-A26C-24F12D7D0CD6}"/>
              </a:ext>
            </a:extLst>
          </p:cNvPr>
          <p:cNvPicPr>
            <a:picLocks noChangeAspect="1"/>
          </p:cNvPicPr>
          <p:nvPr/>
        </p:nvPicPr>
        <p:blipFill>
          <a:blip r:embed="rId2"/>
          <a:stretch>
            <a:fillRect/>
          </a:stretch>
        </p:blipFill>
        <p:spPr>
          <a:xfrm>
            <a:off x="6359852" y="1509493"/>
            <a:ext cx="2545568" cy="2413999"/>
          </a:xfrm>
          <a:prstGeom prst="rect">
            <a:avLst/>
          </a:prstGeom>
        </p:spPr>
      </p:pic>
      <p:pic>
        <p:nvPicPr>
          <p:cNvPr id="15" name="Image 14">
            <a:extLst>
              <a:ext uri="{FF2B5EF4-FFF2-40B4-BE49-F238E27FC236}">
                <a16:creationId xmlns:a16="http://schemas.microsoft.com/office/drawing/2014/main" id="{CDD834F6-9C55-4202-B020-9D6DA44BCC93}"/>
              </a:ext>
            </a:extLst>
          </p:cNvPr>
          <p:cNvPicPr>
            <a:picLocks noChangeAspect="1"/>
          </p:cNvPicPr>
          <p:nvPr/>
        </p:nvPicPr>
        <p:blipFill>
          <a:blip r:embed="rId2"/>
          <a:stretch>
            <a:fillRect/>
          </a:stretch>
        </p:blipFill>
        <p:spPr>
          <a:xfrm>
            <a:off x="9057820" y="1509493"/>
            <a:ext cx="2545568" cy="2413999"/>
          </a:xfrm>
          <a:prstGeom prst="rect">
            <a:avLst/>
          </a:prstGeom>
        </p:spPr>
      </p:pic>
      <p:pic>
        <p:nvPicPr>
          <p:cNvPr id="16" name="Image 15">
            <a:extLst>
              <a:ext uri="{FF2B5EF4-FFF2-40B4-BE49-F238E27FC236}">
                <a16:creationId xmlns:a16="http://schemas.microsoft.com/office/drawing/2014/main" id="{DA0B49E1-532C-4094-B116-713B48DCB304}"/>
              </a:ext>
            </a:extLst>
          </p:cNvPr>
          <p:cNvPicPr>
            <a:picLocks noChangeAspect="1"/>
          </p:cNvPicPr>
          <p:nvPr/>
        </p:nvPicPr>
        <p:blipFill>
          <a:blip r:embed="rId3"/>
          <a:stretch>
            <a:fillRect/>
          </a:stretch>
        </p:blipFill>
        <p:spPr>
          <a:xfrm>
            <a:off x="973182" y="2017014"/>
            <a:ext cx="2473437" cy="1559903"/>
          </a:xfrm>
          <a:prstGeom prst="rect">
            <a:avLst/>
          </a:prstGeom>
        </p:spPr>
      </p:pic>
      <p:sp>
        <p:nvSpPr>
          <p:cNvPr id="3" name="ZoneTexte 2">
            <a:extLst>
              <a:ext uri="{FF2B5EF4-FFF2-40B4-BE49-F238E27FC236}">
                <a16:creationId xmlns:a16="http://schemas.microsoft.com/office/drawing/2014/main" id="{167B25F8-DD06-4100-8BF3-FD6735047637}"/>
              </a:ext>
            </a:extLst>
          </p:cNvPr>
          <p:cNvSpPr txBox="1"/>
          <p:nvPr/>
        </p:nvSpPr>
        <p:spPr>
          <a:xfrm>
            <a:off x="938249" y="4329196"/>
            <a:ext cx="10315502" cy="1477328"/>
          </a:xfrm>
          <a:prstGeom prst="rect">
            <a:avLst/>
          </a:prstGeom>
          <a:noFill/>
        </p:spPr>
        <p:txBody>
          <a:bodyPr wrap="square" rtlCol="0">
            <a:spAutoFit/>
          </a:bodyPr>
          <a:lstStyle/>
          <a:p>
            <a:r>
              <a:rPr lang="fr-CA" dirty="0"/>
              <a:t>Avec cet exemple, nous voulons que lorsqu’on appuie une fois sur l’interrupteur, il allume en ordre les trois DEL l’une après l’autre avec une intervalle de 1 seconde entre chaque. </a:t>
            </a:r>
          </a:p>
          <a:p>
            <a:endParaRPr lang="fr-CA" dirty="0"/>
          </a:p>
          <a:p>
            <a:r>
              <a:rPr lang="fr-CA" dirty="0"/>
              <a:t>De plus, nous voulons que lorsque l’on appuie de nouveau sur l’interrupteur,  toutes les DEL s’éteignent, peu importe ou elles sont rendues dans l’animation.</a:t>
            </a:r>
          </a:p>
        </p:txBody>
      </p:sp>
    </p:spTree>
    <p:extLst>
      <p:ext uri="{BB962C8B-B14F-4D97-AF65-F5344CB8AC3E}">
        <p14:creationId xmlns:p14="http://schemas.microsoft.com/office/powerpoint/2010/main" val="24679006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4000" dirty="0"/>
              <a:t>ACTIONNEUR : HAUT-PARLEUR PIEZO</a:t>
            </a:r>
            <a:endParaRPr lang="fr-CA" sz="4000" dirty="0"/>
          </a:p>
        </p:txBody>
      </p:sp>
      <p:pic>
        <p:nvPicPr>
          <p:cNvPr id="4" name="Espace réservé du contenu 3">
            <a:extLst>
              <a:ext uri="{FF2B5EF4-FFF2-40B4-BE49-F238E27FC236}">
                <a16:creationId xmlns:a16="http://schemas.microsoft.com/office/drawing/2014/main" id="{1CFE4E7C-3F6C-4219-A65C-AEA68E4CB199}"/>
              </a:ext>
            </a:extLst>
          </p:cNvPr>
          <p:cNvPicPr>
            <a:picLocks noGrp="1" noChangeAspect="1"/>
          </p:cNvPicPr>
          <p:nvPr>
            <p:ph idx="1"/>
          </p:nvPr>
        </p:nvPicPr>
        <p:blipFill>
          <a:blip r:embed="rId2"/>
          <a:stretch>
            <a:fillRect/>
          </a:stretch>
        </p:blipFill>
        <p:spPr>
          <a:xfrm>
            <a:off x="965865" y="2846538"/>
            <a:ext cx="2177562" cy="1960976"/>
          </a:xfrm>
          <a:prstGeom prst="rect">
            <a:avLst/>
          </a:prstGeom>
        </p:spPr>
      </p:pic>
      <p:pic>
        <p:nvPicPr>
          <p:cNvPr id="5" name="Image 4">
            <a:extLst>
              <a:ext uri="{FF2B5EF4-FFF2-40B4-BE49-F238E27FC236}">
                <a16:creationId xmlns:a16="http://schemas.microsoft.com/office/drawing/2014/main" id="{D8FA98DB-BA3F-4B50-94BD-E9DEDE4E0BE6}"/>
              </a:ext>
            </a:extLst>
          </p:cNvPr>
          <p:cNvPicPr>
            <a:picLocks noChangeAspect="1"/>
          </p:cNvPicPr>
          <p:nvPr/>
        </p:nvPicPr>
        <p:blipFill>
          <a:blip r:embed="rId3"/>
          <a:stretch>
            <a:fillRect/>
          </a:stretch>
        </p:blipFill>
        <p:spPr>
          <a:xfrm>
            <a:off x="3143427" y="2729997"/>
            <a:ext cx="3940595" cy="2739194"/>
          </a:xfrm>
          <a:prstGeom prst="rect">
            <a:avLst/>
          </a:prstGeom>
        </p:spPr>
      </p:pic>
      <p:pic>
        <p:nvPicPr>
          <p:cNvPr id="7" name="Image 6">
            <a:extLst>
              <a:ext uri="{FF2B5EF4-FFF2-40B4-BE49-F238E27FC236}">
                <a16:creationId xmlns:a16="http://schemas.microsoft.com/office/drawing/2014/main" id="{B5492BCC-A00A-4284-8AF7-4DB5AC04B1AC}"/>
              </a:ext>
            </a:extLst>
          </p:cNvPr>
          <p:cNvPicPr>
            <a:picLocks noChangeAspect="1"/>
          </p:cNvPicPr>
          <p:nvPr/>
        </p:nvPicPr>
        <p:blipFill>
          <a:blip r:embed="rId4"/>
          <a:stretch>
            <a:fillRect/>
          </a:stretch>
        </p:blipFill>
        <p:spPr>
          <a:xfrm>
            <a:off x="7674907" y="2313299"/>
            <a:ext cx="3551228" cy="350550"/>
          </a:xfrm>
          <a:prstGeom prst="rect">
            <a:avLst/>
          </a:prstGeom>
        </p:spPr>
      </p:pic>
      <p:pic>
        <p:nvPicPr>
          <p:cNvPr id="8" name="Image 7">
            <a:extLst>
              <a:ext uri="{FF2B5EF4-FFF2-40B4-BE49-F238E27FC236}">
                <a16:creationId xmlns:a16="http://schemas.microsoft.com/office/drawing/2014/main" id="{599D2F60-8BBE-4467-8C70-7F6F41D9CD9A}"/>
              </a:ext>
            </a:extLst>
          </p:cNvPr>
          <p:cNvPicPr>
            <a:picLocks noChangeAspect="1"/>
          </p:cNvPicPr>
          <p:nvPr/>
        </p:nvPicPr>
        <p:blipFill>
          <a:blip r:embed="rId5"/>
          <a:stretch>
            <a:fillRect/>
          </a:stretch>
        </p:blipFill>
        <p:spPr>
          <a:xfrm>
            <a:off x="7669666" y="3642740"/>
            <a:ext cx="3147333" cy="411516"/>
          </a:xfrm>
          <a:prstGeom prst="rect">
            <a:avLst/>
          </a:prstGeom>
        </p:spPr>
      </p:pic>
      <p:sp>
        <p:nvSpPr>
          <p:cNvPr id="9" name="Rectangle 8">
            <a:extLst>
              <a:ext uri="{FF2B5EF4-FFF2-40B4-BE49-F238E27FC236}">
                <a16:creationId xmlns:a16="http://schemas.microsoft.com/office/drawing/2014/main" id="{6FD20BEB-0048-42FC-A588-A242518E7813}"/>
              </a:ext>
            </a:extLst>
          </p:cNvPr>
          <p:cNvSpPr/>
          <p:nvPr/>
        </p:nvSpPr>
        <p:spPr>
          <a:xfrm>
            <a:off x="9018657" y="2313299"/>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0" name="Rectangle 9">
            <a:extLst>
              <a:ext uri="{FF2B5EF4-FFF2-40B4-BE49-F238E27FC236}">
                <a16:creationId xmlns:a16="http://schemas.microsoft.com/office/drawing/2014/main" id="{BF7F2D19-22E7-466A-AF74-29146199BED5}"/>
              </a:ext>
            </a:extLst>
          </p:cNvPr>
          <p:cNvSpPr/>
          <p:nvPr/>
        </p:nvSpPr>
        <p:spPr>
          <a:xfrm>
            <a:off x="8406286" y="3683591"/>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1" name="Rectangle 10">
            <a:extLst>
              <a:ext uri="{FF2B5EF4-FFF2-40B4-BE49-F238E27FC236}">
                <a16:creationId xmlns:a16="http://schemas.microsoft.com/office/drawing/2014/main" id="{B255605E-4DFA-42D5-98C9-9A0DAC937C45}"/>
              </a:ext>
            </a:extLst>
          </p:cNvPr>
          <p:cNvSpPr/>
          <p:nvPr/>
        </p:nvSpPr>
        <p:spPr>
          <a:xfrm>
            <a:off x="9412125" y="3683591"/>
            <a:ext cx="1103475"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fréquence</a:t>
            </a:r>
          </a:p>
        </p:txBody>
      </p:sp>
      <p:pic>
        <p:nvPicPr>
          <p:cNvPr id="12" name="Image 11">
            <a:extLst>
              <a:ext uri="{FF2B5EF4-FFF2-40B4-BE49-F238E27FC236}">
                <a16:creationId xmlns:a16="http://schemas.microsoft.com/office/drawing/2014/main" id="{5835C925-6B7B-4B59-9FBD-4BA2CF3600CB}"/>
              </a:ext>
            </a:extLst>
          </p:cNvPr>
          <p:cNvPicPr>
            <a:picLocks noChangeAspect="1"/>
          </p:cNvPicPr>
          <p:nvPr/>
        </p:nvPicPr>
        <p:blipFill>
          <a:blip r:embed="rId6"/>
          <a:stretch>
            <a:fillRect/>
          </a:stretch>
        </p:blipFill>
        <p:spPr>
          <a:xfrm>
            <a:off x="7669666" y="4963737"/>
            <a:ext cx="2004234" cy="312447"/>
          </a:xfrm>
          <a:prstGeom prst="rect">
            <a:avLst/>
          </a:prstGeom>
        </p:spPr>
      </p:pic>
      <p:sp>
        <p:nvSpPr>
          <p:cNvPr id="13" name="Rectangle 12">
            <a:extLst>
              <a:ext uri="{FF2B5EF4-FFF2-40B4-BE49-F238E27FC236}">
                <a16:creationId xmlns:a16="http://schemas.microsoft.com/office/drawing/2014/main" id="{6CE64DDF-432B-40D7-ABB2-EC07A6C8DF85}"/>
              </a:ext>
            </a:extLst>
          </p:cNvPr>
          <p:cNvSpPr/>
          <p:nvPr/>
        </p:nvSpPr>
        <p:spPr>
          <a:xfrm>
            <a:off x="8706618" y="4962305"/>
            <a:ext cx="699573" cy="286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p>
        </p:txBody>
      </p:sp>
      <p:sp>
        <p:nvSpPr>
          <p:cNvPr id="14" name="ZoneTexte 13">
            <a:extLst>
              <a:ext uri="{FF2B5EF4-FFF2-40B4-BE49-F238E27FC236}">
                <a16:creationId xmlns:a16="http://schemas.microsoft.com/office/drawing/2014/main" id="{18711E1D-4763-413C-91DB-64A8CA5E30DD}"/>
              </a:ext>
            </a:extLst>
          </p:cNvPr>
          <p:cNvSpPr txBox="1"/>
          <p:nvPr/>
        </p:nvSpPr>
        <p:spPr>
          <a:xfrm>
            <a:off x="7608919" y="2590108"/>
            <a:ext cx="3744881" cy="307777"/>
          </a:xfrm>
          <a:prstGeom prst="rect">
            <a:avLst/>
          </a:prstGeom>
          <a:noFill/>
        </p:spPr>
        <p:txBody>
          <a:bodyPr wrap="square" rtlCol="0">
            <a:spAutoFit/>
          </a:bodyPr>
          <a:lstStyle/>
          <a:p>
            <a:r>
              <a:rPr lang="fr-CA" sz="1400" dirty="0"/>
              <a:t>Configurer une broche # en sortie numérique.</a:t>
            </a:r>
          </a:p>
        </p:txBody>
      </p:sp>
      <p:sp>
        <p:nvSpPr>
          <p:cNvPr id="15" name="ZoneTexte 14">
            <a:extLst>
              <a:ext uri="{FF2B5EF4-FFF2-40B4-BE49-F238E27FC236}">
                <a16:creationId xmlns:a16="http://schemas.microsoft.com/office/drawing/2014/main" id="{FF498E33-5CAC-40C4-8D33-BCBFBA7EF1CB}"/>
              </a:ext>
            </a:extLst>
          </p:cNvPr>
          <p:cNvSpPr txBox="1"/>
          <p:nvPr/>
        </p:nvSpPr>
        <p:spPr>
          <a:xfrm>
            <a:off x="7578080" y="3971011"/>
            <a:ext cx="3744881" cy="523220"/>
          </a:xfrm>
          <a:prstGeom prst="rect">
            <a:avLst/>
          </a:prstGeom>
          <a:noFill/>
        </p:spPr>
        <p:txBody>
          <a:bodyPr wrap="square" rtlCol="0">
            <a:spAutoFit/>
          </a:bodyPr>
          <a:lstStyle/>
          <a:p>
            <a:r>
              <a:rPr lang="fr-CA" sz="1400" dirty="0"/>
              <a:t>Générer une onde sonore (carrée) à la fréquence (en Hertz) sur une sortie numérique #. </a:t>
            </a:r>
          </a:p>
        </p:txBody>
      </p:sp>
      <p:sp>
        <p:nvSpPr>
          <p:cNvPr id="16" name="ZoneTexte 15">
            <a:extLst>
              <a:ext uri="{FF2B5EF4-FFF2-40B4-BE49-F238E27FC236}">
                <a16:creationId xmlns:a16="http://schemas.microsoft.com/office/drawing/2014/main" id="{F77F64A4-0018-4105-B72E-37021A17B7E0}"/>
              </a:ext>
            </a:extLst>
          </p:cNvPr>
          <p:cNvSpPr txBox="1"/>
          <p:nvPr/>
        </p:nvSpPr>
        <p:spPr>
          <a:xfrm>
            <a:off x="7578079" y="5248991"/>
            <a:ext cx="3744881" cy="523220"/>
          </a:xfrm>
          <a:prstGeom prst="rect">
            <a:avLst/>
          </a:prstGeom>
          <a:noFill/>
        </p:spPr>
        <p:txBody>
          <a:bodyPr wrap="square" rtlCol="0">
            <a:spAutoFit/>
          </a:bodyPr>
          <a:lstStyle/>
          <a:p>
            <a:r>
              <a:rPr lang="fr-CA" sz="1400" dirty="0"/>
              <a:t>Arrêter de générer une onde sonore sur une sortie numérique #. </a:t>
            </a:r>
          </a:p>
        </p:txBody>
      </p:sp>
      <p:sp>
        <p:nvSpPr>
          <p:cNvPr id="17" name="ZoneTexte 16">
            <a:extLst>
              <a:ext uri="{FF2B5EF4-FFF2-40B4-BE49-F238E27FC236}">
                <a16:creationId xmlns:a16="http://schemas.microsoft.com/office/drawing/2014/main" id="{03A0B0D9-5CE1-49AB-8D06-48193D554C1A}"/>
              </a:ext>
            </a:extLst>
          </p:cNvPr>
          <p:cNvSpPr txBox="1"/>
          <p:nvPr/>
        </p:nvSpPr>
        <p:spPr>
          <a:xfrm>
            <a:off x="1007369" y="4830575"/>
            <a:ext cx="2199551" cy="307777"/>
          </a:xfrm>
          <a:prstGeom prst="rect">
            <a:avLst/>
          </a:prstGeom>
          <a:noFill/>
        </p:spPr>
        <p:txBody>
          <a:bodyPr wrap="square" rtlCol="0">
            <a:spAutoFit/>
          </a:bodyPr>
          <a:lstStyle/>
          <a:p>
            <a:r>
              <a:rPr lang="fr-CA" sz="1400" dirty="0"/>
              <a:t>Le piezo est bidirectionnel.</a:t>
            </a:r>
          </a:p>
        </p:txBody>
      </p:sp>
      <p:sp>
        <p:nvSpPr>
          <p:cNvPr id="18" name="ZoneTexte 17">
            <a:extLst>
              <a:ext uri="{FF2B5EF4-FFF2-40B4-BE49-F238E27FC236}">
                <a16:creationId xmlns:a16="http://schemas.microsoft.com/office/drawing/2014/main" id="{305D98FC-4AA1-4720-994A-B3DD825E297D}"/>
              </a:ext>
            </a:extLst>
          </p:cNvPr>
          <p:cNvSpPr txBox="1"/>
          <p:nvPr/>
        </p:nvSpPr>
        <p:spPr>
          <a:xfrm>
            <a:off x="1422731" y="4340342"/>
            <a:ext cx="313376" cy="307777"/>
          </a:xfrm>
          <a:prstGeom prst="rect">
            <a:avLst/>
          </a:prstGeom>
          <a:noFill/>
        </p:spPr>
        <p:txBody>
          <a:bodyPr wrap="square" rtlCol="0">
            <a:spAutoFit/>
          </a:bodyPr>
          <a:lstStyle/>
          <a:p>
            <a:r>
              <a:rPr lang="fr-CA" sz="1400" dirty="0"/>
              <a:t>1</a:t>
            </a:r>
          </a:p>
        </p:txBody>
      </p:sp>
      <p:sp>
        <p:nvSpPr>
          <p:cNvPr id="19" name="ZoneTexte 18">
            <a:extLst>
              <a:ext uri="{FF2B5EF4-FFF2-40B4-BE49-F238E27FC236}">
                <a16:creationId xmlns:a16="http://schemas.microsoft.com/office/drawing/2014/main" id="{477D3A60-207E-4ECF-A138-17028CA60C29}"/>
              </a:ext>
            </a:extLst>
          </p:cNvPr>
          <p:cNvSpPr txBox="1"/>
          <p:nvPr/>
        </p:nvSpPr>
        <p:spPr>
          <a:xfrm>
            <a:off x="2341953" y="4357379"/>
            <a:ext cx="313376" cy="307777"/>
          </a:xfrm>
          <a:prstGeom prst="rect">
            <a:avLst/>
          </a:prstGeom>
          <a:noFill/>
        </p:spPr>
        <p:txBody>
          <a:bodyPr wrap="square" rtlCol="0">
            <a:spAutoFit/>
          </a:bodyPr>
          <a:lstStyle/>
          <a:p>
            <a:r>
              <a:rPr lang="fr-CA" sz="1400" dirty="0"/>
              <a:t>2</a:t>
            </a:r>
          </a:p>
        </p:txBody>
      </p:sp>
    </p:spTree>
    <p:extLst>
      <p:ext uri="{BB962C8B-B14F-4D97-AF65-F5344CB8AC3E}">
        <p14:creationId xmlns:p14="http://schemas.microsoft.com/office/powerpoint/2010/main" val="13829192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TONE</a:t>
            </a:r>
            <a:endParaRPr lang="fr-CA" sz="2400" dirty="0"/>
          </a:p>
        </p:txBody>
      </p:sp>
      <p:pic>
        <p:nvPicPr>
          <p:cNvPr id="4" name="Image 3">
            <a:extLst>
              <a:ext uri="{FF2B5EF4-FFF2-40B4-BE49-F238E27FC236}">
                <a16:creationId xmlns:a16="http://schemas.microsoft.com/office/drawing/2014/main" id="{590574E9-EAE2-4C80-BB84-5AC0B02DDCAB}"/>
              </a:ext>
            </a:extLst>
          </p:cNvPr>
          <p:cNvPicPr>
            <a:picLocks noChangeAspect="1"/>
          </p:cNvPicPr>
          <p:nvPr/>
        </p:nvPicPr>
        <p:blipFill>
          <a:blip r:embed="rId2"/>
          <a:stretch>
            <a:fillRect/>
          </a:stretch>
        </p:blipFill>
        <p:spPr>
          <a:xfrm>
            <a:off x="1235621" y="1809749"/>
            <a:ext cx="10118179" cy="3474353"/>
          </a:xfrm>
          <a:prstGeom prst="rect">
            <a:avLst/>
          </a:prstGeom>
        </p:spPr>
      </p:pic>
    </p:spTree>
    <p:extLst>
      <p:ext uri="{BB962C8B-B14F-4D97-AF65-F5344CB8AC3E}">
        <p14:creationId xmlns:p14="http://schemas.microsoft.com/office/powerpoint/2010/main" val="19105928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1589514"/>
            <a:ext cx="7304116" cy="1760672"/>
          </a:xfrm>
        </p:spPr>
        <p:txBody>
          <a:bodyPr/>
          <a:lstStyle/>
          <a:p>
            <a:r>
              <a:rPr lang="en-CA" dirty="0"/>
              <a:t>TRAVAIL SOMMATIF 4</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3210370" y="3520979"/>
            <a:ext cx="5771664" cy="2846570"/>
          </a:xfrm>
        </p:spPr>
        <p:txBody>
          <a:bodyPr>
            <a:normAutofit/>
          </a:bodyPr>
          <a:lstStyle/>
          <a:p>
            <a:pPr marL="0" indent="0" algn="just">
              <a:buNone/>
            </a:pPr>
            <a:r>
              <a:rPr lang="fr-CA" dirty="0"/>
              <a:t>Réalisez un sablier lumineux et sonore que lorsque vous appuyez sur l’interrupteur, il commence à compter le temps en allumant 3 DEL en séquence à chaque seconde. Lorsque le temps est écoulé, il fait sonner une alarme sonore (un 100 Hertz). </a:t>
            </a:r>
          </a:p>
          <a:p>
            <a:pPr marL="0" indent="0" algn="just">
              <a:buNone/>
            </a:pPr>
            <a:r>
              <a:rPr lang="fr-CA" dirty="0"/>
              <a:t>Le détail important : lorsque vous appuyez sur le bouton pendant le décompte ou l’alarme, tout doit s’éteindre. Si vous rappuyez sur le bouton, la séquence recommence. </a:t>
            </a:r>
          </a:p>
        </p:txBody>
      </p:sp>
    </p:spTree>
    <p:extLst>
      <p:ext uri="{BB962C8B-B14F-4D97-AF65-F5344CB8AC3E}">
        <p14:creationId xmlns:p14="http://schemas.microsoft.com/office/powerpoint/2010/main" val="29656748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6</a:t>
            </a:r>
            <a:endParaRPr lang="fr-CA" dirty="0"/>
          </a:p>
        </p:txBody>
      </p:sp>
    </p:spTree>
    <p:extLst>
      <p:ext uri="{BB962C8B-B14F-4D97-AF65-F5344CB8AC3E}">
        <p14:creationId xmlns:p14="http://schemas.microsoft.com/office/powerpoint/2010/main" val="42510084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87541"/>
            <a:ext cx="10515600" cy="1325563"/>
          </a:xfrm>
        </p:spPr>
        <p:txBody>
          <a:bodyPr>
            <a:normAutofit/>
          </a:bodyPr>
          <a:lstStyle/>
          <a:p>
            <a:r>
              <a:rPr lang="en-CA" sz="2400" dirty="0"/>
              <a:t>CODER UN «TOGGLE» (BASCULER ENTRE DEUX ÉTATS)</a:t>
            </a:r>
            <a:endParaRPr lang="fr-CA" sz="2400" dirty="0"/>
          </a:p>
        </p:txBody>
      </p:sp>
      <p:pic>
        <p:nvPicPr>
          <p:cNvPr id="13" name="Image 12">
            <a:extLst>
              <a:ext uri="{FF2B5EF4-FFF2-40B4-BE49-F238E27FC236}">
                <a16:creationId xmlns:a16="http://schemas.microsoft.com/office/drawing/2014/main" id="{2DCEBE91-C8FD-44EA-A009-D0E2069CD2F1}"/>
              </a:ext>
            </a:extLst>
          </p:cNvPr>
          <p:cNvPicPr>
            <a:picLocks noChangeAspect="1"/>
          </p:cNvPicPr>
          <p:nvPr/>
        </p:nvPicPr>
        <p:blipFill>
          <a:blip r:embed="rId2"/>
          <a:stretch>
            <a:fillRect/>
          </a:stretch>
        </p:blipFill>
        <p:spPr>
          <a:xfrm>
            <a:off x="1116292" y="3346547"/>
            <a:ext cx="2769127" cy="2626004"/>
          </a:xfrm>
          <a:prstGeom prst="rect">
            <a:avLst/>
          </a:prstGeom>
        </p:spPr>
      </p:pic>
      <p:pic>
        <p:nvPicPr>
          <p:cNvPr id="14" name="Image 13">
            <a:extLst>
              <a:ext uri="{FF2B5EF4-FFF2-40B4-BE49-F238E27FC236}">
                <a16:creationId xmlns:a16="http://schemas.microsoft.com/office/drawing/2014/main" id="{131C25C8-BB06-43FA-9EE7-7BA389222D84}"/>
              </a:ext>
            </a:extLst>
          </p:cNvPr>
          <p:cNvPicPr>
            <a:picLocks noChangeAspect="1"/>
          </p:cNvPicPr>
          <p:nvPr/>
        </p:nvPicPr>
        <p:blipFill>
          <a:blip r:embed="rId3"/>
          <a:stretch>
            <a:fillRect/>
          </a:stretch>
        </p:blipFill>
        <p:spPr>
          <a:xfrm>
            <a:off x="993003" y="1413104"/>
            <a:ext cx="2731227" cy="1722481"/>
          </a:xfrm>
          <a:prstGeom prst="rect">
            <a:avLst/>
          </a:prstGeom>
        </p:spPr>
      </p:pic>
      <p:pic>
        <p:nvPicPr>
          <p:cNvPr id="5" name="Image 4" descr="int ledPin = 9;&#10;int switchPin = 3;&#10;int etatPrecedentInterrupteur;&#10;int allumage;&#10;&#10;void setup() {&#10;  pinMode( ledPin , OUTPUT);&#10;  pinMode( switchPin , INPUT_PULLUP);&#10;}&#10;&#10;void loop() {&#10;  int tensionInterrupteur = digitalRead(switchPin);&#10;  // SI LE BOUTON A CHANGÉ D'ETAT :&#10;  if ( tensionInterrupteur != etatPrecedentInterrupteur) {&#10;    // SI LE BOUTON A ETE APPUYÉ :&#10;    if ( tensionInterrupteur == LOW ) {&#10;      if ( allumage == false ) {&#10;        allumage = true;&#10;      } else {&#10;        allumage = false;&#10;      }&#10;    }&#10;  }&#10;  // METTRE EN MÉMOIRE LA TENSION (L'ETAT) :&#10;  etatPrecedentInterrupteur = tensionInterrupteur;&#10;  // ALLUMER OU ETEINDRE LA DEL SELON L'ETAT&#10;  if ( allumage == true ) {&#10;    digitalWrite(ledPin, HIGH);&#10;  } else {&#10;    digitalWrite(ledPin, LOW);&#10;  }&#10;}&#10;&#10;">
            <a:extLst>
              <a:ext uri="{FF2B5EF4-FFF2-40B4-BE49-F238E27FC236}">
                <a16:creationId xmlns:a16="http://schemas.microsoft.com/office/drawing/2014/main" id="{3F02542A-E0ED-4FF0-BF62-53EADD5170FE}"/>
              </a:ext>
            </a:extLst>
          </p:cNvPr>
          <p:cNvPicPr>
            <a:picLocks noChangeAspect="1"/>
          </p:cNvPicPr>
          <p:nvPr/>
        </p:nvPicPr>
        <p:blipFill>
          <a:blip r:embed="rId4"/>
          <a:stretch>
            <a:fillRect/>
          </a:stretch>
        </p:blipFill>
        <p:spPr>
          <a:xfrm>
            <a:off x="6110019" y="1004439"/>
            <a:ext cx="4393127" cy="5653043"/>
          </a:xfrm>
          <a:prstGeom prst="rect">
            <a:avLst/>
          </a:prstGeom>
        </p:spPr>
      </p:pic>
    </p:spTree>
    <p:extLst>
      <p:ext uri="{BB962C8B-B14F-4D97-AF65-F5344CB8AC3E}">
        <p14:creationId xmlns:p14="http://schemas.microsoft.com/office/powerpoint/2010/main" val="38172286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800" dirty="0"/>
              <a:t>GÉRER LES BIBLIOTHÈQUES</a:t>
            </a:r>
            <a:endParaRPr lang="fr-CA" sz="2800" dirty="0"/>
          </a:p>
        </p:txBody>
      </p:sp>
      <p:pic>
        <p:nvPicPr>
          <p:cNvPr id="4" name="Image 3" descr="Une image contenant texte&#10;&#10;Description générée automatiquement">
            <a:extLst>
              <a:ext uri="{FF2B5EF4-FFF2-40B4-BE49-F238E27FC236}">
                <a16:creationId xmlns:a16="http://schemas.microsoft.com/office/drawing/2014/main" id="{AB8BF5B4-DBFA-4129-A3C9-B7B0454E0B0F}"/>
              </a:ext>
            </a:extLst>
          </p:cNvPr>
          <p:cNvPicPr>
            <a:picLocks noChangeAspect="1"/>
          </p:cNvPicPr>
          <p:nvPr/>
        </p:nvPicPr>
        <p:blipFill>
          <a:blip r:embed="rId2"/>
          <a:stretch>
            <a:fillRect/>
          </a:stretch>
        </p:blipFill>
        <p:spPr>
          <a:xfrm>
            <a:off x="5808537" y="2088776"/>
            <a:ext cx="5916422" cy="3483886"/>
          </a:xfrm>
          <a:prstGeom prst="rect">
            <a:avLst/>
          </a:prstGeom>
        </p:spPr>
      </p:pic>
      <p:pic>
        <p:nvPicPr>
          <p:cNvPr id="5" name="Image 4">
            <a:extLst>
              <a:ext uri="{FF2B5EF4-FFF2-40B4-BE49-F238E27FC236}">
                <a16:creationId xmlns:a16="http://schemas.microsoft.com/office/drawing/2014/main" id="{2874E05D-0015-40E8-A6A8-844E2B491972}"/>
              </a:ext>
            </a:extLst>
          </p:cNvPr>
          <p:cNvPicPr>
            <a:picLocks noChangeAspect="1"/>
          </p:cNvPicPr>
          <p:nvPr/>
        </p:nvPicPr>
        <p:blipFill>
          <a:blip r:embed="rId3"/>
          <a:stretch>
            <a:fillRect/>
          </a:stretch>
        </p:blipFill>
        <p:spPr>
          <a:xfrm>
            <a:off x="950182" y="1690688"/>
            <a:ext cx="4670096" cy="4227957"/>
          </a:xfrm>
          <a:prstGeom prst="rect">
            <a:avLst/>
          </a:prstGeom>
        </p:spPr>
      </p:pic>
    </p:spTree>
    <p:extLst>
      <p:ext uri="{BB962C8B-B14F-4D97-AF65-F5344CB8AC3E}">
        <p14:creationId xmlns:p14="http://schemas.microsoft.com/office/powerpoint/2010/main" val="24564254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LA BIBLIOTHÈQUE BOUNCE2 PERMET D’ÉLIMINER LE BRUIT</a:t>
            </a:r>
            <a:endParaRPr lang="fr-CA" sz="2400" dirty="0"/>
          </a:p>
        </p:txBody>
      </p:sp>
      <p:pic>
        <p:nvPicPr>
          <p:cNvPr id="6" name="Image 5">
            <a:hlinkClick r:id="rId2"/>
            <a:extLst>
              <a:ext uri="{FF2B5EF4-FFF2-40B4-BE49-F238E27FC236}">
                <a16:creationId xmlns:a16="http://schemas.microsoft.com/office/drawing/2014/main" id="{DD7ADBEE-FD41-4929-BEEF-0C5BC9254722}"/>
              </a:ext>
            </a:extLst>
          </p:cNvPr>
          <p:cNvPicPr>
            <a:picLocks noChangeAspect="1"/>
          </p:cNvPicPr>
          <p:nvPr/>
        </p:nvPicPr>
        <p:blipFill>
          <a:blip r:embed="rId3"/>
          <a:stretch>
            <a:fillRect/>
          </a:stretch>
        </p:blipFill>
        <p:spPr>
          <a:xfrm rot="10800000">
            <a:off x="2413876" y="2551300"/>
            <a:ext cx="7364248" cy="2496567"/>
          </a:xfrm>
          <a:prstGeom prst="rect">
            <a:avLst/>
          </a:prstGeom>
        </p:spPr>
      </p:pic>
      <p:sp>
        <p:nvSpPr>
          <p:cNvPr id="7" name="ZoneTexte 6">
            <a:extLst>
              <a:ext uri="{FF2B5EF4-FFF2-40B4-BE49-F238E27FC236}">
                <a16:creationId xmlns:a16="http://schemas.microsoft.com/office/drawing/2014/main" id="{DB9CD970-9100-4336-A7DD-AB165B0C4E7E}"/>
              </a:ext>
            </a:extLst>
          </p:cNvPr>
          <p:cNvSpPr txBox="1"/>
          <p:nvPr/>
        </p:nvSpPr>
        <p:spPr>
          <a:xfrm>
            <a:off x="1604683" y="2551300"/>
            <a:ext cx="950259" cy="369332"/>
          </a:xfrm>
          <a:prstGeom prst="rect">
            <a:avLst/>
          </a:prstGeom>
          <a:noFill/>
        </p:spPr>
        <p:txBody>
          <a:bodyPr wrap="square" rtlCol="0">
            <a:spAutoFit/>
          </a:bodyPr>
          <a:lstStyle/>
          <a:p>
            <a:r>
              <a:rPr lang="fr-CA" dirty="0"/>
              <a:t>HIGH</a:t>
            </a:r>
          </a:p>
        </p:txBody>
      </p:sp>
      <p:sp>
        <p:nvSpPr>
          <p:cNvPr id="8" name="ZoneTexte 7">
            <a:extLst>
              <a:ext uri="{FF2B5EF4-FFF2-40B4-BE49-F238E27FC236}">
                <a16:creationId xmlns:a16="http://schemas.microsoft.com/office/drawing/2014/main" id="{4C304FC2-330A-4C6A-AB57-21749F510A78}"/>
              </a:ext>
            </a:extLst>
          </p:cNvPr>
          <p:cNvSpPr txBox="1"/>
          <p:nvPr/>
        </p:nvSpPr>
        <p:spPr>
          <a:xfrm>
            <a:off x="1604683" y="4675858"/>
            <a:ext cx="950259" cy="369332"/>
          </a:xfrm>
          <a:prstGeom prst="rect">
            <a:avLst/>
          </a:prstGeom>
          <a:noFill/>
        </p:spPr>
        <p:txBody>
          <a:bodyPr wrap="square" rtlCol="0">
            <a:spAutoFit/>
          </a:bodyPr>
          <a:lstStyle/>
          <a:p>
            <a:r>
              <a:rPr lang="fr-CA" dirty="0"/>
              <a:t>LOW</a:t>
            </a:r>
          </a:p>
        </p:txBody>
      </p:sp>
      <p:sp>
        <p:nvSpPr>
          <p:cNvPr id="9" name="Accolade ouvrante 8">
            <a:extLst>
              <a:ext uri="{FF2B5EF4-FFF2-40B4-BE49-F238E27FC236}">
                <a16:creationId xmlns:a16="http://schemas.microsoft.com/office/drawing/2014/main" id="{653BCBE4-A5A2-4C23-8B2A-BE33A06895F6}"/>
              </a:ext>
            </a:extLst>
          </p:cNvPr>
          <p:cNvSpPr/>
          <p:nvPr/>
        </p:nvSpPr>
        <p:spPr>
          <a:xfrm rot="16200000">
            <a:off x="4549715" y="4732552"/>
            <a:ext cx="319632" cy="950261"/>
          </a:xfrm>
          <a:prstGeom prst="leftBrace">
            <a:avLst>
              <a:gd name="adj1" fmla="val 49945"/>
              <a:gd name="adj2" fmla="val 50314"/>
            </a:avLst>
          </a:prstGeom>
          <a:ln w="57150">
            <a:solidFill>
              <a:srgbClr val="72B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Accolade ouvrante 9">
            <a:extLst>
              <a:ext uri="{FF2B5EF4-FFF2-40B4-BE49-F238E27FC236}">
                <a16:creationId xmlns:a16="http://schemas.microsoft.com/office/drawing/2014/main" id="{B11837D1-4A94-4D94-A2A4-C61807CF5786}"/>
              </a:ext>
            </a:extLst>
          </p:cNvPr>
          <p:cNvSpPr/>
          <p:nvPr/>
        </p:nvSpPr>
        <p:spPr>
          <a:xfrm rot="16200000">
            <a:off x="7410312" y="4732552"/>
            <a:ext cx="319632" cy="950261"/>
          </a:xfrm>
          <a:prstGeom prst="leftBrace">
            <a:avLst>
              <a:gd name="adj1" fmla="val 49945"/>
              <a:gd name="adj2" fmla="val 50314"/>
            </a:avLst>
          </a:prstGeom>
          <a:ln w="57150">
            <a:solidFill>
              <a:srgbClr val="72B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1" name="ZoneTexte 10">
            <a:extLst>
              <a:ext uri="{FF2B5EF4-FFF2-40B4-BE49-F238E27FC236}">
                <a16:creationId xmlns:a16="http://schemas.microsoft.com/office/drawing/2014/main" id="{36D0CCB3-E9F9-4161-9150-5F49597647B9}"/>
              </a:ext>
            </a:extLst>
          </p:cNvPr>
          <p:cNvSpPr txBox="1"/>
          <p:nvPr/>
        </p:nvSpPr>
        <p:spPr>
          <a:xfrm>
            <a:off x="4300777" y="5646405"/>
            <a:ext cx="950259" cy="369332"/>
          </a:xfrm>
          <a:prstGeom prst="rect">
            <a:avLst/>
          </a:prstGeom>
          <a:noFill/>
        </p:spPr>
        <p:txBody>
          <a:bodyPr wrap="square" rtlCol="0">
            <a:spAutoFit/>
          </a:bodyPr>
          <a:lstStyle/>
          <a:p>
            <a:r>
              <a:rPr lang="fr-CA" dirty="0"/>
              <a:t>BRUIT</a:t>
            </a:r>
          </a:p>
        </p:txBody>
      </p:sp>
      <p:sp>
        <p:nvSpPr>
          <p:cNvPr id="12" name="ZoneTexte 11">
            <a:extLst>
              <a:ext uri="{FF2B5EF4-FFF2-40B4-BE49-F238E27FC236}">
                <a16:creationId xmlns:a16="http://schemas.microsoft.com/office/drawing/2014/main" id="{0697549E-DD77-4F49-BA79-EB57FBB9A7D3}"/>
              </a:ext>
            </a:extLst>
          </p:cNvPr>
          <p:cNvSpPr txBox="1"/>
          <p:nvPr/>
        </p:nvSpPr>
        <p:spPr>
          <a:xfrm>
            <a:off x="7186437" y="5646405"/>
            <a:ext cx="950259" cy="369332"/>
          </a:xfrm>
          <a:prstGeom prst="rect">
            <a:avLst/>
          </a:prstGeom>
          <a:noFill/>
        </p:spPr>
        <p:txBody>
          <a:bodyPr wrap="square" rtlCol="0">
            <a:spAutoFit/>
          </a:bodyPr>
          <a:lstStyle/>
          <a:p>
            <a:r>
              <a:rPr lang="fr-CA" dirty="0"/>
              <a:t>BRUIT</a:t>
            </a:r>
          </a:p>
        </p:txBody>
      </p:sp>
      <p:sp>
        <p:nvSpPr>
          <p:cNvPr id="3" name="Rectangle 2">
            <a:extLst>
              <a:ext uri="{FF2B5EF4-FFF2-40B4-BE49-F238E27FC236}">
                <a16:creationId xmlns:a16="http://schemas.microsoft.com/office/drawing/2014/main" id="{F2F125EC-4B8B-4B72-9618-BE6504E56DE9}"/>
              </a:ext>
            </a:extLst>
          </p:cNvPr>
          <p:cNvSpPr/>
          <p:nvPr/>
        </p:nvSpPr>
        <p:spPr>
          <a:xfrm>
            <a:off x="3654402" y="6130625"/>
            <a:ext cx="4883196" cy="369332"/>
          </a:xfrm>
          <a:prstGeom prst="rect">
            <a:avLst/>
          </a:prstGeom>
        </p:spPr>
        <p:txBody>
          <a:bodyPr wrap="none">
            <a:spAutoFit/>
          </a:bodyPr>
          <a:lstStyle/>
          <a:p>
            <a:r>
              <a:rPr lang="fr-CA" dirty="0">
                <a:hlinkClick r:id="rId2"/>
              </a:rPr>
              <a:t>http://www.skillbank.co.uk/arduino/switchbounce.htm</a:t>
            </a:r>
            <a:endParaRPr lang="fr-CA" dirty="0"/>
          </a:p>
        </p:txBody>
      </p:sp>
    </p:spTree>
    <p:extLst>
      <p:ext uri="{BB962C8B-B14F-4D97-AF65-F5344CB8AC3E}">
        <p14:creationId xmlns:p14="http://schemas.microsoft.com/office/powerpoint/2010/main" val="8784452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6"/>
            <a:ext cx="10515600" cy="574230"/>
          </a:xfrm>
        </p:spPr>
        <p:txBody>
          <a:bodyPr>
            <a:normAutofit/>
          </a:bodyPr>
          <a:lstStyle/>
          <a:p>
            <a:r>
              <a:rPr lang="en-CA" sz="2800" dirty="0"/>
              <a:t>INTÉGRER LA BIBLIOTHÈQUE BOUNCE2</a:t>
            </a:r>
            <a:endParaRPr lang="fr-CA" sz="2800" dirty="0"/>
          </a:p>
        </p:txBody>
      </p:sp>
      <p:pic>
        <p:nvPicPr>
          <p:cNvPr id="3" name="Image 2">
            <a:extLst>
              <a:ext uri="{FF2B5EF4-FFF2-40B4-BE49-F238E27FC236}">
                <a16:creationId xmlns:a16="http://schemas.microsoft.com/office/drawing/2014/main" id="{BA70989C-913A-412C-8FF5-37E4D008950E}"/>
              </a:ext>
            </a:extLst>
          </p:cNvPr>
          <p:cNvPicPr>
            <a:picLocks noChangeAspect="1"/>
          </p:cNvPicPr>
          <p:nvPr/>
        </p:nvPicPr>
        <p:blipFill>
          <a:blip r:embed="rId2"/>
          <a:stretch>
            <a:fillRect/>
          </a:stretch>
        </p:blipFill>
        <p:spPr>
          <a:xfrm>
            <a:off x="1475314" y="1939650"/>
            <a:ext cx="2433350" cy="328092"/>
          </a:xfrm>
          <a:prstGeom prst="rect">
            <a:avLst/>
          </a:prstGeom>
        </p:spPr>
      </p:pic>
      <p:pic>
        <p:nvPicPr>
          <p:cNvPr id="6" name="Image 5">
            <a:extLst>
              <a:ext uri="{FF2B5EF4-FFF2-40B4-BE49-F238E27FC236}">
                <a16:creationId xmlns:a16="http://schemas.microsoft.com/office/drawing/2014/main" id="{B86A57DA-C6BF-4ED6-955E-045C7E13F0F3}"/>
              </a:ext>
            </a:extLst>
          </p:cNvPr>
          <p:cNvPicPr>
            <a:picLocks noChangeAspect="1"/>
          </p:cNvPicPr>
          <p:nvPr/>
        </p:nvPicPr>
        <p:blipFill>
          <a:blip r:embed="rId3"/>
          <a:stretch>
            <a:fillRect/>
          </a:stretch>
        </p:blipFill>
        <p:spPr>
          <a:xfrm>
            <a:off x="1466619" y="3069486"/>
            <a:ext cx="2918653" cy="471633"/>
          </a:xfrm>
          <a:prstGeom prst="rect">
            <a:avLst/>
          </a:prstGeom>
        </p:spPr>
      </p:pic>
      <p:pic>
        <p:nvPicPr>
          <p:cNvPr id="7" name="Image 6">
            <a:extLst>
              <a:ext uri="{FF2B5EF4-FFF2-40B4-BE49-F238E27FC236}">
                <a16:creationId xmlns:a16="http://schemas.microsoft.com/office/drawing/2014/main" id="{C7E5DC4C-989E-4A6F-BEAE-9D9914B780E4}"/>
              </a:ext>
            </a:extLst>
          </p:cNvPr>
          <p:cNvPicPr>
            <a:picLocks noChangeAspect="1"/>
          </p:cNvPicPr>
          <p:nvPr/>
        </p:nvPicPr>
        <p:blipFill>
          <a:blip r:embed="rId4"/>
          <a:stretch>
            <a:fillRect/>
          </a:stretch>
        </p:blipFill>
        <p:spPr>
          <a:xfrm>
            <a:off x="1353201" y="4342864"/>
            <a:ext cx="4408738" cy="1982224"/>
          </a:xfrm>
          <a:prstGeom prst="rect">
            <a:avLst/>
          </a:prstGeom>
        </p:spPr>
      </p:pic>
      <p:pic>
        <p:nvPicPr>
          <p:cNvPr id="8" name="Image 7">
            <a:extLst>
              <a:ext uri="{FF2B5EF4-FFF2-40B4-BE49-F238E27FC236}">
                <a16:creationId xmlns:a16="http://schemas.microsoft.com/office/drawing/2014/main" id="{C831B42F-7702-415A-8364-5B6BEC3B9B46}"/>
              </a:ext>
            </a:extLst>
          </p:cNvPr>
          <p:cNvPicPr>
            <a:picLocks noChangeAspect="1"/>
          </p:cNvPicPr>
          <p:nvPr/>
        </p:nvPicPr>
        <p:blipFill>
          <a:blip r:embed="rId5"/>
          <a:stretch>
            <a:fillRect/>
          </a:stretch>
        </p:blipFill>
        <p:spPr>
          <a:xfrm>
            <a:off x="6324292" y="1947274"/>
            <a:ext cx="2474361" cy="895418"/>
          </a:xfrm>
          <a:prstGeom prst="rect">
            <a:avLst/>
          </a:prstGeom>
        </p:spPr>
      </p:pic>
      <p:pic>
        <p:nvPicPr>
          <p:cNvPr id="9" name="Image 8">
            <a:extLst>
              <a:ext uri="{FF2B5EF4-FFF2-40B4-BE49-F238E27FC236}">
                <a16:creationId xmlns:a16="http://schemas.microsoft.com/office/drawing/2014/main" id="{CD703FF7-97D5-48ED-B6AA-686DBE619DC4}"/>
              </a:ext>
            </a:extLst>
          </p:cNvPr>
          <p:cNvPicPr>
            <a:picLocks noChangeAspect="1"/>
          </p:cNvPicPr>
          <p:nvPr/>
        </p:nvPicPr>
        <p:blipFill>
          <a:blip r:embed="rId6"/>
          <a:stretch>
            <a:fillRect/>
          </a:stretch>
        </p:blipFill>
        <p:spPr>
          <a:xfrm>
            <a:off x="6181899" y="3249261"/>
            <a:ext cx="3656859" cy="314421"/>
          </a:xfrm>
          <a:prstGeom prst="rect">
            <a:avLst/>
          </a:prstGeom>
        </p:spPr>
      </p:pic>
      <p:pic>
        <p:nvPicPr>
          <p:cNvPr id="11" name="Image 10">
            <a:extLst>
              <a:ext uri="{FF2B5EF4-FFF2-40B4-BE49-F238E27FC236}">
                <a16:creationId xmlns:a16="http://schemas.microsoft.com/office/drawing/2014/main" id="{4D9D791B-C9AB-4DFB-85FE-311C2462F263}"/>
              </a:ext>
            </a:extLst>
          </p:cNvPr>
          <p:cNvPicPr>
            <a:picLocks noChangeAspect="1"/>
          </p:cNvPicPr>
          <p:nvPr/>
        </p:nvPicPr>
        <p:blipFill>
          <a:blip r:embed="rId7"/>
          <a:stretch>
            <a:fillRect/>
          </a:stretch>
        </p:blipFill>
        <p:spPr>
          <a:xfrm>
            <a:off x="6181899" y="4309414"/>
            <a:ext cx="3902929" cy="1818177"/>
          </a:xfrm>
          <a:prstGeom prst="rect">
            <a:avLst/>
          </a:prstGeom>
        </p:spPr>
      </p:pic>
      <p:sp>
        <p:nvSpPr>
          <p:cNvPr id="15" name="ZoneTexte 14">
            <a:extLst>
              <a:ext uri="{FF2B5EF4-FFF2-40B4-BE49-F238E27FC236}">
                <a16:creationId xmlns:a16="http://schemas.microsoft.com/office/drawing/2014/main" id="{16C0F074-440E-4E08-B583-A5131659F86B}"/>
              </a:ext>
            </a:extLst>
          </p:cNvPr>
          <p:cNvSpPr txBox="1"/>
          <p:nvPr/>
        </p:nvSpPr>
        <p:spPr>
          <a:xfrm>
            <a:off x="1406971" y="1645110"/>
            <a:ext cx="4603132" cy="307777"/>
          </a:xfrm>
          <a:prstGeom prst="rect">
            <a:avLst/>
          </a:prstGeom>
          <a:solidFill>
            <a:schemeClr val="accent4"/>
          </a:solidFill>
        </p:spPr>
        <p:txBody>
          <a:bodyPr wrap="square" rtlCol="0">
            <a:spAutoFit/>
          </a:bodyPr>
          <a:lstStyle/>
          <a:p>
            <a:r>
              <a:rPr lang="fr-CA" sz="1400" dirty="0">
                <a:solidFill>
                  <a:schemeClr val="bg1"/>
                </a:solidFill>
              </a:rPr>
              <a:t>Global</a:t>
            </a:r>
          </a:p>
        </p:txBody>
      </p:sp>
      <p:sp>
        <p:nvSpPr>
          <p:cNvPr id="16" name="ZoneTexte 15">
            <a:extLst>
              <a:ext uri="{FF2B5EF4-FFF2-40B4-BE49-F238E27FC236}">
                <a16:creationId xmlns:a16="http://schemas.microsoft.com/office/drawing/2014/main" id="{5364F9A3-5A51-4330-976D-F1F63E17F2D9}"/>
              </a:ext>
            </a:extLst>
          </p:cNvPr>
          <p:cNvSpPr txBox="1"/>
          <p:nvPr/>
        </p:nvSpPr>
        <p:spPr>
          <a:xfrm>
            <a:off x="1406970" y="2872035"/>
            <a:ext cx="4603133" cy="307777"/>
          </a:xfrm>
          <a:prstGeom prst="rect">
            <a:avLst/>
          </a:prstGeom>
          <a:solidFill>
            <a:schemeClr val="accent4"/>
          </a:solidFill>
        </p:spPr>
        <p:txBody>
          <a:bodyPr wrap="square" rtlCol="0">
            <a:spAutoFit/>
          </a:bodyPr>
          <a:lstStyle/>
          <a:p>
            <a:r>
              <a:rPr lang="fr-CA" sz="1400" dirty="0">
                <a:solidFill>
                  <a:schemeClr val="bg1"/>
                </a:solidFill>
              </a:rPr>
              <a:t>Dans setup()</a:t>
            </a:r>
          </a:p>
        </p:txBody>
      </p:sp>
      <p:sp>
        <p:nvSpPr>
          <p:cNvPr id="17" name="ZoneTexte 16">
            <a:extLst>
              <a:ext uri="{FF2B5EF4-FFF2-40B4-BE49-F238E27FC236}">
                <a16:creationId xmlns:a16="http://schemas.microsoft.com/office/drawing/2014/main" id="{A56766C6-4499-48E8-B770-8DDE4CF63184}"/>
              </a:ext>
            </a:extLst>
          </p:cNvPr>
          <p:cNvSpPr txBox="1"/>
          <p:nvPr/>
        </p:nvSpPr>
        <p:spPr>
          <a:xfrm>
            <a:off x="1406970" y="4001176"/>
            <a:ext cx="4603133" cy="307777"/>
          </a:xfrm>
          <a:prstGeom prst="rect">
            <a:avLst/>
          </a:prstGeom>
          <a:solidFill>
            <a:schemeClr val="accent4"/>
          </a:solidFill>
        </p:spPr>
        <p:txBody>
          <a:bodyPr wrap="square" rtlCol="0">
            <a:spAutoFit/>
          </a:bodyPr>
          <a:lstStyle/>
          <a:p>
            <a:r>
              <a:rPr lang="fr-CA" sz="1400" dirty="0">
                <a:solidFill>
                  <a:schemeClr val="bg1"/>
                </a:solidFill>
              </a:rPr>
              <a:t>Dans </a:t>
            </a:r>
            <a:r>
              <a:rPr lang="fr-CA" sz="1400" dirty="0" err="1">
                <a:solidFill>
                  <a:schemeClr val="bg1"/>
                </a:solidFill>
              </a:rPr>
              <a:t>loop</a:t>
            </a:r>
            <a:r>
              <a:rPr lang="fr-CA" sz="1400" dirty="0">
                <a:solidFill>
                  <a:schemeClr val="bg1"/>
                </a:solidFill>
              </a:rPr>
              <a:t>()</a:t>
            </a:r>
          </a:p>
        </p:txBody>
      </p:sp>
      <p:cxnSp>
        <p:nvCxnSpPr>
          <p:cNvPr id="19" name="Connecteur droit 18">
            <a:extLst>
              <a:ext uri="{FF2B5EF4-FFF2-40B4-BE49-F238E27FC236}">
                <a16:creationId xmlns:a16="http://schemas.microsoft.com/office/drawing/2014/main" id="{A83C8E17-113F-4282-9D33-333D6CCF9BAE}"/>
              </a:ext>
            </a:extLst>
          </p:cNvPr>
          <p:cNvCxnSpPr/>
          <p:nvPr/>
        </p:nvCxnSpPr>
        <p:spPr>
          <a:xfrm>
            <a:off x="6069116" y="2044973"/>
            <a:ext cx="0" cy="79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F84FC36C-9C14-4B66-9725-B392646D54E9}"/>
              </a:ext>
            </a:extLst>
          </p:cNvPr>
          <p:cNvCxnSpPr>
            <a:cxnSpLocks/>
          </p:cNvCxnSpPr>
          <p:nvPr/>
        </p:nvCxnSpPr>
        <p:spPr>
          <a:xfrm flipH="1">
            <a:off x="6074087" y="3260299"/>
            <a:ext cx="4971" cy="677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7608E17E-19E5-4ED1-8F97-A6AF06B71AC9}"/>
              </a:ext>
            </a:extLst>
          </p:cNvPr>
          <p:cNvCxnSpPr>
            <a:cxnSpLocks/>
          </p:cNvCxnSpPr>
          <p:nvPr/>
        </p:nvCxnSpPr>
        <p:spPr>
          <a:xfrm>
            <a:off x="6079058" y="4342864"/>
            <a:ext cx="0" cy="2006397"/>
          </a:xfrm>
          <a:prstGeom prst="line">
            <a:avLst/>
          </a:prstGeom>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F26F0FDA-C53C-4B45-991A-6048673917F9}"/>
              </a:ext>
            </a:extLst>
          </p:cNvPr>
          <p:cNvSpPr txBox="1"/>
          <p:nvPr/>
        </p:nvSpPr>
        <p:spPr>
          <a:xfrm>
            <a:off x="6189135" y="1639497"/>
            <a:ext cx="4603132" cy="307777"/>
          </a:xfrm>
          <a:prstGeom prst="rect">
            <a:avLst/>
          </a:prstGeom>
          <a:solidFill>
            <a:schemeClr val="accent4"/>
          </a:solidFill>
        </p:spPr>
        <p:txBody>
          <a:bodyPr wrap="square" rtlCol="0">
            <a:spAutoFit/>
          </a:bodyPr>
          <a:lstStyle/>
          <a:p>
            <a:r>
              <a:rPr lang="fr-CA" sz="1400" dirty="0">
                <a:solidFill>
                  <a:schemeClr val="bg1"/>
                </a:solidFill>
              </a:rPr>
              <a:t>Global</a:t>
            </a:r>
          </a:p>
        </p:txBody>
      </p:sp>
      <p:sp>
        <p:nvSpPr>
          <p:cNvPr id="26" name="ZoneTexte 25">
            <a:extLst>
              <a:ext uri="{FF2B5EF4-FFF2-40B4-BE49-F238E27FC236}">
                <a16:creationId xmlns:a16="http://schemas.microsoft.com/office/drawing/2014/main" id="{8760D41A-9357-49D6-A48D-CDD0FB8203D1}"/>
              </a:ext>
            </a:extLst>
          </p:cNvPr>
          <p:cNvSpPr txBox="1"/>
          <p:nvPr/>
        </p:nvSpPr>
        <p:spPr>
          <a:xfrm>
            <a:off x="6189135" y="2876385"/>
            <a:ext cx="4603133" cy="307777"/>
          </a:xfrm>
          <a:prstGeom prst="rect">
            <a:avLst/>
          </a:prstGeom>
          <a:solidFill>
            <a:schemeClr val="accent4"/>
          </a:solidFill>
        </p:spPr>
        <p:txBody>
          <a:bodyPr wrap="square" rtlCol="0">
            <a:spAutoFit/>
          </a:bodyPr>
          <a:lstStyle/>
          <a:p>
            <a:r>
              <a:rPr lang="fr-CA" sz="1400" dirty="0">
                <a:solidFill>
                  <a:schemeClr val="bg1"/>
                </a:solidFill>
              </a:rPr>
              <a:t>Dans setup()</a:t>
            </a:r>
          </a:p>
        </p:txBody>
      </p:sp>
      <p:sp>
        <p:nvSpPr>
          <p:cNvPr id="27" name="ZoneTexte 26">
            <a:extLst>
              <a:ext uri="{FF2B5EF4-FFF2-40B4-BE49-F238E27FC236}">
                <a16:creationId xmlns:a16="http://schemas.microsoft.com/office/drawing/2014/main" id="{4F8A61E3-C7C1-44C8-98DE-3DEB2BE697AB}"/>
              </a:ext>
            </a:extLst>
          </p:cNvPr>
          <p:cNvSpPr txBox="1"/>
          <p:nvPr/>
        </p:nvSpPr>
        <p:spPr>
          <a:xfrm>
            <a:off x="6189135" y="3999687"/>
            <a:ext cx="4603133" cy="307777"/>
          </a:xfrm>
          <a:prstGeom prst="rect">
            <a:avLst/>
          </a:prstGeom>
          <a:solidFill>
            <a:schemeClr val="accent4"/>
          </a:solidFill>
        </p:spPr>
        <p:txBody>
          <a:bodyPr wrap="square" rtlCol="0">
            <a:spAutoFit/>
          </a:bodyPr>
          <a:lstStyle/>
          <a:p>
            <a:r>
              <a:rPr lang="fr-CA" sz="1400" dirty="0">
                <a:solidFill>
                  <a:schemeClr val="bg1"/>
                </a:solidFill>
              </a:rPr>
              <a:t>Dans </a:t>
            </a:r>
            <a:r>
              <a:rPr lang="fr-CA" sz="1400" dirty="0" err="1">
                <a:solidFill>
                  <a:schemeClr val="bg1"/>
                </a:solidFill>
              </a:rPr>
              <a:t>loop</a:t>
            </a:r>
            <a:r>
              <a:rPr lang="fr-CA" sz="1400" dirty="0">
                <a:solidFill>
                  <a:schemeClr val="bg1"/>
                </a:solidFill>
              </a:rPr>
              <a:t>()</a:t>
            </a:r>
          </a:p>
        </p:txBody>
      </p:sp>
      <p:sp>
        <p:nvSpPr>
          <p:cNvPr id="28" name="ZoneTexte 27">
            <a:extLst>
              <a:ext uri="{FF2B5EF4-FFF2-40B4-BE49-F238E27FC236}">
                <a16:creationId xmlns:a16="http://schemas.microsoft.com/office/drawing/2014/main" id="{0F86FBC9-2445-4446-9A07-3697A152394D}"/>
              </a:ext>
            </a:extLst>
          </p:cNvPr>
          <p:cNvSpPr txBox="1"/>
          <p:nvPr/>
        </p:nvSpPr>
        <p:spPr>
          <a:xfrm>
            <a:off x="1356960" y="1141819"/>
            <a:ext cx="4603132" cy="400110"/>
          </a:xfrm>
          <a:prstGeom prst="rect">
            <a:avLst/>
          </a:prstGeom>
          <a:noFill/>
        </p:spPr>
        <p:txBody>
          <a:bodyPr wrap="square" rtlCol="0">
            <a:spAutoFit/>
          </a:bodyPr>
          <a:lstStyle/>
          <a:p>
            <a:pPr algn="ctr"/>
            <a:r>
              <a:rPr lang="fr-CA" sz="2000" dirty="0"/>
              <a:t>SANS BOUNCE2</a:t>
            </a:r>
          </a:p>
        </p:txBody>
      </p:sp>
      <p:sp>
        <p:nvSpPr>
          <p:cNvPr id="29" name="ZoneTexte 28">
            <a:extLst>
              <a:ext uri="{FF2B5EF4-FFF2-40B4-BE49-F238E27FC236}">
                <a16:creationId xmlns:a16="http://schemas.microsoft.com/office/drawing/2014/main" id="{8139DF15-B788-48D8-99C7-6F61469B9FCA}"/>
              </a:ext>
            </a:extLst>
          </p:cNvPr>
          <p:cNvSpPr txBox="1"/>
          <p:nvPr/>
        </p:nvSpPr>
        <p:spPr>
          <a:xfrm>
            <a:off x="6231908" y="1141819"/>
            <a:ext cx="4603132" cy="400110"/>
          </a:xfrm>
          <a:prstGeom prst="rect">
            <a:avLst/>
          </a:prstGeom>
          <a:noFill/>
        </p:spPr>
        <p:txBody>
          <a:bodyPr wrap="square" rtlCol="0">
            <a:spAutoFit/>
          </a:bodyPr>
          <a:lstStyle/>
          <a:p>
            <a:pPr algn="ctr"/>
            <a:r>
              <a:rPr lang="fr-CA" sz="2000" dirty="0"/>
              <a:t>AVEC BOUNCE2</a:t>
            </a:r>
          </a:p>
        </p:txBody>
      </p:sp>
    </p:spTree>
    <p:extLst>
      <p:ext uri="{BB962C8B-B14F-4D97-AF65-F5344CB8AC3E}">
        <p14:creationId xmlns:p14="http://schemas.microsoft.com/office/powerpoint/2010/main" val="416806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973745" y="2206412"/>
            <a:ext cx="3932237" cy="1868896"/>
          </a:xfrm>
        </p:spPr>
        <p:txBody>
          <a:bodyPr anchor="b">
            <a:normAutofit/>
          </a:bodyPr>
          <a:lstStyle/>
          <a:p>
            <a:r>
              <a:rPr lang="fr-CA" sz="4000" dirty="0" err="1"/>
              <a:t>Homemade</a:t>
            </a:r>
            <a:r>
              <a:rPr lang="fr-CA" sz="4000" dirty="0"/>
              <a:t> TV B-Gone</a:t>
            </a:r>
          </a:p>
        </p:txBody>
      </p:sp>
      <p:sp>
        <p:nvSpPr>
          <p:cNvPr id="5" name="Rectangle 4">
            <a:extLst>
              <a:ext uri="{FF2B5EF4-FFF2-40B4-BE49-F238E27FC236}">
                <a16:creationId xmlns:a16="http://schemas.microsoft.com/office/drawing/2014/main" id="{CBB4D156-2A4C-4524-B811-385DED2887A2}"/>
              </a:ext>
            </a:extLst>
          </p:cNvPr>
          <p:cNvSpPr/>
          <p:nvPr/>
        </p:nvSpPr>
        <p:spPr>
          <a:xfrm>
            <a:off x="2076533" y="4075308"/>
            <a:ext cx="3932237" cy="461665"/>
          </a:xfrm>
          <a:prstGeom prst="rect">
            <a:avLst/>
          </a:prstGeom>
          <a:solidFill>
            <a:schemeClr val="bg2"/>
          </a:solidFill>
        </p:spPr>
        <p:txBody>
          <a:bodyPr wrap="square">
            <a:spAutoFit/>
          </a:bodyPr>
          <a:lstStyle/>
          <a:p>
            <a:r>
              <a:rPr lang="fr-CA" sz="1200" dirty="0">
                <a:hlinkClick r:id="rId4"/>
              </a:rPr>
              <a:t>https://create.arduino.cc/projecthub/mike-murray2/homemade-tv-b-gone-ee08c7</a:t>
            </a:r>
            <a:endParaRPr lang="fr-CA" sz="1200" dirty="0"/>
          </a:p>
        </p:txBody>
      </p:sp>
      <p:sp>
        <p:nvSpPr>
          <p:cNvPr id="11" name="Rectangle 10">
            <a:extLst>
              <a:ext uri="{FF2B5EF4-FFF2-40B4-BE49-F238E27FC236}">
                <a16:creationId xmlns:a16="http://schemas.microsoft.com/office/drawing/2014/main" id="{8261F726-8CD7-4133-83B2-1ED187FD3245}"/>
              </a:ext>
            </a:extLst>
          </p:cNvPr>
          <p:cNvSpPr/>
          <p:nvPr/>
        </p:nvSpPr>
        <p:spPr>
          <a:xfrm>
            <a:off x="2076533" y="1834622"/>
            <a:ext cx="3932237" cy="461665"/>
          </a:xfrm>
          <a:prstGeom prst="rect">
            <a:avLst/>
          </a:prstGeom>
          <a:solidFill>
            <a:schemeClr val="bg2"/>
          </a:solidFill>
        </p:spPr>
        <p:txBody>
          <a:bodyPr wrap="square">
            <a:spAutoFit/>
          </a:bodyPr>
          <a:lstStyle/>
          <a:p>
            <a:r>
              <a:rPr lang="fr-CA" sz="1200" dirty="0">
                <a:hlinkClick r:id="rId5"/>
              </a:rPr>
              <a:t>https://www.makeuseof.com/tag/make-buzz-wire-game-arduino/</a:t>
            </a:r>
            <a:endParaRPr lang="fr-CA" sz="1200" dirty="0"/>
          </a:p>
        </p:txBody>
      </p:sp>
      <p:sp>
        <p:nvSpPr>
          <p:cNvPr id="12" name="Titre 1">
            <a:extLst>
              <a:ext uri="{FF2B5EF4-FFF2-40B4-BE49-F238E27FC236}">
                <a16:creationId xmlns:a16="http://schemas.microsoft.com/office/drawing/2014/main" id="{A8E2301A-9D9C-49E4-9020-1EF265F2081E}"/>
              </a:ext>
            </a:extLst>
          </p:cNvPr>
          <p:cNvSpPr txBox="1">
            <a:spLocks/>
          </p:cNvSpPr>
          <p:nvPr/>
        </p:nvSpPr>
        <p:spPr>
          <a:xfrm>
            <a:off x="1973744" y="-53753"/>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Make an Arduino </a:t>
            </a:r>
            <a:r>
              <a:rPr lang="en-US" sz="4000" dirty="0" err="1"/>
              <a:t>Buzzwire</a:t>
            </a:r>
            <a:r>
              <a:rPr lang="en-US" sz="4000" dirty="0"/>
              <a:t> Game</a:t>
            </a:r>
          </a:p>
        </p:txBody>
      </p:sp>
      <p:pic>
        <p:nvPicPr>
          <p:cNvPr id="3" name="Média en ligne 2" title="Make an Arduino Buzzwire Game">
            <a:hlinkClick r:id="" action="ppaction://media"/>
            <a:extLst>
              <a:ext uri="{FF2B5EF4-FFF2-40B4-BE49-F238E27FC236}">
                <a16:creationId xmlns:a16="http://schemas.microsoft.com/office/drawing/2014/main" id="{BD04C29D-41AD-4FA0-A0C8-BBEDDD86D60E}"/>
              </a:ext>
            </a:extLst>
          </p:cNvPr>
          <p:cNvPicPr>
            <a:picLocks noRot="1" noChangeAspect="1"/>
          </p:cNvPicPr>
          <p:nvPr>
            <a:videoFile r:link="rId1"/>
          </p:nvPr>
        </p:nvPicPr>
        <p:blipFill>
          <a:blip r:embed="rId6"/>
          <a:stretch>
            <a:fillRect/>
          </a:stretch>
        </p:blipFill>
        <p:spPr>
          <a:xfrm>
            <a:off x="6330404" y="329137"/>
            <a:ext cx="3590918" cy="2028869"/>
          </a:xfrm>
          <a:prstGeom prst="rect">
            <a:avLst/>
          </a:prstGeom>
        </p:spPr>
      </p:pic>
      <p:pic>
        <p:nvPicPr>
          <p:cNvPr id="6" name="Image 5">
            <a:extLst>
              <a:ext uri="{FF2B5EF4-FFF2-40B4-BE49-F238E27FC236}">
                <a16:creationId xmlns:a16="http://schemas.microsoft.com/office/drawing/2014/main" id="{7D2ED4D7-1F77-4553-B747-B7FC75B8918E}"/>
              </a:ext>
            </a:extLst>
          </p:cNvPr>
          <p:cNvPicPr>
            <a:picLocks noChangeAspect="1"/>
          </p:cNvPicPr>
          <p:nvPr/>
        </p:nvPicPr>
        <p:blipFill>
          <a:blip r:embed="rId7"/>
          <a:stretch>
            <a:fillRect/>
          </a:stretch>
        </p:blipFill>
        <p:spPr>
          <a:xfrm>
            <a:off x="6646254" y="2454483"/>
            <a:ext cx="2959219" cy="2217342"/>
          </a:xfrm>
          <a:prstGeom prst="rect">
            <a:avLst/>
          </a:prstGeom>
        </p:spPr>
      </p:pic>
      <p:pic>
        <p:nvPicPr>
          <p:cNvPr id="9" name="Média en ligne 8" title="4x4x4 LED cube - Preset demo">
            <a:hlinkClick r:id="" action="ppaction://media"/>
            <a:extLst>
              <a:ext uri="{FF2B5EF4-FFF2-40B4-BE49-F238E27FC236}">
                <a16:creationId xmlns:a16="http://schemas.microsoft.com/office/drawing/2014/main" id="{ED79993C-BE01-42D4-9060-C28DB9B06717}"/>
              </a:ext>
            </a:extLst>
          </p:cNvPr>
          <p:cNvPicPr>
            <a:picLocks noRot="1" noChangeAspect="1"/>
          </p:cNvPicPr>
          <p:nvPr>
            <a:videoFile r:link="rId2"/>
          </p:nvPr>
        </p:nvPicPr>
        <p:blipFill>
          <a:blip r:embed="rId8"/>
          <a:stretch>
            <a:fillRect/>
          </a:stretch>
        </p:blipFill>
        <p:spPr>
          <a:xfrm>
            <a:off x="6646254" y="4856904"/>
            <a:ext cx="2959219" cy="1671959"/>
          </a:xfrm>
          <a:prstGeom prst="rect">
            <a:avLst/>
          </a:prstGeom>
        </p:spPr>
      </p:pic>
      <p:sp>
        <p:nvSpPr>
          <p:cNvPr id="13" name="Titre 1">
            <a:extLst>
              <a:ext uri="{FF2B5EF4-FFF2-40B4-BE49-F238E27FC236}">
                <a16:creationId xmlns:a16="http://schemas.microsoft.com/office/drawing/2014/main" id="{4F66C8BD-3BDB-4740-92B7-0C1F4B79D67D}"/>
              </a:ext>
            </a:extLst>
          </p:cNvPr>
          <p:cNvSpPr txBox="1">
            <a:spLocks/>
          </p:cNvSpPr>
          <p:nvPr/>
        </p:nvSpPr>
        <p:spPr>
          <a:xfrm>
            <a:off x="2023357" y="4081129"/>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fr-CA" sz="4000" dirty="0"/>
              <a:t>4x4x4 LED cube </a:t>
            </a:r>
          </a:p>
        </p:txBody>
      </p:sp>
    </p:spTree>
    <p:extLst>
      <p:ext uri="{BB962C8B-B14F-4D97-AF65-F5344CB8AC3E}">
        <p14:creationId xmlns:p14="http://schemas.microsoft.com/office/powerpoint/2010/main" val="117783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a:xfrm>
            <a:off x="838200" y="365126"/>
            <a:ext cx="10515600" cy="574230"/>
          </a:xfrm>
        </p:spPr>
        <p:txBody>
          <a:bodyPr>
            <a:normAutofit/>
          </a:bodyPr>
          <a:lstStyle/>
          <a:p>
            <a:r>
              <a:rPr lang="en-CA" sz="2800" dirty="0"/>
              <a:t>AVANT ET APRÈS BOUNCE2</a:t>
            </a:r>
            <a:endParaRPr lang="fr-CA" sz="2800" dirty="0"/>
          </a:p>
        </p:txBody>
      </p:sp>
      <p:sp>
        <p:nvSpPr>
          <p:cNvPr id="28" name="ZoneTexte 27">
            <a:extLst>
              <a:ext uri="{FF2B5EF4-FFF2-40B4-BE49-F238E27FC236}">
                <a16:creationId xmlns:a16="http://schemas.microsoft.com/office/drawing/2014/main" id="{0F86FBC9-2445-4446-9A07-3697A152394D}"/>
              </a:ext>
            </a:extLst>
          </p:cNvPr>
          <p:cNvSpPr txBox="1"/>
          <p:nvPr/>
        </p:nvSpPr>
        <p:spPr>
          <a:xfrm>
            <a:off x="1356961" y="848144"/>
            <a:ext cx="4603132" cy="400110"/>
          </a:xfrm>
          <a:prstGeom prst="rect">
            <a:avLst/>
          </a:prstGeom>
          <a:noFill/>
        </p:spPr>
        <p:txBody>
          <a:bodyPr wrap="square" rtlCol="0">
            <a:spAutoFit/>
          </a:bodyPr>
          <a:lstStyle/>
          <a:p>
            <a:pPr algn="ctr"/>
            <a:r>
              <a:rPr lang="fr-CA" sz="2000" dirty="0"/>
              <a:t>SANS BOUNCE2</a:t>
            </a:r>
          </a:p>
        </p:txBody>
      </p:sp>
      <p:sp>
        <p:nvSpPr>
          <p:cNvPr id="29" name="ZoneTexte 28">
            <a:extLst>
              <a:ext uri="{FF2B5EF4-FFF2-40B4-BE49-F238E27FC236}">
                <a16:creationId xmlns:a16="http://schemas.microsoft.com/office/drawing/2014/main" id="{8139DF15-B788-48D8-99C7-6F61469B9FCA}"/>
              </a:ext>
            </a:extLst>
          </p:cNvPr>
          <p:cNvSpPr txBox="1"/>
          <p:nvPr/>
        </p:nvSpPr>
        <p:spPr>
          <a:xfrm>
            <a:off x="6231909" y="848144"/>
            <a:ext cx="4603132" cy="400110"/>
          </a:xfrm>
          <a:prstGeom prst="rect">
            <a:avLst/>
          </a:prstGeom>
          <a:noFill/>
        </p:spPr>
        <p:txBody>
          <a:bodyPr wrap="square" rtlCol="0">
            <a:spAutoFit/>
          </a:bodyPr>
          <a:lstStyle/>
          <a:p>
            <a:pPr algn="ctr"/>
            <a:r>
              <a:rPr lang="fr-CA" sz="2000" dirty="0"/>
              <a:t>AVEC BOUNCE2</a:t>
            </a:r>
          </a:p>
        </p:txBody>
      </p:sp>
      <p:pic>
        <p:nvPicPr>
          <p:cNvPr id="22" name="Image 21" descr="int ledPin = 9;&#10;int switchPin = 3;&#10;int etatPrecedentInterrupteur;&#10;int allumage;&#10;&#10;void setup() {&#10;  pinMode( ledPin , OUTPUT);&#10;  pinMode( switchPin , INPUT_PULLUP);&#10;}&#10;&#10;void loop() {&#10;  int tensionInterrupteur = digitalRead(switchPin);&#10;  // SI LE BOUTON A CHANGÉ D'ETAT :&#10;  if ( tensionInterrupteur != etatPrecedentInterrupteur) {&#10;    // SI LE BOUTON A ETE APPUYÉ :&#10;    if ( tensionInterrupteur == LOW ) {&#10;      if ( allumage == false ) {&#10;        allumage = true;&#10;      } else {&#10;        allumage = false;&#10;      }&#10;    }&#10;  }&#10;  // METTRE EN MÉMOIRE LA TENSION (L'ETAT) :&#10;  etatPrecedentInterrupteur = tensionInterrupteur;&#10;  // ALLUMER OU ETEINDRE LA DEL SELON L'ETAT&#10;  if ( allumage == true ) {&#10;    digitalWrite(ledPin, HIGH);&#10;  } else {&#10;    digitalWrite(ledPin, LOW);&#10;  }&#10;}&#10;&#10;">
            <a:extLst>
              <a:ext uri="{FF2B5EF4-FFF2-40B4-BE49-F238E27FC236}">
                <a16:creationId xmlns:a16="http://schemas.microsoft.com/office/drawing/2014/main" id="{543A11A7-5820-4430-B665-F89F3C8E2AC3}"/>
              </a:ext>
            </a:extLst>
          </p:cNvPr>
          <p:cNvPicPr>
            <a:picLocks noChangeAspect="1"/>
          </p:cNvPicPr>
          <p:nvPr/>
        </p:nvPicPr>
        <p:blipFill>
          <a:blip r:embed="rId2"/>
          <a:stretch>
            <a:fillRect/>
          </a:stretch>
        </p:blipFill>
        <p:spPr>
          <a:xfrm>
            <a:off x="1566966" y="1327053"/>
            <a:ext cx="3933795" cy="5061979"/>
          </a:xfrm>
          <a:prstGeom prst="rect">
            <a:avLst/>
          </a:prstGeom>
        </p:spPr>
      </p:pic>
      <p:pic>
        <p:nvPicPr>
          <p:cNvPr id="4" name="Image 3">
            <a:extLst>
              <a:ext uri="{FF2B5EF4-FFF2-40B4-BE49-F238E27FC236}">
                <a16:creationId xmlns:a16="http://schemas.microsoft.com/office/drawing/2014/main" id="{AAF944A5-B2A8-482B-B8D5-18E3E6F4C518}"/>
              </a:ext>
            </a:extLst>
          </p:cNvPr>
          <p:cNvPicPr>
            <a:picLocks noChangeAspect="1"/>
          </p:cNvPicPr>
          <p:nvPr/>
        </p:nvPicPr>
        <p:blipFill>
          <a:blip r:embed="rId3"/>
          <a:stretch>
            <a:fillRect/>
          </a:stretch>
        </p:blipFill>
        <p:spPr>
          <a:xfrm>
            <a:off x="6691240" y="1248254"/>
            <a:ext cx="3684470" cy="5153828"/>
          </a:xfrm>
          <a:prstGeom prst="rect">
            <a:avLst/>
          </a:prstGeom>
        </p:spPr>
      </p:pic>
    </p:spTree>
    <p:extLst>
      <p:ext uri="{BB962C8B-B14F-4D97-AF65-F5344CB8AC3E}">
        <p14:creationId xmlns:p14="http://schemas.microsoft.com/office/powerpoint/2010/main" val="21332115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4B6E62A-E46B-4A19-B8F9-97A701EBDB15}"/>
              </a:ext>
            </a:extLst>
          </p:cNvPr>
          <p:cNvPicPr>
            <a:picLocks noChangeAspect="1"/>
          </p:cNvPicPr>
          <p:nvPr/>
        </p:nvPicPr>
        <p:blipFill>
          <a:blip r:embed="rId2"/>
          <a:stretch>
            <a:fillRect/>
          </a:stretch>
        </p:blipFill>
        <p:spPr>
          <a:xfrm>
            <a:off x="6999892" y="1035023"/>
            <a:ext cx="4592008" cy="5105799"/>
          </a:xfrm>
          <a:prstGeom prst="rect">
            <a:avLst/>
          </a:prstGeom>
        </p:spPr>
      </p:pic>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solidFill>
                  <a:srgbClr val="000000"/>
                </a:solidFill>
              </a:rPr>
              <a:t>Modulation de largeur d'impulsions (PWM)</a:t>
            </a:r>
            <a:endParaRPr lang="fr-CA" sz="2400" dirty="0"/>
          </a:p>
        </p:txBody>
      </p:sp>
      <p:sp>
        <p:nvSpPr>
          <p:cNvPr id="3" name="Rectangle 2">
            <a:extLst>
              <a:ext uri="{FF2B5EF4-FFF2-40B4-BE49-F238E27FC236}">
                <a16:creationId xmlns:a16="http://schemas.microsoft.com/office/drawing/2014/main" id="{F61470FD-9F6E-4C1E-A8B1-28CEE68BDD1E}"/>
              </a:ext>
            </a:extLst>
          </p:cNvPr>
          <p:cNvSpPr/>
          <p:nvPr/>
        </p:nvSpPr>
        <p:spPr>
          <a:xfrm>
            <a:off x="749181" y="1510153"/>
            <a:ext cx="6250711" cy="4247317"/>
          </a:xfrm>
          <a:prstGeom prst="rect">
            <a:avLst/>
          </a:prstGeom>
        </p:spPr>
        <p:txBody>
          <a:bodyPr wrap="square">
            <a:spAutoFit/>
          </a:bodyPr>
          <a:lstStyle/>
          <a:p>
            <a:r>
              <a:rPr lang="fr-CA" dirty="0">
                <a:solidFill>
                  <a:srgbClr val="000000"/>
                </a:solidFill>
              </a:rPr>
              <a:t>Le plus simple moyen de faire varier la luminosité d'une DEL, c'est de faire varier le courant qui la traverse. Mais lorsqu'elle est branchée sur la broche d'un Arduino, ce n'est pas possible: les broches 2 à 12 sont en effet numériques. C'est-à-dire qu'elles n'ont que deux états: </a:t>
            </a:r>
            <a:r>
              <a:rPr lang="fr-CA" b="1" dirty="0">
                <a:solidFill>
                  <a:srgbClr val="000000"/>
                </a:solidFill>
              </a:rPr>
              <a:t>0 </a:t>
            </a:r>
            <a:r>
              <a:rPr lang="fr-CA" dirty="0">
                <a:solidFill>
                  <a:srgbClr val="000000"/>
                </a:solidFill>
              </a:rPr>
              <a:t>ou </a:t>
            </a:r>
            <a:r>
              <a:rPr lang="fr-CA" b="1" dirty="0">
                <a:solidFill>
                  <a:srgbClr val="000000"/>
                </a:solidFill>
              </a:rPr>
              <a:t>1</a:t>
            </a:r>
            <a:r>
              <a:rPr lang="fr-CA" dirty="0">
                <a:solidFill>
                  <a:srgbClr val="000000"/>
                </a:solidFill>
              </a:rPr>
              <a:t>; LOW ou HIGH; allumée ou éteinte. Alors pour faire varier la luminosité d'une DEL, on va utiliser une la </a:t>
            </a:r>
            <a:r>
              <a:rPr lang="fr-CA" b="1" dirty="0">
                <a:solidFill>
                  <a:srgbClr val="000000"/>
                </a:solidFill>
              </a:rPr>
              <a:t>modulation de largeur d'impulsions (</a:t>
            </a:r>
            <a:r>
              <a:rPr lang="fr-CA" dirty="0">
                <a:solidFill>
                  <a:srgbClr val="EE7D31"/>
                </a:solidFill>
              </a:rPr>
              <a:t>PWM</a:t>
            </a:r>
            <a:r>
              <a:rPr lang="fr-CA" dirty="0">
                <a:solidFill>
                  <a:srgbClr val="000000"/>
                </a:solidFill>
              </a:rPr>
              <a:t>: </a:t>
            </a:r>
            <a:r>
              <a:rPr lang="fr-CA" i="1" dirty="0">
                <a:solidFill>
                  <a:srgbClr val="000000"/>
                </a:solidFill>
              </a:rPr>
              <a:t>Pulse </a:t>
            </a:r>
            <a:r>
              <a:rPr lang="fr-CA" i="1" dirty="0" err="1">
                <a:solidFill>
                  <a:srgbClr val="000000"/>
                </a:solidFill>
              </a:rPr>
              <a:t>Width</a:t>
            </a:r>
            <a:r>
              <a:rPr lang="fr-CA" i="1" dirty="0">
                <a:solidFill>
                  <a:srgbClr val="000000"/>
                </a:solidFill>
              </a:rPr>
              <a:t> Modulation)</a:t>
            </a:r>
            <a:r>
              <a:rPr lang="fr-CA" dirty="0">
                <a:solidFill>
                  <a:srgbClr val="000000"/>
                </a:solidFill>
              </a:rPr>
              <a:t>. Il s'agit de faire varier les périodes hautes (allumée) et basses (éteinte) des broches à grande fréquence. Ainsi, lors d'un cycle de 25% en position haute et 75% en position basse, la DEL sera moins brillante que pour un cycle à 50%/50%.</a:t>
            </a:r>
          </a:p>
          <a:p>
            <a:r>
              <a:rPr lang="fr-CA" i="1" dirty="0">
                <a:solidFill>
                  <a:srgbClr val="000000"/>
                </a:solidFill>
              </a:rPr>
              <a:t>En d'autre terme, cela signifie qu'on va faire clignoter très vite les </a:t>
            </a:r>
            <a:r>
              <a:rPr lang="fr-CA" dirty="0">
                <a:solidFill>
                  <a:srgbClr val="000000"/>
                </a:solidFill>
              </a:rPr>
              <a:t>DEL</a:t>
            </a:r>
            <a:r>
              <a:rPr lang="fr-CA" i="1" dirty="0">
                <a:solidFill>
                  <a:srgbClr val="000000"/>
                </a:solidFill>
              </a:rPr>
              <a:t>; tellement vite que l'</a:t>
            </a:r>
            <a:r>
              <a:rPr lang="fr-CA" i="1" dirty="0" err="1">
                <a:solidFill>
                  <a:srgbClr val="000000"/>
                </a:solidFill>
              </a:rPr>
              <a:t>oeil</a:t>
            </a:r>
            <a:r>
              <a:rPr lang="fr-CA" i="1" dirty="0">
                <a:solidFill>
                  <a:srgbClr val="000000"/>
                </a:solidFill>
              </a:rPr>
              <a:t> ne percevra qu'une </a:t>
            </a:r>
            <a:r>
              <a:rPr lang="fr-CA" i="1" dirty="0" err="1">
                <a:solidFill>
                  <a:srgbClr val="000000"/>
                </a:solidFill>
              </a:rPr>
              <a:t>lumièr</a:t>
            </a:r>
            <a:r>
              <a:rPr lang="fr-CA" i="1" dirty="0">
                <a:solidFill>
                  <a:srgbClr val="000000"/>
                </a:solidFill>
              </a:rPr>
              <a:t> e continue. Mais plus en augmentera la durée des périodes où la </a:t>
            </a:r>
            <a:r>
              <a:rPr lang="fr-CA" dirty="0">
                <a:solidFill>
                  <a:srgbClr val="000000"/>
                </a:solidFill>
              </a:rPr>
              <a:t>DEL</a:t>
            </a:r>
            <a:r>
              <a:rPr lang="fr-CA" i="1" dirty="0">
                <a:solidFill>
                  <a:srgbClr val="000000"/>
                </a:solidFill>
              </a:rPr>
              <a:t> est éteinte, moins il y aura de lumière émise; et donc moins la </a:t>
            </a:r>
            <a:r>
              <a:rPr lang="fr-CA" dirty="0">
                <a:solidFill>
                  <a:srgbClr val="000000"/>
                </a:solidFill>
              </a:rPr>
              <a:t>DEL</a:t>
            </a:r>
            <a:r>
              <a:rPr lang="fr-CA" i="1" dirty="0">
                <a:solidFill>
                  <a:srgbClr val="000000"/>
                </a:solidFill>
              </a:rPr>
              <a:t> semblera brillante.</a:t>
            </a:r>
            <a:endParaRPr lang="fr-CA" dirty="0"/>
          </a:p>
        </p:txBody>
      </p:sp>
    </p:spTree>
    <p:extLst>
      <p:ext uri="{BB962C8B-B14F-4D97-AF65-F5344CB8AC3E}">
        <p14:creationId xmlns:p14="http://schemas.microsoft.com/office/powerpoint/2010/main" val="30481588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BROCHES PWM OU ~</a:t>
            </a:r>
          </a:p>
        </p:txBody>
      </p:sp>
      <p:sp>
        <p:nvSpPr>
          <p:cNvPr id="3" name="Rectangle 2">
            <a:extLst>
              <a:ext uri="{FF2B5EF4-FFF2-40B4-BE49-F238E27FC236}">
                <a16:creationId xmlns:a16="http://schemas.microsoft.com/office/drawing/2014/main" id="{F61470FD-9F6E-4C1E-A8B1-28CEE68BDD1E}"/>
              </a:ext>
            </a:extLst>
          </p:cNvPr>
          <p:cNvSpPr/>
          <p:nvPr/>
        </p:nvSpPr>
        <p:spPr>
          <a:xfrm>
            <a:off x="749182" y="2497104"/>
            <a:ext cx="4109690" cy="1200329"/>
          </a:xfrm>
          <a:prstGeom prst="rect">
            <a:avLst/>
          </a:prstGeom>
        </p:spPr>
        <p:txBody>
          <a:bodyPr wrap="square">
            <a:spAutoFit/>
          </a:bodyPr>
          <a:lstStyle/>
          <a:p>
            <a:r>
              <a:rPr lang="fr-CA" dirty="0"/>
              <a:t>Les broches capables de supporter </a:t>
            </a:r>
            <a:r>
              <a:rPr lang="fr-CA" b="1" dirty="0">
                <a:solidFill>
                  <a:srgbClr val="000000"/>
                </a:solidFill>
              </a:rPr>
              <a:t>modulation de largeur d'impulsions </a:t>
            </a:r>
            <a:r>
              <a:rPr lang="fr-CA" dirty="0"/>
              <a:t>sont identifiées par un «~» ou le mot «PWM». Il s'agit des broches 3, 5, 6, 9, 10,11. </a:t>
            </a:r>
          </a:p>
        </p:txBody>
      </p:sp>
      <p:grpSp>
        <p:nvGrpSpPr>
          <p:cNvPr id="5" name="Groupe 4">
            <a:extLst>
              <a:ext uri="{FF2B5EF4-FFF2-40B4-BE49-F238E27FC236}">
                <a16:creationId xmlns:a16="http://schemas.microsoft.com/office/drawing/2014/main" id="{02D2D4F7-B9A2-4009-AF2F-0BB0863877D1}"/>
              </a:ext>
            </a:extLst>
          </p:cNvPr>
          <p:cNvGrpSpPr/>
          <p:nvPr/>
        </p:nvGrpSpPr>
        <p:grpSpPr>
          <a:xfrm>
            <a:off x="5374084" y="1690688"/>
            <a:ext cx="5911465" cy="4277176"/>
            <a:chOff x="2712587" y="1726220"/>
            <a:chExt cx="6423793" cy="4647865"/>
          </a:xfrm>
        </p:grpSpPr>
        <p:graphicFrame>
          <p:nvGraphicFramePr>
            <p:cNvPr id="6" name="Objet 5">
              <a:extLst>
                <a:ext uri="{FF2B5EF4-FFF2-40B4-BE49-F238E27FC236}">
                  <a16:creationId xmlns:a16="http://schemas.microsoft.com/office/drawing/2014/main" id="{6AFD45AA-802F-4C7F-9204-CBBC7610909A}"/>
                </a:ext>
              </a:extLst>
            </p:cNvPr>
            <p:cNvGraphicFramePr>
              <a:graphicFrameLocks noChangeAspect="1"/>
            </p:cNvGraphicFramePr>
            <p:nvPr>
              <p:extLst>
                <p:ext uri="{D42A27DB-BD31-4B8C-83A1-F6EECF244321}">
                  <p14:modId xmlns:p14="http://schemas.microsoft.com/office/powerpoint/2010/main" val="580185603"/>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r:id="rId2" imgW="8774280" imgH="6348960" progId="">
                    <p:embed/>
                  </p:oleObj>
                </mc:Choice>
                <mc:Fallback>
                  <p:oleObj r:id="rId2" imgW="8774280" imgH="6348960" progId="">
                    <p:embed/>
                    <p:pic>
                      <p:nvPicPr>
                        <p:cNvPr id="6" name="Objet 5">
                          <a:extLst>
                            <a:ext uri="{FF2B5EF4-FFF2-40B4-BE49-F238E27FC236}">
                              <a16:creationId xmlns:a16="http://schemas.microsoft.com/office/drawing/2014/main" id="{6AFD45AA-802F-4C7F-9204-CBBC7610909A}"/>
                            </a:ext>
                          </a:extLst>
                        </p:cNvPr>
                        <p:cNvPicPr/>
                        <p:nvPr/>
                      </p:nvPicPr>
                      <p:blipFill>
                        <a:blip r:embed="rId3"/>
                        <a:stretch>
                          <a:fillRect/>
                        </a:stretch>
                      </p:blipFill>
                      <p:spPr>
                        <a:xfrm>
                          <a:off x="2712587" y="1726220"/>
                          <a:ext cx="6423793" cy="4647865"/>
                        </a:xfrm>
                        <a:prstGeom prst="rect">
                          <a:avLst/>
                        </a:prstGeom>
                      </p:spPr>
                    </p:pic>
                  </p:oleObj>
                </mc:Fallback>
              </mc:AlternateContent>
            </a:graphicData>
          </a:graphic>
        </p:graphicFrame>
        <p:pic>
          <p:nvPicPr>
            <p:cNvPr id="7" name="Image 6" descr="Une image contenant équipement électronique, circuit&#10;&#10;Description générée automatiquement">
              <a:extLst>
                <a:ext uri="{FF2B5EF4-FFF2-40B4-BE49-F238E27FC236}">
                  <a16:creationId xmlns:a16="http://schemas.microsoft.com/office/drawing/2014/main" id="{362A8E7C-C069-4976-8EC4-26974401BE8E}"/>
                </a:ext>
              </a:extLst>
            </p:cNvPr>
            <p:cNvPicPr>
              <a:picLocks noChangeAspect="1"/>
            </p:cNvPicPr>
            <p:nvPr/>
          </p:nvPicPr>
          <p:blipFill>
            <a:blip r:embed="rId4"/>
            <a:stretch>
              <a:fillRect/>
            </a:stretch>
          </p:blipFill>
          <p:spPr>
            <a:xfrm>
              <a:off x="5003216" y="1752419"/>
              <a:ext cx="1885264" cy="4513207"/>
            </a:xfrm>
            <a:prstGeom prst="rect">
              <a:avLst/>
            </a:prstGeom>
          </p:spPr>
        </p:pic>
      </p:grpSp>
      <p:pic>
        <p:nvPicPr>
          <p:cNvPr id="8" name="Image 7">
            <a:extLst>
              <a:ext uri="{FF2B5EF4-FFF2-40B4-BE49-F238E27FC236}">
                <a16:creationId xmlns:a16="http://schemas.microsoft.com/office/drawing/2014/main" id="{72EA7DC7-7316-4F1C-84AB-107EC2577A94}"/>
              </a:ext>
            </a:extLst>
          </p:cNvPr>
          <p:cNvPicPr>
            <a:picLocks noChangeAspect="1"/>
          </p:cNvPicPr>
          <p:nvPr/>
        </p:nvPicPr>
        <p:blipFill rotWithShape="1">
          <a:blip r:embed="rId5"/>
          <a:srcRect t="1" b="3347"/>
          <a:stretch/>
        </p:blipFill>
        <p:spPr>
          <a:xfrm>
            <a:off x="749182" y="4781551"/>
            <a:ext cx="5949289" cy="2076450"/>
          </a:xfrm>
          <a:prstGeom prst="rect">
            <a:avLst/>
          </a:prstGeom>
        </p:spPr>
      </p:pic>
    </p:spTree>
    <p:extLst>
      <p:ext uri="{BB962C8B-B14F-4D97-AF65-F5344CB8AC3E}">
        <p14:creationId xmlns:p14="http://schemas.microsoft.com/office/powerpoint/2010/main" val="15372620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fontScale="90000"/>
          </a:bodyPr>
          <a:lstStyle/>
          <a:p>
            <a:r>
              <a:rPr lang="fr-CA" sz="2400" dirty="0"/>
              <a:t>CONTRÔLER LA </a:t>
            </a:r>
            <a:r>
              <a:rPr lang="fr-CA" sz="2400" dirty="0">
                <a:solidFill>
                  <a:srgbClr val="000000"/>
                </a:solidFill>
              </a:rPr>
              <a:t>MODULATION DE LARGEUR D'IMPULSIONS AVEC </a:t>
            </a:r>
            <a:r>
              <a:rPr lang="fr-CA" sz="2400" dirty="0" err="1"/>
              <a:t>analogWrite</a:t>
            </a:r>
            <a:r>
              <a:rPr lang="fr-CA" sz="2400" dirty="0"/>
              <a:t>(PWM)</a:t>
            </a:r>
          </a:p>
        </p:txBody>
      </p:sp>
      <p:sp>
        <p:nvSpPr>
          <p:cNvPr id="3" name="Rectangle 2">
            <a:extLst>
              <a:ext uri="{FF2B5EF4-FFF2-40B4-BE49-F238E27FC236}">
                <a16:creationId xmlns:a16="http://schemas.microsoft.com/office/drawing/2014/main" id="{F61470FD-9F6E-4C1E-A8B1-28CEE68BDD1E}"/>
              </a:ext>
            </a:extLst>
          </p:cNvPr>
          <p:cNvSpPr/>
          <p:nvPr/>
        </p:nvSpPr>
        <p:spPr>
          <a:xfrm>
            <a:off x="838200" y="1850958"/>
            <a:ext cx="9810750" cy="923330"/>
          </a:xfrm>
          <a:prstGeom prst="rect">
            <a:avLst/>
          </a:prstGeom>
        </p:spPr>
        <p:txBody>
          <a:bodyPr wrap="square">
            <a:spAutoFit/>
          </a:bodyPr>
          <a:lstStyle/>
          <a:p>
            <a:r>
              <a:rPr lang="fr-CA" dirty="0"/>
              <a:t>Pour contrôler la </a:t>
            </a:r>
            <a:r>
              <a:rPr lang="fr-CA" dirty="0">
                <a:solidFill>
                  <a:srgbClr val="000000"/>
                </a:solidFill>
              </a:rPr>
              <a:t>modulation de largeur d'impulsions,</a:t>
            </a:r>
            <a:r>
              <a:rPr lang="fr-CA" dirty="0"/>
              <a:t> on utilise </a:t>
            </a:r>
            <a:r>
              <a:rPr lang="fr-CA" dirty="0" err="1"/>
              <a:t>analogWrite</a:t>
            </a:r>
            <a:r>
              <a:rPr lang="fr-CA" dirty="0"/>
              <a:t>(#, PWM). La valeur de la PWM s'étend sur 256 paliers, de 0 (=0%) à 255 (=100%). On peut ainsi définir la valeur PWM souhaitée avec la formule suivante: </a:t>
            </a:r>
          </a:p>
        </p:txBody>
      </p:sp>
      <p:pic>
        <p:nvPicPr>
          <p:cNvPr id="4" name="Image 3">
            <a:extLst>
              <a:ext uri="{FF2B5EF4-FFF2-40B4-BE49-F238E27FC236}">
                <a16:creationId xmlns:a16="http://schemas.microsoft.com/office/drawing/2014/main" id="{3B48FA4C-0392-4BF1-A1AD-551BDC77CB7B}"/>
              </a:ext>
            </a:extLst>
          </p:cNvPr>
          <p:cNvPicPr>
            <a:picLocks noChangeAspect="1"/>
          </p:cNvPicPr>
          <p:nvPr/>
        </p:nvPicPr>
        <p:blipFill>
          <a:blip r:embed="rId2"/>
          <a:stretch>
            <a:fillRect/>
          </a:stretch>
        </p:blipFill>
        <p:spPr>
          <a:xfrm>
            <a:off x="1166018" y="2977223"/>
            <a:ext cx="9559132" cy="791928"/>
          </a:xfrm>
          <a:prstGeom prst="rect">
            <a:avLst/>
          </a:prstGeom>
        </p:spPr>
      </p:pic>
      <p:pic>
        <p:nvPicPr>
          <p:cNvPr id="10" name="Image 9">
            <a:extLst>
              <a:ext uri="{FF2B5EF4-FFF2-40B4-BE49-F238E27FC236}">
                <a16:creationId xmlns:a16="http://schemas.microsoft.com/office/drawing/2014/main" id="{FE818FCB-44C5-4698-A1E8-941BE51D6407}"/>
              </a:ext>
            </a:extLst>
          </p:cNvPr>
          <p:cNvPicPr>
            <a:picLocks noChangeAspect="1"/>
          </p:cNvPicPr>
          <p:nvPr/>
        </p:nvPicPr>
        <p:blipFill>
          <a:blip r:embed="rId3"/>
          <a:stretch>
            <a:fillRect/>
          </a:stretch>
        </p:blipFill>
        <p:spPr>
          <a:xfrm>
            <a:off x="947068" y="4210014"/>
            <a:ext cx="9593014" cy="514422"/>
          </a:xfrm>
          <a:prstGeom prst="rect">
            <a:avLst/>
          </a:prstGeom>
        </p:spPr>
      </p:pic>
      <p:sp>
        <p:nvSpPr>
          <p:cNvPr id="11" name="Rectangle 10">
            <a:extLst>
              <a:ext uri="{FF2B5EF4-FFF2-40B4-BE49-F238E27FC236}">
                <a16:creationId xmlns:a16="http://schemas.microsoft.com/office/drawing/2014/main" id="{42F52FD5-3AF8-4118-8B5F-E7BCE6DE5AA2}"/>
              </a:ext>
            </a:extLst>
          </p:cNvPr>
          <p:cNvSpPr/>
          <p:nvPr/>
        </p:nvSpPr>
        <p:spPr>
          <a:xfrm>
            <a:off x="5210176" y="4210014"/>
            <a:ext cx="1771648"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a:t>
            </a:r>
          </a:p>
        </p:txBody>
      </p:sp>
      <p:sp>
        <p:nvSpPr>
          <p:cNvPr id="12" name="Rectangle 11">
            <a:extLst>
              <a:ext uri="{FF2B5EF4-FFF2-40B4-BE49-F238E27FC236}">
                <a16:creationId xmlns:a16="http://schemas.microsoft.com/office/drawing/2014/main" id="{9EBF05E3-66F1-42CB-97D8-C700DCF45B59}"/>
              </a:ext>
            </a:extLst>
          </p:cNvPr>
          <p:cNvSpPr/>
          <p:nvPr/>
        </p:nvSpPr>
        <p:spPr>
          <a:xfrm>
            <a:off x="7696200" y="4210014"/>
            <a:ext cx="238124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PWM : 0-255</a:t>
            </a:r>
          </a:p>
        </p:txBody>
      </p:sp>
    </p:spTree>
    <p:extLst>
      <p:ext uri="{BB962C8B-B14F-4D97-AF65-F5344CB8AC3E}">
        <p14:creationId xmlns:p14="http://schemas.microsoft.com/office/powerpoint/2010/main" val="24541222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ALÉATOIRE : </a:t>
            </a:r>
            <a:r>
              <a:rPr lang="fr-CA" sz="2400" dirty="0" err="1"/>
              <a:t>random</a:t>
            </a:r>
            <a:r>
              <a:rPr lang="fr-CA" sz="2400" dirty="0"/>
              <a:t>(MAX)</a:t>
            </a:r>
          </a:p>
        </p:txBody>
      </p:sp>
      <p:grpSp>
        <p:nvGrpSpPr>
          <p:cNvPr id="7" name="Groupe 6">
            <a:extLst>
              <a:ext uri="{FF2B5EF4-FFF2-40B4-BE49-F238E27FC236}">
                <a16:creationId xmlns:a16="http://schemas.microsoft.com/office/drawing/2014/main" id="{8640B375-B28D-47E0-A567-4492130A4158}"/>
              </a:ext>
            </a:extLst>
          </p:cNvPr>
          <p:cNvGrpSpPr/>
          <p:nvPr/>
        </p:nvGrpSpPr>
        <p:grpSpPr>
          <a:xfrm>
            <a:off x="1141654" y="2930212"/>
            <a:ext cx="9726372" cy="1221853"/>
            <a:chOff x="998778" y="2856696"/>
            <a:chExt cx="10612197" cy="1333133"/>
          </a:xfrm>
        </p:grpSpPr>
        <p:pic>
          <p:nvPicPr>
            <p:cNvPr id="5" name="Image 4">
              <a:extLst>
                <a:ext uri="{FF2B5EF4-FFF2-40B4-BE49-F238E27FC236}">
                  <a16:creationId xmlns:a16="http://schemas.microsoft.com/office/drawing/2014/main" id="{EE10F78A-2B97-4758-AD9A-17548FF1D86A}"/>
                </a:ext>
              </a:extLst>
            </p:cNvPr>
            <p:cNvPicPr>
              <a:picLocks noChangeAspect="1"/>
            </p:cNvPicPr>
            <p:nvPr/>
          </p:nvPicPr>
          <p:blipFill>
            <a:blip r:embed="rId2"/>
            <a:stretch>
              <a:fillRect/>
            </a:stretch>
          </p:blipFill>
          <p:spPr>
            <a:xfrm>
              <a:off x="998778" y="2856696"/>
              <a:ext cx="8399731" cy="630187"/>
            </a:xfrm>
            <a:prstGeom prst="rect">
              <a:avLst/>
            </a:prstGeom>
          </p:spPr>
        </p:pic>
        <p:sp>
          <p:nvSpPr>
            <p:cNvPr id="11" name="Rectangle 10">
              <a:extLst>
                <a:ext uri="{FF2B5EF4-FFF2-40B4-BE49-F238E27FC236}">
                  <a16:creationId xmlns:a16="http://schemas.microsoft.com/office/drawing/2014/main" id="{42F52FD5-3AF8-4118-8B5F-E7BCE6DE5AA2}"/>
                </a:ext>
              </a:extLst>
            </p:cNvPr>
            <p:cNvSpPr/>
            <p:nvPr/>
          </p:nvSpPr>
          <p:spPr>
            <a:xfrm>
              <a:off x="7372351" y="2914578"/>
              <a:ext cx="133349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max</a:t>
              </a:r>
            </a:p>
          </p:txBody>
        </p:sp>
        <p:pic>
          <p:nvPicPr>
            <p:cNvPr id="6" name="Image 5">
              <a:extLst>
                <a:ext uri="{FF2B5EF4-FFF2-40B4-BE49-F238E27FC236}">
                  <a16:creationId xmlns:a16="http://schemas.microsoft.com/office/drawing/2014/main" id="{F5EF6E12-C17E-4A2F-8A73-E19A185DAC27}"/>
                </a:ext>
              </a:extLst>
            </p:cNvPr>
            <p:cNvPicPr>
              <a:picLocks noChangeAspect="1"/>
            </p:cNvPicPr>
            <p:nvPr/>
          </p:nvPicPr>
          <p:blipFill>
            <a:blip r:embed="rId3"/>
            <a:stretch>
              <a:fillRect/>
            </a:stretch>
          </p:blipFill>
          <p:spPr>
            <a:xfrm>
              <a:off x="998778" y="3603475"/>
              <a:ext cx="10612197" cy="586354"/>
            </a:xfrm>
            <a:prstGeom prst="rect">
              <a:avLst/>
            </a:prstGeom>
          </p:spPr>
        </p:pic>
        <p:sp>
          <p:nvSpPr>
            <p:cNvPr id="13" name="Rectangle 12">
              <a:extLst>
                <a:ext uri="{FF2B5EF4-FFF2-40B4-BE49-F238E27FC236}">
                  <a16:creationId xmlns:a16="http://schemas.microsoft.com/office/drawing/2014/main" id="{3D551CB4-43AE-4A7F-ADDD-67E26502617B}"/>
                </a:ext>
              </a:extLst>
            </p:cNvPr>
            <p:cNvSpPr/>
            <p:nvPr/>
          </p:nvSpPr>
          <p:spPr>
            <a:xfrm>
              <a:off x="2324100" y="2914578"/>
              <a:ext cx="1704975"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valeur</a:t>
              </a:r>
            </a:p>
          </p:txBody>
        </p:sp>
        <p:sp>
          <p:nvSpPr>
            <p:cNvPr id="14" name="Rectangle 13">
              <a:extLst>
                <a:ext uri="{FF2B5EF4-FFF2-40B4-BE49-F238E27FC236}">
                  <a16:creationId xmlns:a16="http://schemas.microsoft.com/office/drawing/2014/main" id="{DCC07E8D-3915-418E-B176-7D2CE79D171F}"/>
                </a:ext>
              </a:extLst>
            </p:cNvPr>
            <p:cNvSpPr/>
            <p:nvPr/>
          </p:nvSpPr>
          <p:spPr>
            <a:xfrm>
              <a:off x="2324100" y="3639441"/>
              <a:ext cx="1704975"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valeur</a:t>
              </a:r>
            </a:p>
          </p:txBody>
        </p:sp>
        <p:sp>
          <p:nvSpPr>
            <p:cNvPr id="15" name="Rectangle 14">
              <a:extLst>
                <a:ext uri="{FF2B5EF4-FFF2-40B4-BE49-F238E27FC236}">
                  <a16:creationId xmlns:a16="http://schemas.microsoft.com/office/drawing/2014/main" id="{03F38BCB-5812-4868-BFA2-E3A8CBED938D}"/>
                </a:ext>
              </a:extLst>
            </p:cNvPr>
            <p:cNvSpPr/>
            <p:nvPr/>
          </p:nvSpPr>
          <p:spPr>
            <a:xfrm>
              <a:off x="9639301" y="3647681"/>
              <a:ext cx="133349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max</a:t>
              </a:r>
            </a:p>
          </p:txBody>
        </p:sp>
        <p:sp>
          <p:nvSpPr>
            <p:cNvPr id="16" name="Rectangle 15">
              <a:extLst>
                <a:ext uri="{FF2B5EF4-FFF2-40B4-BE49-F238E27FC236}">
                  <a16:creationId xmlns:a16="http://schemas.microsoft.com/office/drawing/2014/main" id="{5120933F-2546-43A9-B54D-C93D674BDAB4}"/>
                </a:ext>
              </a:extLst>
            </p:cNvPr>
            <p:cNvSpPr/>
            <p:nvPr/>
          </p:nvSpPr>
          <p:spPr>
            <a:xfrm>
              <a:off x="7372350" y="3647681"/>
              <a:ext cx="1333499" cy="514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4400" dirty="0">
                  <a:solidFill>
                    <a:schemeClr val="tx1"/>
                  </a:solidFill>
                </a:rPr>
                <a:t>min</a:t>
              </a:r>
            </a:p>
          </p:txBody>
        </p:sp>
      </p:grpSp>
    </p:spTree>
    <p:extLst>
      <p:ext uri="{BB962C8B-B14F-4D97-AF65-F5344CB8AC3E}">
        <p14:creationId xmlns:p14="http://schemas.microsoft.com/office/powerpoint/2010/main" val="11507155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DÉBOGUER AVEC Serial</a:t>
            </a:r>
          </a:p>
        </p:txBody>
      </p:sp>
      <p:pic>
        <p:nvPicPr>
          <p:cNvPr id="10" name="Image 9">
            <a:extLst>
              <a:ext uri="{FF2B5EF4-FFF2-40B4-BE49-F238E27FC236}">
                <a16:creationId xmlns:a16="http://schemas.microsoft.com/office/drawing/2014/main" id="{DF124CC7-682C-49A6-A8B4-E595218AE8F8}"/>
              </a:ext>
            </a:extLst>
          </p:cNvPr>
          <p:cNvPicPr>
            <a:picLocks noChangeAspect="1"/>
          </p:cNvPicPr>
          <p:nvPr/>
        </p:nvPicPr>
        <p:blipFill>
          <a:blip r:embed="rId2"/>
          <a:stretch>
            <a:fillRect/>
          </a:stretch>
        </p:blipFill>
        <p:spPr>
          <a:xfrm>
            <a:off x="1009650" y="1458785"/>
            <a:ext cx="7097115" cy="390580"/>
          </a:xfrm>
          <a:prstGeom prst="rect">
            <a:avLst/>
          </a:prstGeom>
        </p:spPr>
      </p:pic>
      <p:pic>
        <p:nvPicPr>
          <p:cNvPr id="24" name="Image 23">
            <a:extLst>
              <a:ext uri="{FF2B5EF4-FFF2-40B4-BE49-F238E27FC236}">
                <a16:creationId xmlns:a16="http://schemas.microsoft.com/office/drawing/2014/main" id="{003CB199-AC20-4FAF-A153-4203C55FE78A}"/>
              </a:ext>
            </a:extLst>
          </p:cNvPr>
          <p:cNvPicPr>
            <a:picLocks noChangeAspect="1"/>
          </p:cNvPicPr>
          <p:nvPr/>
        </p:nvPicPr>
        <p:blipFill>
          <a:blip r:embed="rId3"/>
          <a:stretch>
            <a:fillRect/>
          </a:stretch>
        </p:blipFill>
        <p:spPr>
          <a:xfrm>
            <a:off x="1009650" y="3164091"/>
            <a:ext cx="7182852" cy="390580"/>
          </a:xfrm>
          <a:prstGeom prst="rect">
            <a:avLst/>
          </a:prstGeom>
        </p:spPr>
      </p:pic>
      <p:pic>
        <p:nvPicPr>
          <p:cNvPr id="25" name="Image 24">
            <a:extLst>
              <a:ext uri="{FF2B5EF4-FFF2-40B4-BE49-F238E27FC236}">
                <a16:creationId xmlns:a16="http://schemas.microsoft.com/office/drawing/2014/main" id="{62D5DF4F-EF92-401A-90F2-24BE3D4DA8E2}"/>
              </a:ext>
            </a:extLst>
          </p:cNvPr>
          <p:cNvPicPr>
            <a:picLocks noChangeAspect="1"/>
          </p:cNvPicPr>
          <p:nvPr/>
        </p:nvPicPr>
        <p:blipFill>
          <a:blip r:embed="rId4"/>
          <a:stretch>
            <a:fillRect/>
          </a:stretch>
        </p:blipFill>
        <p:spPr>
          <a:xfrm>
            <a:off x="1009650" y="4729102"/>
            <a:ext cx="7059010" cy="438211"/>
          </a:xfrm>
          <a:prstGeom prst="rect">
            <a:avLst/>
          </a:prstGeom>
        </p:spPr>
      </p:pic>
      <p:sp>
        <p:nvSpPr>
          <p:cNvPr id="26" name="Rectangle 25">
            <a:extLst>
              <a:ext uri="{FF2B5EF4-FFF2-40B4-BE49-F238E27FC236}">
                <a16:creationId xmlns:a16="http://schemas.microsoft.com/office/drawing/2014/main" id="{29ECBC2D-C9B2-4213-8668-EA4AD5A285FC}"/>
              </a:ext>
            </a:extLst>
          </p:cNvPr>
          <p:cNvSpPr/>
          <p:nvPr/>
        </p:nvSpPr>
        <p:spPr>
          <a:xfrm>
            <a:off x="914398" y="2010908"/>
            <a:ext cx="10648952" cy="646331"/>
          </a:xfrm>
          <a:prstGeom prst="rect">
            <a:avLst/>
          </a:prstGeom>
        </p:spPr>
        <p:txBody>
          <a:bodyPr wrap="square">
            <a:spAutoFit/>
          </a:bodyPr>
          <a:lstStyle/>
          <a:p>
            <a:r>
              <a:rPr lang="fr-CA" dirty="0"/>
              <a:t>Cette fonction démarre la communication avec l’ordinateur. Les valeurs de </a:t>
            </a:r>
            <a:r>
              <a:rPr lang="fr-CA" b="1" dirty="0"/>
              <a:t>baud</a:t>
            </a:r>
            <a:r>
              <a:rPr lang="fr-CA" dirty="0"/>
              <a:t> possibles : 300, 600, 1200, 2400, 4800, 9600, 14400, 19200, 28800, 38400, 57600, 115200 et +</a:t>
            </a:r>
          </a:p>
        </p:txBody>
      </p:sp>
      <p:sp>
        <p:nvSpPr>
          <p:cNvPr id="35" name="Rectangle 34">
            <a:extLst>
              <a:ext uri="{FF2B5EF4-FFF2-40B4-BE49-F238E27FC236}">
                <a16:creationId xmlns:a16="http://schemas.microsoft.com/office/drawing/2014/main" id="{AF0DD6E8-5FEA-4243-9569-9BE01B461D59}"/>
              </a:ext>
            </a:extLst>
          </p:cNvPr>
          <p:cNvSpPr/>
          <p:nvPr/>
        </p:nvSpPr>
        <p:spPr>
          <a:xfrm>
            <a:off x="4601076" y="1414344"/>
            <a:ext cx="2094115" cy="471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baud</a:t>
            </a:r>
          </a:p>
        </p:txBody>
      </p:sp>
      <p:sp>
        <p:nvSpPr>
          <p:cNvPr id="36" name="Rectangle 35">
            <a:extLst>
              <a:ext uri="{FF2B5EF4-FFF2-40B4-BE49-F238E27FC236}">
                <a16:creationId xmlns:a16="http://schemas.microsoft.com/office/drawing/2014/main" id="{DCCE8C16-28D1-4898-B717-4D329F5F176B}"/>
              </a:ext>
            </a:extLst>
          </p:cNvPr>
          <p:cNvSpPr/>
          <p:nvPr/>
        </p:nvSpPr>
        <p:spPr>
          <a:xfrm>
            <a:off x="3706418" y="3083189"/>
            <a:ext cx="3961207" cy="471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valeur à envoyer</a:t>
            </a:r>
          </a:p>
        </p:txBody>
      </p:sp>
      <p:sp>
        <p:nvSpPr>
          <p:cNvPr id="37" name="Rectangle 36">
            <a:extLst>
              <a:ext uri="{FF2B5EF4-FFF2-40B4-BE49-F238E27FC236}">
                <a16:creationId xmlns:a16="http://schemas.microsoft.com/office/drawing/2014/main" id="{1E8A71B8-65DF-4B08-B832-78DB03D591F3}"/>
              </a:ext>
            </a:extLst>
          </p:cNvPr>
          <p:cNvSpPr/>
          <p:nvPr/>
        </p:nvSpPr>
        <p:spPr>
          <a:xfrm>
            <a:off x="4211243" y="4695831"/>
            <a:ext cx="3456382" cy="471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tx1"/>
                </a:solidFill>
              </a:rPr>
              <a:t>valeur à imprimer</a:t>
            </a:r>
          </a:p>
        </p:txBody>
      </p:sp>
      <p:sp>
        <p:nvSpPr>
          <p:cNvPr id="38" name="Rectangle 37">
            <a:extLst>
              <a:ext uri="{FF2B5EF4-FFF2-40B4-BE49-F238E27FC236}">
                <a16:creationId xmlns:a16="http://schemas.microsoft.com/office/drawing/2014/main" id="{0A1A45C1-C6ED-473E-AEED-2129ED1CEA1F}"/>
              </a:ext>
            </a:extLst>
          </p:cNvPr>
          <p:cNvSpPr/>
          <p:nvPr/>
        </p:nvSpPr>
        <p:spPr>
          <a:xfrm>
            <a:off x="914398" y="3625662"/>
            <a:ext cx="10648952" cy="369332"/>
          </a:xfrm>
          <a:prstGeom prst="rect">
            <a:avLst/>
          </a:prstGeom>
        </p:spPr>
        <p:txBody>
          <a:bodyPr wrap="square">
            <a:spAutoFit/>
          </a:bodyPr>
          <a:lstStyle/>
          <a:p>
            <a:r>
              <a:rPr lang="fr-CA" dirty="0"/>
              <a:t>Envoie à l’ordinateur une valeur en mode texte.</a:t>
            </a:r>
          </a:p>
        </p:txBody>
      </p:sp>
      <p:sp>
        <p:nvSpPr>
          <p:cNvPr id="39" name="Rectangle 38">
            <a:extLst>
              <a:ext uri="{FF2B5EF4-FFF2-40B4-BE49-F238E27FC236}">
                <a16:creationId xmlns:a16="http://schemas.microsoft.com/office/drawing/2014/main" id="{AD5C3158-B106-4F9A-9755-3024C2CF7630}"/>
              </a:ext>
            </a:extLst>
          </p:cNvPr>
          <p:cNvSpPr/>
          <p:nvPr/>
        </p:nvSpPr>
        <p:spPr>
          <a:xfrm>
            <a:off x="914398" y="5161807"/>
            <a:ext cx="10648952" cy="369332"/>
          </a:xfrm>
          <a:prstGeom prst="rect">
            <a:avLst/>
          </a:prstGeom>
        </p:spPr>
        <p:txBody>
          <a:bodyPr wrap="square">
            <a:spAutoFit/>
          </a:bodyPr>
          <a:lstStyle/>
          <a:p>
            <a:r>
              <a:rPr lang="fr-CA" dirty="0"/>
              <a:t>Envoie à l’ordinateur une valeur en mode texte, suivi d’un retour à la ligne (ln).</a:t>
            </a:r>
          </a:p>
        </p:txBody>
      </p:sp>
    </p:spTree>
    <p:extLst>
      <p:ext uri="{BB962C8B-B14F-4D97-AF65-F5344CB8AC3E}">
        <p14:creationId xmlns:p14="http://schemas.microsoft.com/office/powerpoint/2010/main" val="19532618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fr-CA" sz="2400" dirty="0"/>
              <a:t>LE BAUD ET OUVRIR LE MONITEUR SÉRIE</a:t>
            </a:r>
          </a:p>
        </p:txBody>
      </p:sp>
      <p:grpSp>
        <p:nvGrpSpPr>
          <p:cNvPr id="9" name="Groupe 8">
            <a:extLst>
              <a:ext uri="{FF2B5EF4-FFF2-40B4-BE49-F238E27FC236}">
                <a16:creationId xmlns:a16="http://schemas.microsoft.com/office/drawing/2014/main" id="{1AACC0C1-6A36-4F0A-A8BB-577E72A84163}"/>
              </a:ext>
            </a:extLst>
          </p:cNvPr>
          <p:cNvGrpSpPr/>
          <p:nvPr/>
        </p:nvGrpSpPr>
        <p:grpSpPr>
          <a:xfrm>
            <a:off x="5003995" y="2008041"/>
            <a:ext cx="6841431" cy="4670527"/>
            <a:chOff x="4435530" y="1406423"/>
            <a:chExt cx="7304696" cy="4986790"/>
          </a:xfrm>
        </p:grpSpPr>
        <p:pic>
          <p:nvPicPr>
            <p:cNvPr id="3" name="Image 2">
              <a:extLst>
                <a:ext uri="{FF2B5EF4-FFF2-40B4-BE49-F238E27FC236}">
                  <a16:creationId xmlns:a16="http://schemas.microsoft.com/office/drawing/2014/main" id="{760BBBCE-92B9-4BF2-8A33-6AF7521D3FD5}"/>
                </a:ext>
              </a:extLst>
            </p:cNvPr>
            <p:cNvPicPr>
              <a:picLocks noChangeAspect="1"/>
            </p:cNvPicPr>
            <p:nvPr/>
          </p:nvPicPr>
          <p:blipFill>
            <a:blip r:embed="rId2"/>
            <a:stretch>
              <a:fillRect/>
            </a:stretch>
          </p:blipFill>
          <p:spPr>
            <a:xfrm>
              <a:off x="4435530" y="1406423"/>
              <a:ext cx="7304696" cy="4986790"/>
            </a:xfrm>
            <a:prstGeom prst="rect">
              <a:avLst/>
            </a:prstGeom>
          </p:spPr>
        </p:pic>
        <p:sp>
          <p:nvSpPr>
            <p:cNvPr id="12" name="Forme libre : forme 11">
              <a:extLst>
                <a:ext uri="{FF2B5EF4-FFF2-40B4-BE49-F238E27FC236}">
                  <a16:creationId xmlns:a16="http://schemas.microsoft.com/office/drawing/2014/main" id="{42355D56-6B11-442C-AD4F-B32A3BD12F57}"/>
                </a:ext>
              </a:extLst>
            </p:cNvPr>
            <p:cNvSpPr/>
            <p:nvPr/>
          </p:nvSpPr>
          <p:spPr>
            <a:xfrm>
              <a:off x="9448800" y="2126393"/>
              <a:ext cx="1157689" cy="811458"/>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Lst>
              <a:ahLst/>
              <a:cxnLst>
                <a:cxn ang="0">
                  <a:pos x="connsiteX0" y="connsiteY0"/>
                </a:cxn>
                <a:cxn ang="0">
                  <a:pos x="connsiteX1" y="connsiteY1"/>
                </a:cxn>
                <a:cxn ang="0">
                  <a:pos x="connsiteX2" y="connsiteY2"/>
                </a:cxn>
              </a:cxnLst>
              <a:rect l="l" t="t" r="r" b="b"/>
              <a:pathLst>
                <a:path w="1356195" h="811458">
                  <a:moveTo>
                    <a:pt x="0" y="100"/>
                  </a:moveTo>
                  <a:cubicBezTo>
                    <a:pt x="834736" y="-6135"/>
                    <a:pt x="124172" y="278230"/>
                    <a:pt x="740699" y="395994"/>
                  </a:cubicBezTo>
                  <a:cubicBezTo>
                    <a:pt x="1357226" y="513758"/>
                    <a:pt x="1677959" y="703046"/>
                    <a:pt x="889289" y="811458"/>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 name="Ellipse 3">
              <a:extLst>
                <a:ext uri="{FF2B5EF4-FFF2-40B4-BE49-F238E27FC236}">
                  <a16:creationId xmlns:a16="http://schemas.microsoft.com/office/drawing/2014/main" id="{BF1D5E84-98A7-4073-BE5D-B616BA42232F}"/>
                </a:ext>
              </a:extLst>
            </p:cNvPr>
            <p:cNvSpPr/>
            <p:nvPr/>
          </p:nvSpPr>
          <p:spPr>
            <a:xfrm>
              <a:off x="8210550" y="1838325"/>
              <a:ext cx="1238250" cy="581025"/>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Ellipse 16">
              <a:extLst>
                <a:ext uri="{FF2B5EF4-FFF2-40B4-BE49-F238E27FC236}">
                  <a16:creationId xmlns:a16="http://schemas.microsoft.com/office/drawing/2014/main" id="{1E998372-32EA-47CE-89ED-17DD5B1106D1}"/>
                </a:ext>
              </a:extLst>
            </p:cNvPr>
            <p:cNvSpPr/>
            <p:nvPr/>
          </p:nvSpPr>
          <p:spPr>
            <a:xfrm>
              <a:off x="9782175" y="5810704"/>
              <a:ext cx="1157689" cy="504372"/>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Forme libre : forme 17">
              <a:extLst>
                <a:ext uri="{FF2B5EF4-FFF2-40B4-BE49-F238E27FC236}">
                  <a16:creationId xmlns:a16="http://schemas.microsoft.com/office/drawing/2014/main" id="{9D0586C2-9177-4D9A-81AD-2B21BDBFA62F}"/>
                </a:ext>
              </a:extLst>
            </p:cNvPr>
            <p:cNvSpPr/>
            <p:nvPr/>
          </p:nvSpPr>
          <p:spPr>
            <a:xfrm>
              <a:off x="9647420" y="2963590"/>
              <a:ext cx="710223" cy="2792727"/>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 name="connsiteX0" fmla="*/ 153558 w 773310"/>
                <a:gd name="connsiteY0" fmla="*/ 18 h 2106776"/>
                <a:gd name="connsiteX1" fmla="*/ 157814 w 773310"/>
                <a:gd name="connsiteY1" fmla="*/ 1691312 h 2106776"/>
                <a:gd name="connsiteX2" fmla="*/ 306404 w 773310"/>
                <a:gd name="connsiteY2" fmla="*/ 2106776 h 2106776"/>
                <a:gd name="connsiteX0" fmla="*/ 494148 w 1113900"/>
                <a:gd name="connsiteY0" fmla="*/ 0 h 2106758"/>
                <a:gd name="connsiteX1" fmla="*/ 498404 w 1113900"/>
                <a:gd name="connsiteY1" fmla="*/ 1691294 h 2106758"/>
                <a:gd name="connsiteX2" fmla="*/ 646994 w 1113900"/>
                <a:gd name="connsiteY2" fmla="*/ 2106758 h 2106758"/>
                <a:gd name="connsiteX0" fmla="*/ 494148 w 1846133"/>
                <a:gd name="connsiteY0" fmla="*/ 0 h 2840183"/>
                <a:gd name="connsiteX1" fmla="*/ 498404 w 1846133"/>
                <a:gd name="connsiteY1" fmla="*/ 1691294 h 2840183"/>
                <a:gd name="connsiteX2" fmla="*/ 1595443 w 1846133"/>
                <a:gd name="connsiteY2" fmla="*/ 2840183 h 2840183"/>
                <a:gd name="connsiteX0" fmla="*/ 319427 w 1756602"/>
                <a:gd name="connsiteY0" fmla="*/ 0 h 2840183"/>
                <a:gd name="connsiteX1" fmla="*/ 825804 w 1756602"/>
                <a:gd name="connsiteY1" fmla="*/ 1548419 h 2840183"/>
                <a:gd name="connsiteX2" fmla="*/ 1420722 w 1756602"/>
                <a:gd name="connsiteY2" fmla="*/ 2840183 h 2840183"/>
                <a:gd name="connsiteX0" fmla="*/ 319427 w 1676091"/>
                <a:gd name="connsiteY0" fmla="*/ 0 h 2840183"/>
                <a:gd name="connsiteX1" fmla="*/ 825804 w 1676091"/>
                <a:gd name="connsiteY1" fmla="*/ 1548419 h 2840183"/>
                <a:gd name="connsiteX2" fmla="*/ 1420722 w 1676091"/>
                <a:gd name="connsiteY2" fmla="*/ 2840183 h 2840183"/>
                <a:gd name="connsiteX0" fmla="*/ 232608 w 1585139"/>
                <a:gd name="connsiteY0" fmla="*/ 0 h 2840183"/>
                <a:gd name="connsiteX1" fmla="*/ 738985 w 1585139"/>
                <a:gd name="connsiteY1" fmla="*/ 1548419 h 2840183"/>
                <a:gd name="connsiteX2" fmla="*/ 1333903 w 1585139"/>
                <a:gd name="connsiteY2" fmla="*/ 2840183 h 2840183"/>
                <a:gd name="connsiteX0" fmla="*/ 321766 w 1769968"/>
                <a:gd name="connsiteY0" fmla="*/ 0 h 2840183"/>
                <a:gd name="connsiteX1" fmla="*/ 828143 w 1769968"/>
                <a:gd name="connsiteY1" fmla="*/ 1548419 h 2840183"/>
                <a:gd name="connsiteX2" fmla="*/ 1423061 w 1769968"/>
                <a:gd name="connsiteY2" fmla="*/ 2840183 h 2840183"/>
                <a:gd name="connsiteX0" fmla="*/ 440737 w 1888939"/>
                <a:gd name="connsiteY0" fmla="*/ 119 h 2840302"/>
                <a:gd name="connsiteX1" fmla="*/ 947114 w 1888939"/>
                <a:gd name="connsiteY1" fmla="*/ 1548538 h 2840302"/>
                <a:gd name="connsiteX2" fmla="*/ 1542032 w 1888939"/>
                <a:gd name="connsiteY2" fmla="*/ 2840302 h 2840302"/>
                <a:gd name="connsiteX0" fmla="*/ 440737 w 2077023"/>
                <a:gd name="connsiteY0" fmla="*/ 119 h 2843122"/>
                <a:gd name="connsiteX1" fmla="*/ 947114 w 2077023"/>
                <a:gd name="connsiteY1" fmla="*/ 1548538 h 2843122"/>
                <a:gd name="connsiteX2" fmla="*/ 1542032 w 2077023"/>
                <a:gd name="connsiteY2" fmla="*/ 2840302 h 2843122"/>
                <a:gd name="connsiteX0" fmla="*/ 443543 w 2077154"/>
                <a:gd name="connsiteY0" fmla="*/ 119 h 2843103"/>
                <a:gd name="connsiteX1" fmla="*/ 938761 w 2077154"/>
                <a:gd name="connsiteY1" fmla="*/ 1539013 h 2843103"/>
                <a:gd name="connsiteX2" fmla="*/ 1544838 w 2077154"/>
                <a:gd name="connsiteY2" fmla="*/ 2840302 h 2843103"/>
                <a:gd name="connsiteX0" fmla="*/ 441597 w 2089290"/>
                <a:gd name="connsiteY0" fmla="*/ 127 h 2843356"/>
                <a:gd name="connsiteX1" fmla="*/ 936815 w 2089290"/>
                <a:gd name="connsiteY1" fmla="*/ 1539021 h 2843356"/>
                <a:gd name="connsiteX2" fmla="*/ 1542892 w 2089290"/>
                <a:gd name="connsiteY2" fmla="*/ 2840310 h 2843356"/>
                <a:gd name="connsiteX0" fmla="*/ 301910 w 1799448"/>
                <a:gd name="connsiteY0" fmla="*/ 188 h 2844092"/>
                <a:gd name="connsiteX1" fmla="*/ 797128 w 1799448"/>
                <a:gd name="connsiteY1" fmla="*/ 1539082 h 2844092"/>
                <a:gd name="connsiteX2" fmla="*/ 1403205 w 1799448"/>
                <a:gd name="connsiteY2" fmla="*/ 2840371 h 2844092"/>
                <a:gd name="connsiteX0" fmla="*/ 334553 w 1080732"/>
                <a:gd name="connsiteY0" fmla="*/ 167 h 2702194"/>
                <a:gd name="connsiteX1" fmla="*/ 829771 w 1080732"/>
                <a:gd name="connsiteY1" fmla="*/ 1539061 h 2702194"/>
                <a:gd name="connsiteX2" fmla="*/ 398134 w 1080732"/>
                <a:gd name="connsiteY2" fmla="*/ 2697475 h 2702194"/>
                <a:gd name="connsiteX0" fmla="*/ 334553 w 829846"/>
                <a:gd name="connsiteY0" fmla="*/ 167 h 2697475"/>
                <a:gd name="connsiteX1" fmla="*/ 829771 w 829846"/>
                <a:gd name="connsiteY1" fmla="*/ 1539061 h 2697475"/>
                <a:gd name="connsiteX2" fmla="*/ 398134 w 829846"/>
                <a:gd name="connsiteY2" fmla="*/ 2697475 h 2697475"/>
                <a:gd name="connsiteX0" fmla="*/ 336392 w 832003"/>
                <a:gd name="connsiteY0" fmla="*/ 169 h 2792727"/>
                <a:gd name="connsiteX1" fmla="*/ 831610 w 832003"/>
                <a:gd name="connsiteY1" fmla="*/ 1539063 h 2792727"/>
                <a:gd name="connsiteX2" fmla="*/ 478080 w 832003"/>
                <a:gd name="connsiteY2" fmla="*/ 2792727 h 2792727"/>
              </a:gdLst>
              <a:ahLst/>
              <a:cxnLst>
                <a:cxn ang="0">
                  <a:pos x="connsiteX0" y="connsiteY0"/>
                </a:cxn>
                <a:cxn ang="0">
                  <a:pos x="connsiteX1" y="connsiteY1"/>
                </a:cxn>
                <a:cxn ang="0">
                  <a:pos x="connsiteX2" y="connsiteY2"/>
                </a:cxn>
              </a:cxnLst>
              <a:rect l="l" t="t" r="r" b="b"/>
              <a:pathLst>
                <a:path w="832003" h="2792727">
                  <a:moveTo>
                    <a:pt x="336392" y="169"/>
                  </a:moveTo>
                  <a:cubicBezTo>
                    <a:pt x="-636505" y="-15591"/>
                    <a:pt x="807995" y="1073637"/>
                    <a:pt x="831610" y="1539063"/>
                  </a:cubicBezTo>
                  <a:cubicBezTo>
                    <a:pt x="855225" y="2004489"/>
                    <a:pt x="-194977" y="2055665"/>
                    <a:pt x="478080" y="279272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sp>
        <p:nvSpPr>
          <p:cNvPr id="5" name="Rectangle 4">
            <a:extLst>
              <a:ext uri="{FF2B5EF4-FFF2-40B4-BE49-F238E27FC236}">
                <a16:creationId xmlns:a16="http://schemas.microsoft.com/office/drawing/2014/main" id="{AC752894-3737-43BF-83F5-0EE98132B72A}"/>
              </a:ext>
            </a:extLst>
          </p:cNvPr>
          <p:cNvSpPr/>
          <p:nvPr/>
        </p:nvSpPr>
        <p:spPr>
          <a:xfrm>
            <a:off x="838200" y="1636991"/>
            <a:ext cx="3971925" cy="3693319"/>
          </a:xfrm>
          <a:prstGeom prst="rect">
            <a:avLst/>
          </a:prstGeom>
        </p:spPr>
        <p:txBody>
          <a:bodyPr wrap="square">
            <a:spAutoFit/>
          </a:bodyPr>
          <a:lstStyle/>
          <a:p>
            <a:r>
              <a:rPr lang="fr-CA" dirty="0"/>
              <a:t>Le </a:t>
            </a:r>
            <a:r>
              <a:rPr lang="fr-CA" b="1" dirty="0"/>
              <a:t>baud</a:t>
            </a:r>
            <a:r>
              <a:rPr lang="fr-CA" dirty="0"/>
              <a:t>, définit la vitesse de communication entre la carte et l’ordinateur. Plus le baud est rapide, plus on peut envoyer de messages. Par contre, plus il y a des erreurs potentielles. Pour l’Arduino Nano, une valeur de 57 600 est un bon compromis. </a:t>
            </a:r>
            <a:r>
              <a:rPr lang="fr-CA" b="1" dirty="0"/>
              <a:t>Le plus important est que l’ordinateur et la carte utilisent la même valeur!</a:t>
            </a:r>
          </a:p>
          <a:p>
            <a:endParaRPr lang="fr-CA" dirty="0"/>
          </a:p>
          <a:p>
            <a:r>
              <a:rPr lang="fr-CA" dirty="0"/>
              <a:t>Valeurs de </a:t>
            </a:r>
            <a:r>
              <a:rPr lang="fr-CA" b="1" dirty="0"/>
              <a:t>baud</a:t>
            </a:r>
            <a:r>
              <a:rPr lang="fr-CA" dirty="0"/>
              <a:t> possibles : 300, 600, 1200, 2400, 4800, 9600, 14400, 19200, 28800, 38400, 57600, 115200 et +</a:t>
            </a:r>
          </a:p>
        </p:txBody>
      </p:sp>
    </p:spTree>
    <p:extLst>
      <p:ext uri="{BB962C8B-B14F-4D97-AF65-F5344CB8AC3E}">
        <p14:creationId xmlns:p14="http://schemas.microsoft.com/office/powerpoint/2010/main" val="9852083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2400" dirty="0"/>
              <a:t>FAIRE CLIGNOTER UNE DEL SANS BLOQUER</a:t>
            </a:r>
            <a:endParaRPr lang="fr-CA" sz="2400" dirty="0"/>
          </a:p>
        </p:txBody>
      </p:sp>
      <p:pic>
        <p:nvPicPr>
          <p:cNvPr id="7" name="Image 6">
            <a:extLst>
              <a:ext uri="{FF2B5EF4-FFF2-40B4-BE49-F238E27FC236}">
                <a16:creationId xmlns:a16="http://schemas.microsoft.com/office/drawing/2014/main" id="{49E1B728-3C7F-413A-A83F-FB300BDA6991}"/>
              </a:ext>
            </a:extLst>
          </p:cNvPr>
          <p:cNvPicPr>
            <a:picLocks noChangeAspect="1"/>
          </p:cNvPicPr>
          <p:nvPr/>
        </p:nvPicPr>
        <p:blipFill>
          <a:blip r:embed="rId2"/>
          <a:stretch>
            <a:fillRect/>
          </a:stretch>
        </p:blipFill>
        <p:spPr>
          <a:xfrm>
            <a:off x="3404499" y="1338349"/>
            <a:ext cx="5287865" cy="5110237"/>
          </a:xfrm>
          <a:prstGeom prst="rect">
            <a:avLst/>
          </a:prstGeom>
        </p:spPr>
      </p:pic>
    </p:spTree>
    <p:extLst>
      <p:ext uri="{BB962C8B-B14F-4D97-AF65-F5344CB8AC3E}">
        <p14:creationId xmlns:p14="http://schemas.microsoft.com/office/powerpoint/2010/main" val="2926930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3600" dirty="0">
                <a:solidFill>
                  <a:schemeClr val="accent2"/>
                </a:solidFill>
              </a:rPr>
              <a:t>À PARTIR DE MAINTENANT,  VOUS DEVEZ </a:t>
            </a:r>
            <a:r>
              <a:rPr lang="en-CA" sz="3600" dirty="0">
                <a:solidFill>
                  <a:schemeClr val="accent4"/>
                </a:solidFill>
              </a:rPr>
              <a:t>ÉVITER</a:t>
            </a:r>
            <a:r>
              <a:rPr lang="en-CA" sz="3600" dirty="0">
                <a:solidFill>
                  <a:schemeClr val="accent2"/>
                </a:solidFill>
              </a:rPr>
              <a:t> D’UTILISER </a:t>
            </a:r>
            <a:r>
              <a:rPr lang="en-CA" sz="3600" dirty="0">
                <a:solidFill>
                  <a:schemeClr val="accent1"/>
                </a:solidFill>
              </a:rPr>
              <a:t>DELAY</a:t>
            </a:r>
            <a:r>
              <a:rPr lang="en-CA" sz="3600" dirty="0">
                <a:solidFill>
                  <a:schemeClr val="accent2"/>
                </a:solidFill>
              </a:rPr>
              <a:t> DANS VOTRE CODE </a:t>
            </a:r>
            <a:r>
              <a:rPr lang="en-CA" sz="3600" dirty="0">
                <a:solidFill>
                  <a:schemeClr val="bg2"/>
                </a:solidFill>
              </a:rPr>
              <a:t>À MOINS D’INQUICATION CONTRAIRE</a:t>
            </a:r>
            <a:r>
              <a:rPr lang="en-CA" sz="3600" dirty="0">
                <a:solidFill>
                  <a:schemeClr val="accent2"/>
                </a:solidFill>
              </a:rPr>
              <a:t>.</a:t>
            </a:r>
            <a:endParaRPr lang="fr-CA" sz="3600" dirty="0">
              <a:solidFill>
                <a:schemeClr val="accent2"/>
              </a:solidFill>
            </a:endParaRPr>
          </a:p>
        </p:txBody>
      </p:sp>
    </p:spTree>
    <p:extLst>
      <p:ext uri="{BB962C8B-B14F-4D97-AF65-F5344CB8AC3E}">
        <p14:creationId xmlns:p14="http://schemas.microsoft.com/office/powerpoint/2010/main" val="32005726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837039"/>
            <a:ext cx="7304116" cy="1760672"/>
          </a:xfrm>
        </p:spPr>
        <p:txBody>
          <a:bodyPr/>
          <a:lstStyle/>
          <a:p>
            <a:r>
              <a:rPr lang="en-CA" dirty="0"/>
              <a:t>TRAVAIL SOMMATIF 5</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2019300" y="2642065"/>
            <a:ext cx="8153400" cy="3311060"/>
          </a:xfrm>
        </p:spPr>
        <p:txBody>
          <a:bodyPr>
            <a:normAutofit/>
          </a:bodyPr>
          <a:lstStyle/>
          <a:p>
            <a:pPr marL="0" indent="0" algn="just">
              <a:buNone/>
            </a:pPr>
            <a:r>
              <a:rPr lang="fr-CA" dirty="0"/>
              <a:t>Réalisez une «flamme de bougie» avec une DEL rouge et une DEL jaune :</a:t>
            </a:r>
          </a:p>
          <a:p>
            <a:pPr algn="just"/>
            <a:r>
              <a:rPr lang="fr-CA" dirty="0"/>
              <a:t>Un interrupteur permet de basculer (i.e. </a:t>
            </a:r>
            <a:r>
              <a:rPr lang="fr-CA" i="1" dirty="0" err="1"/>
              <a:t>toggle</a:t>
            </a:r>
            <a:r>
              <a:rPr lang="fr-CA" dirty="0"/>
              <a:t>) de l’état chandelle allumée à l’état chandelle éteinte. </a:t>
            </a:r>
          </a:p>
          <a:p>
            <a:pPr algn="just"/>
            <a:r>
              <a:rPr lang="fr-CA" dirty="0"/>
              <a:t>Vous devez simuler l’effet de chandelle en faisant varier la modulation de largeur d'impulsions de la DEL jaune et de la DEL rouge selon une valeur aléatoire entre le minium et le maximum. La valeur de modulation de la DEL jaune et de la DEL rouge doivent être différentes.</a:t>
            </a:r>
          </a:p>
          <a:p>
            <a:pPr algn="just"/>
            <a:r>
              <a:rPr lang="fr-CA" dirty="0"/>
              <a:t>La DEL rouge et la DEL jaune doivent varier à des vitesses différentes (intervalles différentes). Par exemple, la DEL rouge à chaque 10 ms et la DEL jaune à chaque 5 ms.</a:t>
            </a:r>
          </a:p>
          <a:p>
            <a:pPr algn="just"/>
            <a:r>
              <a:rPr lang="fr-CA" dirty="0"/>
              <a:t>Vous ne pouvez pas utiliser de </a:t>
            </a:r>
            <a:r>
              <a:rPr lang="fr-CA" i="1" dirty="0" err="1"/>
              <a:t>delay</a:t>
            </a:r>
            <a:r>
              <a:rPr lang="fr-CA" dirty="0"/>
              <a:t> dans votre code.</a:t>
            </a:r>
          </a:p>
          <a:p>
            <a:pPr algn="just"/>
            <a:r>
              <a:rPr lang="fr-CA" dirty="0"/>
              <a:t>Défi supplémentaire : les intervalles sont aléatoires. C’est-à-dire que chaque fois que la valeur PWM d’une DEL change, un nouvel intervalle est choisi.</a:t>
            </a:r>
          </a:p>
        </p:txBody>
      </p:sp>
    </p:spTree>
    <p:extLst>
      <p:ext uri="{BB962C8B-B14F-4D97-AF65-F5344CB8AC3E}">
        <p14:creationId xmlns:p14="http://schemas.microsoft.com/office/powerpoint/2010/main" val="530095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en-US" sz="4000" dirty="0"/>
              <a:t>Reflection</a:t>
            </a:r>
          </a:p>
        </p:txBody>
      </p:sp>
      <p:sp>
        <p:nvSpPr>
          <p:cNvPr id="5" name="Rectangle 4">
            <a:extLst>
              <a:ext uri="{FF2B5EF4-FFF2-40B4-BE49-F238E27FC236}">
                <a16:creationId xmlns:a16="http://schemas.microsoft.com/office/drawing/2014/main" id="{CBB4D156-2A4C-4524-B811-385DED2887A2}"/>
              </a:ext>
            </a:extLst>
          </p:cNvPr>
          <p:cNvSpPr/>
          <p:nvPr/>
        </p:nvSpPr>
        <p:spPr>
          <a:xfrm>
            <a:off x="942576" y="2856322"/>
            <a:ext cx="3932237" cy="276999"/>
          </a:xfrm>
          <a:prstGeom prst="rect">
            <a:avLst/>
          </a:prstGeom>
          <a:solidFill>
            <a:schemeClr val="bg2"/>
          </a:solidFill>
        </p:spPr>
        <p:txBody>
          <a:bodyPr wrap="square">
            <a:spAutoFit/>
          </a:bodyPr>
          <a:lstStyle/>
          <a:p>
            <a:r>
              <a:rPr lang="fr-CA" sz="1200" dirty="0">
                <a:hlinkClick r:id="rId2"/>
              </a:rPr>
              <a:t>https://prusalab.cz/en/portfolio-item/reflexe-signal-festival/</a:t>
            </a:r>
            <a:endParaRPr lang="fr-CA" sz="1200" dirty="0"/>
          </a:p>
        </p:txBody>
      </p:sp>
      <p:pic>
        <p:nvPicPr>
          <p:cNvPr id="4" name="Image 3">
            <a:extLst>
              <a:ext uri="{FF2B5EF4-FFF2-40B4-BE49-F238E27FC236}">
                <a16:creationId xmlns:a16="http://schemas.microsoft.com/office/drawing/2014/main" id="{3EEEDBCD-91BF-4244-9F99-F8D68019BFA0}"/>
              </a:ext>
            </a:extLst>
          </p:cNvPr>
          <p:cNvPicPr>
            <a:picLocks noChangeAspect="1"/>
          </p:cNvPicPr>
          <p:nvPr/>
        </p:nvPicPr>
        <p:blipFill>
          <a:blip r:embed="rId3"/>
          <a:stretch>
            <a:fillRect/>
          </a:stretch>
        </p:blipFill>
        <p:spPr>
          <a:xfrm>
            <a:off x="6050112" y="353227"/>
            <a:ext cx="5302100" cy="6199973"/>
          </a:xfrm>
          <a:prstGeom prst="rect">
            <a:avLst/>
          </a:prstGeom>
        </p:spPr>
      </p:pic>
    </p:spTree>
    <p:extLst>
      <p:ext uri="{BB962C8B-B14F-4D97-AF65-F5344CB8AC3E}">
        <p14:creationId xmlns:p14="http://schemas.microsoft.com/office/powerpoint/2010/main" val="3022597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9600" spc="0" dirty="0">
                <a:solidFill>
                  <a:srgbClr val="FF0000"/>
                </a:solidFill>
              </a:rPr>
              <a:t>EXAMEN LE 13 OCTOBRE</a:t>
            </a:r>
            <a:endParaRPr lang="fr-CA" sz="9600" spc="0" dirty="0">
              <a:solidFill>
                <a:srgbClr val="FF0000"/>
              </a:solidFill>
            </a:endParaRPr>
          </a:p>
        </p:txBody>
      </p:sp>
    </p:spTree>
    <p:extLst>
      <p:ext uri="{BB962C8B-B14F-4D97-AF65-F5344CB8AC3E}">
        <p14:creationId xmlns:p14="http://schemas.microsoft.com/office/powerpoint/2010/main" val="35744471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7</a:t>
            </a:r>
            <a:endParaRPr lang="fr-CA" dirty="0"/>
          </a:p>
        </p:txBody>
      </p:sp>
    </p:spTree>
    <p:extLst>
      <p:ext uri="{BB962C8B-B14F-4D97-AF65-F5344CB8AC3E}">
        <p14:creationId xmlns:p14="http://schemas.microsoft.com/office/powerpoint/2010/main" val="13154216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COMMENT UTILISER DES CAPTEURS ANALOGIQUES?</a:t>
            </a:r>
            <a:endParaRPr lang="fr-CA" sz="2800" dirty="0"/>
          </a:p>
        </p:txBody>
      </p:sp>
      <p:pic>
        <p:nvPicPr>
          <p:cNvPr id="7" name="Espace réservé du contenu 6">
            <a:extLst>
              <a:ext uri="{FF2B5EF4-FFF2-40B4-BE49-F238E27FC236}">
                <a16:creationId xmlns:a16="http://schemas.microsoft.com/office/drawing/2014/main" id="{6145696F-D0A7-48F2-B3D2-E8A6665CCFB6}"/>
              </a:ext>
            </a:extLst>
          </p:cNvPr>
          <p:cNvPicPr>
            <a:picLocks noGrp="1" noChangeAspect="1"/>
          </p:cNvPicPr>
          <p:nvPr>
            <p:ph idx="1"/>
          </p:nvPr>
        </p:nvPicPr>
        <p:blipFill>
          <a:blip r:embed="rId2"/>
          <a:stretch>
            <a:fillRect/>
          </a:stretch>
        </p:blipFill>
        <p:spPr>
          <a:xfrm>
            <a:off x="3971202" y="1564491"/>
            <a:ext cx="5643667" cy="2210107"/>
          </a:xfrm>
          <a:prstGeom prst="rect">
            <a:avLst/>
          </a:prstGeom>
        </p:spPr>
      </p:pic>
      <p:pic>
        <p:nvPicPr>
          <p:cNvPr id="8" name="Image 7">
            <a:extLst>
              <a:ext uri="{FF2B5EF4-FFF2-40B4-BE49-F238E27FC236}">
                <a16:creationId xmlns:a16="http://schemas.microsoft.com/office/drawing/2014/main" id="{C88E75EB-70BA-4A0A-BC73-1EC50A043177}"/>
              </a:ext>
            </a:extLst>
          </p:cNvPr>
          <p:cNvPicPr>
            <a:picLocks noChangeAspect="1"/>
          </p:cNvPicPr>
          <p:nvPr/>
        </p:nvPicPr>
        <p:blipFill rotWithShape="1">
          <a:blip r:embed="rId3"/>
          <a:srcRect t="17006"/>
          <a:stretch/>
        </p:blipFill>
        <p:spPr>
          <a:xfrm>
            <a:off x="3971202" y="4384733"/>
            <a:ext cx="5915886" cy="1283559"/>
          </a:xfrm>
          <a:prstGeom prst="rect">
            <a:avLst/>
          </a:prstGeom>
        </p:spPr>
      </p:pic>
      <p:sp>
        <p:nvSpPr>
          <p:cNvPr id="10" name="ZoneTexte 9">
            <a:extLst>
              <a:ext uri="{FF2B5EF4-FFF2-40B4-BE49-F238E27FC236}">
                <a16:creationId xmlns:a16="http://schemas.microsoft.com/office/drawing/2014/main" id="{24A2734E-0502-45B4-9594-66F2D4602CBA}"/>
              </a:ext>
            </a:extLst>
          </p:cNvPr>
          <p:cNvSpPr txBox="1"/>
          <p:nvPr/>
        </p:nvSpPr>
        <p:spPr>
          <a:xfrm>
            <a:off x="1715112" y="2484878"/>
            <a:ext cx="2366683" cy="369332"/>
          </a:xfrm>
          <a:prstGeom prst="rect">
            <a:avLst/>
          </a:prstGeom>
          <a:noFill/>
        </p:spPr>
        <p:txBody>
          <a:bodyPr wrap="square" rtlCol="0">
            <a:spAutoFit/>
          </a:bodyPr>
          <a:lstStyle/>
          <a:p>
            <a:r>
              <a:rPr lang="fr-CA" dirty="0"/>
              <a:t>Potentiomètre</a:t>
            </a:r>
          </a:p>
        </p:txBody>
      </p:sp>
      <p:sp>
        <p:nvSpPr>
          <p:cNvPr id="18" name="ZoneTexte 17">
            <a:extLst>
              <a:ext uri="{FF2B5EF4-FFF2-40B4-BE49-F238E27FC236}">
                <a16:creationId xmlns:a16="http://schemas.microsoft.com/office/drawing/2014/main" id="{3A425B88-C93E-4CD9-9F59-3195A86854E7}"/>
              </a:ext>
            </a:extLst>
          </p:cNvPr>
          <p:cNvSpPr txBox="1"/>
          <p:nvPr/>
        </p:nvSpPr>
        <p:spPr>
          <a:xfrm>
            <a:off x="1715112" y="4809080"/>
            <a:ext cx="2366683" cy="369332"/>
          </a:xfrm>
          <a:prstGeom prst="rect">
            <a:avLst/>
          </a:prstGeom>
          <a:noFill/>
        </p:spPr>
        <p:txBody>
          <a:bodyPr wrap="square" rtlCol="0">
            <a:spAutoFit/>
          </a:bodyPr>
          <a:lstStyle/>
          <a:p>
            <a:r>
              <a:rPr lang="fr-CA" dirty="0"/>
              <a:t>Photorésistance</a:t>
            </a:r>
          </a:p>
        </p:txBody>
      </p:sp>
      <p:pic>
        <p:nvPicPr>
          <p:cNvPr id="9" name="Image 8">
            <a:extLst>
              <a:ext uri="{FF2B5EF4-FFF2-40B4-BE49-F238E27FC236}">
                <a16:creationId xmlns:a16="http://schemas.microsoft.com/office/drawing/2014/main" id="{48BCB2D6-84AF-494A-8A35-90A8CBCDB526}"/>
              </a:ext>
            </a:extLst>
          </p:cNvPr>
          <p:cNvPicPr>
            <a:picLocks noChangeAspect="1"/>
          </p:cNvPicPr>
          <p:nvPr/>
        </p:nvPicPr>
        <p:blipFill rotWithShape="1">
          <a:blip r:embed="rId4"/>
          <a:srcRect l="8947" t="15794"/>
          <a:stretch/>
        </p:blipFill>
        <p:spPr>
          <a:xfrm>
            <a:off x="7652997" y="5026512"/>
            <a:ext cx="1961872" cy="1153258"/>
          </a:xfrm>
          <a:prstGeom prst="rect">
            <a:avLst/>
          </a:prstGeom>
        </p:spPr>
      </p:pic>
    </p:spTree>
    <p:extLst>
      <p:ext uri="{BB962C8B-B14F-4D97-AF65-F5344CB8AC3E}">
        <p14:creationId xmlns:p14="http://schemas.microsoft.com/office/powerpoint/2010/main" val="21880020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QUESTION</a:t>
            </a:r>
            <a:endParaRPr lang="fr-CA" sz="3600" dirty="0"/>
          </a:p>
        </p:txBody>
      </p:sp>
      <p:pic>
        <p:nvPicPr>
          <p:cNvPr id="4" name="Espace réservé du contenu 3">
            <a:extLst>
              <a:ext uri="{FF2B5EF4-FFF2-40B4-BE49-F238E27FC236}">
                <a16:creationId xmlns:a16="http://schemas.microsoft.com/office/drawing/2014/main" id="{F691A7CF-7FA8-48CA-BC72-11F6F8EC3629}"/>
              </a:ext>
            </a:extLst>
          </p:cNvPr>
          <p:cNvPicPr>
            <a:picLocks noGrp="1" noChangeAspect="1"/>
          </p:cNvPicPr>
          <p:nvPr>
            <p:ph idx="1"/>
          </p:nvPr>
        </p:nvPicPr>
        <p:blipFill>
          <a:blip r:embed="rId2"/>
          <a:stretch>
            <a:fillRect/>
          </a:stretch>
        </p:blipFill>
        <p:spPr>
          <a:xfrm>
            <a:off x="5129052" y="1510969"/>
            <a:ext cx="3397817" cy="4886325"/>
          </a:xfrm>
          <a:prstGeom prst="rect">
            <a:avLst/>
          </a:prstGeom>
        </p:spPr>
      </p:pic>
      <p:sp>
        <p:nvSpPr>
          <p:cNvPr id="14" name="ZoneTexte 13">
            <a:extLst>
              <a:ext uri="{FF2B5EF4-FFF2-40B4-BE49-F238E27FC236}">
                <a16:creationId xmlns:a16="http://schemas.microsoft.com/office/drawing/2014/main" id="{F51E5E16-0A05-4625-81E5-95EF5C2DDC0C}"/>
              </a:ext>
            </a:extLst>
          </p:cNvPr>
          <p:cNvSpPr txBox="1"/>
          <p:nvPr/>
        </p:nvSpPr>
        <p:spPr>
          <a:xfrm>
            <a:off x="3210371" y="3119477"/>
            <a:ext cx="1806162" cy="52322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Quelle est la tension électrique à ce point?</a:t>
            </a:r>
          </a:p>
        </p:txBody>
      </p:sp>
      <p:sp>
        <p:nvSpPr>
          <p:cNvPr id="17" name="Flèche : droite 16">
            <a:extLst>
              <a:ext uri="{FF2B5EF4-FFF2-40B4-BE49-F238E27FC236}">
                <a16:creationId xmlns:a16="http://schemas.microsoft.com/office/drawing/2014/main" id="{A15F7C17-1B19-420C-A131-BAC52BCF1CE7}"/>
              </a:ext>
            </a:extLst>
          </p:cNvPr>
          <p:cNvSpPr/>
          <p:nvPr/>
        </p:nvSpPr>
        <p:spPr>
          <a:xfrm>
            <a:off x="5016532" y="3276402"/>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ZoneTexte 20">
            <a:extLst>
              <a:ext uri="{FF2B5EF4-FFF2-40B4-BE49-F238E27FC236}">
                <a16:creationId xmlns:a16="http://schemas.microsoft.com/office/drawing/2014/main" id="{E1310CC1-732B-499E-9C45-DE126388552B}"/>
              </a:ext>
            </a:extLst>
          </p:cNvPr>
          <p:cNvSpPr txBox="1"/>
          <p:nvPr/>
        </p:nvSpPr>
        <p:spPr>
          <a:xfrm>
            <a:off x="3210370" y="1879767"/>
            <a:ext cx="1806162" cy="52322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Quelle est la tension électrique à ce point?</a:t>
            </a:r>
          </a:p>
        </p:txBody>
      </p:sp>
      <p:sp>
        <p:nvSpPr>
          <p:cNvPr id="22" name="Flèche : droite 21">
            <a:extLst>
              <a:ext uri="{FF2B5EF4-FFF2-40B4-BE49-F238E27FC236}">
                <a16:creationId xmlns:a16="http://schemas.microsoft.com/office/drawing/2014/main" id="{9F0F0541-D50B-48B9-B7B2-6897640527D3}"/>
              </a:ext>
            </a:extLst>
          </p:cNvPr>
          <p:cNvSpPr/>
          <p:nvPr/>
        </p:nvSpPr>
        <p:spPr>
          <a:xfrm>
            <a:off x="5016531" y="2036692"/>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ZoneTexte 22">
            <a:extLst>
              <a:ext uri="{FF2B5EF4-FFF2-40B4-BE49-F238E27FC236}">
                <a16:creationId xmlns:a16="http://schemas.microsoft.com/office/drawing/2014/main" id="{4DFF305D-5BD9-4C9B-A584-0855F317090D}"/>
              </a:ext>
            </a:extLst>
          </p:cNvPr>
          <p:cNvSpPr txBox="1"/>
          <p:nvPr/>
        </p:nvSpPr>
        <p:spPr>
          <a:xfrm>
            <a:off x="3210372" y="4395533"/>
            <a:ext cx="1806162" cy="52322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Quelle est la tension électrique à ce point?</a:t>
            </a:r>
          </a:p>
        </p:txBody>
      </p:sp>
      <p:sp>
        <p:nvSpPr>
          <p:cNvPr id="24" name="Flèche : droite 23">
            <a:extLst>
              <a:ext uri="{FF2B5EF4-FFF2-40B4-BE49-F238E27FC236}">
                <a16:creationId xmlns:a16="http://schemas.microsoft.com/office/drawing/2014/main" id="{03446F98-9531-4EF7-AB9F-3E6521D95DF5}"/>
              </a:ext>
            </a:extLst>
          </p:cNvPr>
          <p:cNvSpPr/>
          <p:nvPr/>
        </p:nvSpPr>
        <p:spPr>
          <a:xfrm>
            <a:off x="5016533" y="4552458"/>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ZoneTexte 24">
            <a:extLst>
              <a:ext uri="{FF2B5EF4-FFF2-40B4-BE49-F238E27FC236}">
                <a16:creationId xmlns:a16="http://schemas.microsoft.com/office/drawing/2014/main" id="{7F77BE9C-A530-4477-8CF6-582E27DD9693}"/>
              </a:ext>
            </a:extLst>
          </p:cNvPr>
          <p:cNvSpPr txBox="1"/>
          <p:nvPr/>
        </p:nvSpPr>
        <p:spPr>
          <a:xfrm>
            <a:off x="949036" y="986693"/>
            <a:ext cx="5263755" cy="30777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La traduction de «diviser de tension» en anglais est : «</a:t>
            </a:r>
            <a:r>
              <a:rPr lang="en-CA" sz="1400" dirty="0">
                <a:solidFill>
                  <a:schemeClr val="tx2"/>
                </a:solidFill>
              </a:rPr>
              <a:t>voltage divider</a:t>
            </a:r>
            <a:r>
              <a:rPr lang="fr-CA" sz="1400" dirty="0">
                <a:solidFill>
                  <a:schemeClr val="tx2"/>
                </a:solidFill>
              </a:rPr>
              <a:t>».</a:t>
            </a:r>
          </a:p>
        </p:txBody>
      </p:sp>
    </p:spTree>
    <p:extLst>
      <p:ext uri="{BB962C8B-B14F-4D97-AF65-F5344CB8AC3E}">
        <p14:creationId xmlns:p14="http://schemas.microsoft.com/office/powerpoint/2010/main" val="21337576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CALCUL</a:t>
            </a:r>
            <a:endParaRPr lang="fr-CA" sz="3600" dirty="0"/>
          </a:p>
        </p:txBody>
      </p:sp>
      <p:sp>
        <p:nvSpPr>
          <p:cNvPr id="11" name="ZoneTexte 10">
            <a:extLst>
              <a:ext uri="{FF2B5EF4-FFF2-40B4-BE49-F238E27FC236}">
                <a16:creationId xmlns:a16="http://schemas.microsoft.com/office/drawing/2014/main" id="{586261D9-2D0D-4E29-AEEE-5DD58B90E5F5}"/>
              </a:ext>
            </a:extLst>
          </p:cNvPr>
          <p:cNvSpPr txBox="1"/>
          <p:nvPr/>
        </p:nvSpPr>
        <p:spPr>
          <a:xfrm>
            <a:off x="1606333" y="1110954"/>
            <a:ext cx="5466963" cy="646331"/>
          </a:xfrm>
          <a:prstGeom prst="rect">
            <a:avLst/>
          </a:prstGeom>
          <a:noFill/>
        </p:spPr>
        <p:txBody>
          <a:bodyPr wrap="square" rtlCol="0">
            <a:spAutoFit/>
          </a:bodyPr>
          <a:lstStyle/>
          <a:p>
            <a:r>
              <a:rPr lang="fr-CA" dirty="0"/>
              <a:t>Sommer deux résistances en série pour trouver la résistance totale pour ensuite calculer le courant.</a:t>
            </a:r>
          </a:p>
        </p:txBody>
      </p:sp>
      <p:grpSp>
        <p:nvGrpSpPr>
          <p:cNvPr id="51" name="Groupe 50">
            <a:extLst>
              <a:ext uri="{FF2B5EF4-FFF2-40B4-BE49-F238E27FC236}">
                <a16:creationId xmlns:a16="http://schemas.microsoft.com/office/drawing/2014/main" id="{F1E7FC47-F033-436C-A5E6-7E9EC848293E}"/>
              </a:ext>
            </a:extLst>
          </p:cNvPr>
          <p:cNvGrpSpPr/>
          <p:nvPr/>
        </p:nvGrpSpPr>
        <p:grpSpPr>
          <a:xfrm>
            <a:off x="891084" y="1942169"/>
            <a:ext cx="4683699" cy="4323864"/>
            <a:chOff x="351302" y="1581629"/>
            <a:chExt cx="5292968" cy="4886325"/>
          </a:xfrm>
        </p:grpSpPr>
        <p:pic>
          <p:nvPicPr>
            <p:cNvPr id="50" name="Espace réservé du contenu 3">
              <a:extLst>
                <a:ext uri="{FF2B5EF4-FFF2-40B4-BE49-F238E27FC236}">
                  <a16:creationId xmlns:a16="http://schemas.microsoft.com/office/drawing/2014/main" id="{55276629-1BAA-4DE2-9988-684FDB022D55}"/>
                </a:ext>
              </a:extLst>
            </p:cNvPr>
            <p:cNvPicPr>
              <a:picLocks noChangeAspect="1"/>
            </p:cNvPicPr>
            <p:nvPr/>
          </p:nvPicPr>
          <p:blipFill>
            <a:blip r:embed="rId2"/>
            <a:stretch>
              <a:fillRect/>
            </a:stretch>
          </p:blipFill>
          <p:spPr>
            <a:xfrm>
              <a:off x="2246453" y="1581629"/>
              <a:ext cx="3397817" cy="4886325"/>
            </a:xfrm>
            <a:prstGeom prst="rect">
              <a:avLst/>
            </a:prstGeom>
          </p:spPr>
        </p:pic>
        <p:grpSp>
          <p:nvGrpSpPr>
            <p:cNvPr id="5" name="Groupe 4">
              <a:extLst>
                <a:ext uri="{FF2B5EF4-FFF2-40B4-BE49-F238E27FC236}">
                  <a16:creationId xmlns:a16="http://schemas.microsoft.com/office/drawing/2014/main" id="{51566F40-A5A9-4AB9-B819-C2904A086D89}"/>
                </a:ext>
              </a:extLst>
            </p:cNvPr>
            <p:cNvGrpSpPr/>
            <p:nvPr/>
          </p:nvGrpSpPr>
          <p:grpSpPr>
            <a:xfrm>
              <a:off x="351302" y="2448857"/>
              <a:ext cx="2182468" cy="3419804"/>
              <a:chOff x="351302" y="2448857"/>
              <a:chExt cx="2182468" cy="3419804"/>
            </a:xfrm>
          </p:grpSpPr>
          <p:sp>
            <p:nvSpPr>
              <p:cNvPr id="6" name="Accolade ouvrante 5">
                <a:extLst>
                  <a:ext uri="{FF2B5EF4-FFF2-40B4-BE49-F238E27FC236}">
                    <a16:creationId xmlns:a16="http://schemas.microsoft.com/office/drawing/2014/main" id="{B94C6797-356B-49C4-B4FF-9EF5925565E1}"/>
                  </a:ext>
                </a:extLst>
              </p:cNvPr>
              <p:cNvSpPr/>
              <p:nvPr/>
            </p:nvSpPr>
            <p:spPr>
              <a:xfrm>
                <a:off x="2214138" y="2448857"/>
                <a:ext cx="319632" cy="2098395"/>
              </a:xfrm>
              <a:prstGeom prst="leftBrace">
                <a:avLst>
                  <a:gd name="adj1" fmla="val 49945"/>
                  <a:gd name="adj2" fmla="val 58187"/>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7" name="ZoneTexte 6">
                <a:extLst>
                  <a:ext uri="{FF2B5EF4-FFF2-40B4-BE49-F238E27FC236}">
                    <a16:creationId xmlns:a16="http://schemas.microsoft.com/office/drawing/2014/main" id="{9EA9D341-F43F-4969-8039-550E57687CFB}"/>
                  </a:ext>
                </a:extLst>
              </p:cNvPr>
              <p:cNvSpPr txBox="1"/>
              <p:nvPr/>
            </p:nvSpPr>
            <p:spPr>
              <a:xfrm>
                <a:off x="351304" y="3520825"/>
                <a:ext cx="1711968"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100+100 = 200 </a:t>
                </a:r>
                <a:r>
                  <a:rPr lang="el-GR" sz="1400" dirty="0">
                    <a:solidFill>
                      <a:schemeClr val="tx2"/>
                    </a:solidFill>
                  </a:rPr>
                  <a:t>Ω</a:t>
                </a:r>
                <a:endParaRPr lang="fr-CA" sz="1400" dirty="0">
                  <a:solidFill>
                    <a:schemeClr val="tx2"/>
                  </a:solidFill>
                </a:endParaRPr>
              </a:p>
            </p:txBody>
          </p:sp>
          <p:sp>
            <p:nvSpPr>
              <p:cNvPr id="12" name="ZoneTexte 11">
                <a:extLst>
                  <a:ext uri="{FF2B5EF4-FFF2-40B4-BE49-F238E27FC236}">
                    <a16:creationId xmlns:a16="http://schemas.microsoft.com/office/drawing/2014/main" id="{95ED6E42-3AB6-495D-ABDF-7CC222F24487}"/>
                  </a:ext>
                </a:extLst>
              </p:cNvPr>
              <p:cNvSpPr txBox="1"/>
              <p:nvPr/>
            </p:nvSpPr>
            <p:spPr>
              <a:xfrm>
                <a:off x="351302" y="4167157"/>
                <a:ext cx="1711968"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I = U / R</a:t>
                </a:r>
              </a:p>
            </p:txBody>
          </p:sp>
          <p:sp>
            <p:nvSpPr>
              <p:cNvPr id="13" name="ZoneTexte 12">
                <a:extLst>
                  <a:ext uri="{FF2B5EF4-FFF2-40B4-BE49-F238E27FC236}">
                    <a16:creationId xmlns:a16="http://schemas.microsoft.com/office/drawing/2014/main" id="{30E501AF-B608-4B59-9C40-70655DD44552}"/>
                  </a:ext>
                </a:extLst>
              </p:cNvPr>
              <p:cNvSpPr txBox="1"/>
              <p:nvPr/>
            </p:nvSpPr>
            <p:spPr>
              <a:xfrm>
                <a:off x="351304" y="4813488"/>
                <a:ext cx="1711966"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I = 5 V / 200 </a:t>
                </a:r>
                <a:r>
                  <a:rPr lang="el-GR" sz="1400" dirty="0">
                    <a:solidFill>
                      <a:schemeClr val="bg1"/>
                    </a:solidFill>
                  </a:rPr>
                  <a:t>Ω</a:t>
                </a:r>
                <a:endParaRPr lang="fr-CA" sz="1400" dirty="0">
                  <a:solidFill>
                    <a:schemeClr val="bg1"/>
                  </a:solidFill>
                </a:endParaRPr>
              </a:p>
            </p:txBody>
          </p:sp>
          <p:sp>
            <p:nvSpPr>
              <p:cNvPr id="14" name="ZoneTexte 13">
                <a:extLst>
                  <a:ext uri="{FF2B5EF4-FFF2-40B4-BE49-F238E27FC236}">
                    <a16:creationId xmlns:a16="http://schemas.microsoft.com/office/drawing/2014/main" id="{F51E5E16-0A05-4625-81E5-95EF5C2DDC0C}"/>
                  </a:ext>
                </a:extLst>
              </p:cNvPr>
              <p:cNvSpPr txBox="1"/>
              <p:nvPr/>
            </p:nvSpPr>
            <p:spPr>
              <a:xfrm>
                <a:off x="351303" y="5520847"/>
                <a:ext cx="1711967"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I = 0.025 A</a:t>
                </a:r>
              </a:p>
            </p:txBody>
          </p:sp>
          <p:sp>
            <p:nvSpPr>
              <p:cNvPr id="15" name="Flèche : droite 14">
                <a:extLst>
                  <a:ext uri="{FF2B5EF4-FFF2-40B4-BE49-F238E27FC236}">
                    <a16:creationId xmlns:a16="http://schemas.microsoft.com/office/drawing/2014/main" id="{7B493E20-DCE2-4927-B32F-799A9989E833}"/>
                  </a:ext>
                </a:extLst>
              </p:cNvPr>
              <p:cNvSpPr/>
              <p:nvPr/>
            </p:nvSpPr>
            <p:spPr>
              <a:xfrm rot="5400000">
                <a:off x="1102027" y="3930013"/>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A034757D-D64A-4E95-BADE-60FEBA2D7A65}"/>
                  </a:ext>
                </a:extLst>
              </p:cNvPr>
              <p:cNvSpPr/>
              <p:nvPr/>
            </p:nvSpPr>
            <p:spPr>
              <a:xfrm rot="5400000">
                <a:off x="1102026" y="4583735"/>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Flèche : droite 16">
                <a:extLst>
                  <a:ext uri="{FF2B5EF4-FFF2-40B4-BE49-F238E27FC236}">
                    <a16:creationId xmlns:a16="http://schemas.microsoft.com/office/drawing/2014/main" id="{A15F7C17-1B19-420C-A131-BAC52BCF1CE7}"/>
                  </a:ext>
                </a:extLst>
              </p:cNvPr>
              <p:cNvSpPr/>
              <p:nvPr/>
            </p:nvSpPr>
            <p:spPr>
              <a:xfrm rot="5400000">
                <a:off x="1097272" y="5240846"/>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grpSp>
        <p:nvGrpSpPr>
          <p:cNvPr id="3" name="Groupe 2">
            <a:extLst>
              <a:ext uri="{FF2B5EF4-FFF2-40B4-BE49-F238E27FC236}">
                <a16:creationId xmlns:a16="http://schemas.microsoft.com/office/drawing/2014/main" id="{2E1A30C9-4BA8-434D-AE93-F5A405F27D75}"/>
              </a:ext>
            </a:extLst>
          </p:cNvPr>
          <p:cNvGrpSpPr/>
          <p:nvPr/>
        </p:nvGrpSpPr>
        <p:grpSpPr>
          <a:xfrm>
            <a:off x="5835472" y="1632389"/>
            <a:ext cx="5802495" cy="4405767"/>
            <a:chOff x="5119469" y="1606549"/>
            <a:chExt cx="6557301" cy="4978882"/>
          </a:xfrm>
        </p:grpSpPr>
        <p:pic>
          <p:nvPicPr>
            <p:cNvPr id="8" name="Espace réservé du contenu 3">
              <a:extLst>
                <a:ext uri="{FF2B5EF4-FFF2-40B4-BE49-F238E27FC236}">
                  <a16:creationId xmlns:a16="http://schemas.microsoft.com/office/drawing/2014/main" id="{89BDF914-9610-4BEF-B094-5AEBA5E1AD9B}"/>
                </a:ext>
              </a:extLst>
            </p:cNvPr>
            <p:cNvPicPr>
              <a:picLocks noChangeAspect="1"/>
            </p:cNvPicPr>
            <p:nvPr/>
          </p:nvPicPr>
          <p:blipFill>
            <a:blip r:embed="rId2"/>
            <a:stretch>
              <a:fillRect/>
            </a:stretch>
          </p:blipFill>
          <p:spPr>
            <a:xfrm>
              <a:off x="8278953" y="1606549"/>
              <a:ext cx="3397817" cy="4886325"/>
            </a:xfrm>
            <a:prstGeom prst="rect">
              <a:avLst/>
            </a:prstGeom>
          </p:spPr>
        </p:pic>
        <p:sp>
          <p:nvSpPr>
            <p:cNvPr id="9" name="Accolade ouvrante 8">
              <a:extLst>
                <a:ext uri="{FF2B5EF4-FFF2-40B4-BE49-F238E27FC236}">
                  <a16:creationId xmlns:a16="http://schemas.microsoft.com/office/drawing/2014/main" id="{A845C6E5-8417-4262-AD39-6A68C976D810}"/>
                </a:ext>
              </a:extLst>
            </p:cNvPr>
            <p:cNvSpPr/>
            <p:nvPr/>
          </p:nvSpPr>
          <p:spPr>
            <a:xfrm>
              <a:off x="8199819" y="2448857"/>
              <a:ext cx="319632" cy="1071969"/>
            </a:xfrm>
            <a:prstGeom prst="leftBrace">
              <a:avLst>
                <a:gd name="adj1" fmla="val 49945"/>
                <a:gd name="adj2" fmla="val 23110"/>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8" name="Accolade ouvrante 17">
              <a:extLst>
                <a:ext uri="{FF2B5EF4-FFF2-40B4-BE49-F238E27FC236}">
                  <a16:creationId xmlns:a16="http://schemas.microsoft.com/office/drawing/2014/main" id="{C286C60A-43F3-419D-BC3E-9093C3F2F3D1}"/>
                </a:ext>
              </a:extLst>
            </p:cNvPr>
            <p:cNvSpPr/>
            <p:nvPr/>
          </p:nvSpPr>
          <p:spPr>
            <a:xfrm>
              <a:off x="8199819" y="3708447"/>
              <a:ext cx="319632" cy="884348"/>
            </a:xfrm>
            <a:prstGeom prst="leftBrace">
              <a:avLst>
                <a:gd name="adj1" fmla="val 27336"/>
                <a:gd name="adj2" fmla="val 83698"/>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9" name="ZoneTexte 18">
              <a:extLst>
                <a:ext uri="{FF2B5EF4-FFF2-40B4-BE49-F238E27FC236}">
                  <a16:creationId xmlns:a16="http://schemas.microsoft.com/office/drawing/2014/main" id="{B92DCC8E-B650-4861-A2DE-373ECDFAAE3A}"/>
                </a:ext>
              </a:extLst>
            </p:cNvPr>
            <p:cNvSpPr txBox="1"/>
            <p:nvPr/>
          </p:nvSpPr>
          <p:spPr>
            <a:xfrm>
              <a:off x="6084117" y="3041362"/>
              <a:ext cx="1908314"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0.025 A x 100 </a:t>
              </a:r>
              <a:r>
                <a:rPr lang="el-GR" sz="1400" dirty="0">
                  <a:solidFill>
                    <a:schemeClr val="bg1"/>
                  </a:solidFill>
                </a:rPr>
                <a:t>Ω</a:t>
              </a:r>
              <a:endParaRPr lang="fr-CA" sz="1400" dirty="0">
                <a:solidFill>
                  <a:schemeClr val="bg1"/>
                </a:solidFill>
              </a:endParaRPr>
            </a:p>
          </p:txBody>
        </p:sp>
        <p:sp>
          <p:nvSpPr>
            <p:cNvPr id="20" name="ZoneTexte 19">
              <a:extLst>
                <a:ext uri="{FF2B5EF4-FFF2-40B4-BE49-F238E27FC236}">
                  <a16:creationId xmlns:a16="http://schemas.microsoft.com/office/drawing/2014/main" id="{F5B4103F-52BC-4B17-B49B-5C7B72F08D79}"/>
                </a:ext>
              </a:extLst>
            </p:cNvPr>
            <p:cNvSpPr txBox="1"/>
            <p:nvPr/>
          </p:nvSpPr>
          <p:spPr>
            <a:xfrm>
              <a:off x="6080189" y="2446729"/>
              <a:ext cx="1897412"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I x R</a:t>
              </a:r>
            </a:p>
          </p:txBody>
        </p:sp>
        <p:sp>
          <p:nvSpPr>
            <p:cNvPr id="21" name="Flèche : droite 20">
              <a:extLst>
                <a:ext uri="{FF2B5EF4-FFF2-40B4-BE49-F238E27FC236}">
                  <a16:creationId xmlns:a16="http://schemas.microsoft.com/office/drawing/2014/main" id="{36B38B15-E53E-4F0B-B95D-E905351DB555}"/>
                </a:ext>
              </a:extLst>
            </p:cNvPr>
            <p:cNvSpPr/>
            <p:nvPr/>
          </p:nvSpPr>
          <p:spPr>
            <a:xfrm rot="5400000">
              <a:off x="6905596" y="3361697"/>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ZoneTexte 21">
              <a:extLst>
                <a:ext uri="{FF2B5EF4-FFF2-40B4-BE49-F238E27FC236}">
                  <a16:creationId xmlns:a16="http://schemas.microsoft.com/office/drawing/2014/main" id="{7B4DE6B6-78DB-4432-894E-62B6C8D35CC7}"/>
                </a:ext>
              </a:extLst>
            </p:cNvPr>
            <p:cNvSpPr txBox="1"/>
            <p:nvPr/>
          </p:nvSpPr>
          <p:spPr>
            <a:xfrm>
              <a:off x="6084117" y="3600628"/>
              <a:ext cx="1908314"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U = 2.5 V </a:t>
              </a:r>
            </a:p>
          </p:txBody>
        </p:sp>
        <p:sp>
          <p:nvSpPr>
            <p:cNvPr id="23" name="Flèche : droite 22">
              <a:extLst>
                <a:ext uri="{FF2B5EF4-FFF2-40B4-BE49-F238E27FC236}">
                  <a16:creationId xmlns:a16="http://schemas.microsoft.com/office/drawing/2014/main" id="{603102DD-993A-4A46-AA16-7533C6F4255C}"/>
                </a:ext>
              </a:extLst>
            </p:cNvPr>
            <p:cNvSpPr/>
            <p:nvPr/>
          </p:nvSpPr>
          <p:spPr>
            <a:xfrm rot="5400000">
              <a:off x="6892879" y="2786132"/>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ZoneTexte 23">
              <a:extLst>
                <a:ext uri="{FF2B5EF4-FFF2-40B4-BE49-F238E27FC236}">
                  <a16:creationId xmlns:a16="http://schemas.microsoft.com/office/drawing/2014/main" id="{594A8C45-A4F2-4CB5-8A9B-121ADEEFA0CF}"/>
                </a:ext>
              </a:extLst>
            </p:cNvPr>
            <p:cNvSpPr txBox="1"/>
            <p:nvPr/>
          </p:nvSpPr>
          <p:spPr>
            <a:xfrm>
              <a:off x="6090869" y="4869733"/>
              <a:ext cx="1908314"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0.025 A x 100 </a:t>
              </a:r>
              <a:r>
                <a:rPr lang="el-GR" sz="1400" dirty="0">
                  <a:solidFill>
                    <a:schemeClr val="bg1"/>
                  </a:solidFill>
                </a:rPr>
                <a:t>Ω</a:t>
              </a:r>
              <a:endParaRPr lang="fr-CA" sz="1400" dirty="0">
                <a:solidFill>
                  <a:schemeClr val="bg1"/>
                </a:solidFill>
              </a:endParaRPr>
            </a:p>
          </p:txBody>
        </p:sp>
        <p:sp>
          <p:nvSpPr>
            <p:cNvPr id="25" name="ZoneTexte 24">
              <a:extLst>
                <a:ext uri="{FF2B5EF4-FFF2-40B4-BE49-F238E27FC236}">
                  <a16:creationId xmlns:a16="http://schemas.microsoft.com/office/drawing/2014/main" id="{929152F7-5E82-4E76-871F-70B53A183D93}"/>
                </a:ext>
              </a:extLst>
            </p:cNvPr>
            <p:cNvSpPr txBox="1"/>
            <p:nvPr/>
          </p:nvSpPr>
          <p:spPr>
            <a:xfrm>
              <a:off x="6086941" y="4275101"/>
              <a:ext cx="1897412" cy="34781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U = I x R</a:t>
              </a:r>
            </a:p>
          </p:txBody>
        </p:sp>
        <p:sp>
          <p:nvSpPr>
            <p:cNvPr id="26" name="Flèche : droite 25">
              <a:extLst>
                <a:ext uri="{FF2B5EF4-FFF2-40B4-BE49-F238E27FC236}">
                  <a16:creationId xmlns:a16="http://schemas.microsoft.com/office/drawing/2014/main" id="{3A10F215-182B-4DC1-9874-51EB654CFDB3}"/>
                </a:ext>
              </a:extLst>
            </p:cNvPr>
            <p:cNvSpPr/>
            <p:nvPr/>
          </p:nvSpPr>
          <p:spPr>
            <a:xfrm rot="5400000">
              <a:off x="6912348" y="5190069"/>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ZoneTexte 26">
              <a:extLst>
                <a:ext uri="{FF2B5EF4-FFF2-40B4-BE49-F238E27FC236}">
                  <a16:creationId xmlns:a16="http://schemas.microsoft.com/office/drawing/2014/main" id="{F9C26F6B-BC69-4533-8520-EEB8CF79CC1F}"/>
                </a:ext>
              </a:extLst>
            </p:cNvPr>
            <p:cNvSpPr txBox="1"/>
            <p:nvPr/>
          </p:nvSpPr>
          <p:spPr>
            <a:xfrm>
              <a:off x="6090869" y="5429000"/>
              <a:ext cx="1908314" cy="34781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U = 2.5 V </a:t>
              </a:r>
            </a:p>
          </p:txBody>
        </p:sp>
        <p:sp>
          <p:nvSpPr>
            <p:cNvPr id="28" name="Flèche : droite 27">
              <a:extLst>
                <a:ext uri="{FF2B5EF4-FFF2-40B4-BE49-F238E27FC236}">
                  <a16:creationId xmlns:a16="http://schemas.microsoft.com/office/drawing/2014/main" id="{55C2E7E8-A761-4541-91E2-A04728FD1B18}"/>
                </a:ext>
              </a:extLst>
            </p:cNvPr>
            <p:cNvSpPr/>
            <p:nvPr/>
          </p:nvSpPr>
          <p:spPr>
            <a:xfrm rot="5400000">
              <a:off x="6899631" y="4614503"/>
              <a:ext cx="264920" cy="2093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ZoneTexte 28">
              <a:extLst>
                <a:ext uri="{FF2B5EF4-FFF2-40B4-BE49-F238E27FC236}">
                  <a16:creationId xmlns:a16="http://schemas.microsoft.com/office/drawing/2014/main" id="{0C7649FA-0059-44EC-BF4D-4EBB4ABAE4E8}"/>
                </a:ext>
              </a:extLst>
            </p:cNvPr>
            <p:cNvSpPr txBox="1"/>
            <p:nvPr/>
          </p:nvSpPr>
          <p:spPr>
            <a:xfrm>
              <a:off x="5119469" y="6237617"/>
              <a:ext cx="1897412" cy="347814"/>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5V = 2.5V + 2.5V</a:t>
              </a:r>
            </a:p>
          </p:txBody>
        </p:sp>
        <p:sp>
          <p:nvSpPr>
            <p:cNvPr id="30" name="Forme libre : forme 29">
              <a:extLst>
                <a:ext uri="{FF2B5EF4-FFF2-40B4-BE49-F238E27FC236}">
                  <a16:creationId xmlns:a16="http://schemas.microsoft.com/office/drawing/2014/main" id="{EE68D8BF-F48C-4F6D-87CE-6ACE931437D6}"/>
                </a:ext>
              </a:extLst>
            </p:cNvPr>
            <p:cNvSpPr/>
            <p:nvPr/>
          </p:nvSpPr>
          <p:spPr>
            <a:xfrm>
              <a:off x="5806785" y="3889259"/>
              <a:ext cx="297248" cy="2333025"/>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 name="connsiteX0" fmla="*/ 153558 w 773310"/>
                <a:gd name="connsiteY0" fmla="*/ 18 h 2106776"/>
                <a:gd name="connsiteX1" fmla="*/ 157814 w 773310"/>
                <a:gd name="connsiteY1" fmla="*/ 1691312 h 2106776"/>
                <a:gd name="connsiteX2" fmla="*/ 306404 w 773310"/>
                <a:gd name="connsiteY2" fmla="*/ 2106776 h 2106776"/>
                <a:gd name="connsiteX0" fmla="*/ 494148 w 1113900"/>
                <a:gd name="connsiteY0" fmla="*/ 0 h 2106758"/>
                <a:gd name="connsiteX1" fmla="*/ 498404 w 1113900"/>
                <a:gd name="connsiteY1" fmla="*/ 1691294 h 2106758"/>
                <a:gd name="connsiteX2" fmla="*/ 646994 w 1113900"/>
                <a:gd name="connsiteY2" fmla="*/ 2106758 h 2106758"/>
                <a:gd name="connsiteX0" fmla="*/ 494148 w 1846133"/>
                <a:gd name="connsiteY0" fmla="*/ 0 h 2840183"/>
                <a:gd name="connsiteX1" fmla="*/ 498404 w 1846133"/>
                <a:gd name="connsiteY1" fmla="*/ 1691294 h 2840183"/>
                <a:gd name="connsiteX2" fmla="*/ 1595443 w 1846133"/>
                <a:gd name="connsiteY2" fmla="*/ 2840183 h 2840183"/>
                <a:gd name="connsiteX0" fmla="*/ 319427 w 1756602"/>
                <a:gd name="connsiteY0" fmla="*/ 0 h 2840183"/>
                <a:gd name="connsiteX1" fmla="*/ 825804 w 1756602"/>
                <a:gd name="connsiteY1" fmla="*/ 1548419 h 2840183"/>
                <a:gd name="connsiteX2" fmla="*/ 1420722 w 1756602"/>
                <a:gd name="connsiteY2" fmla="*/ 2840183 h 2840183"/>
                <a:gd name="connsiteX0" fmla="*/ 319427 w 1676091"/>
                <a:gd name="connsiteY0" fmla="*/ 0 h 2840183"/>
                <a:gd name="connsiteX1" fmla="*/ 825804 w 1676091"/>
                <a:gd name="connsiteY1" fmla="*/ 1548419 h 2840183"/>
                <a:gd name="connsiteX2" fmla="*/ 1420722 w 1676091"/>
                <a:gd name="connsiteY2" fmla="*/ 2840183 h 2840183"/>
                <a:gd name="connsiteX0" fmla="*/ 232608 w 1585139"/>
                <a:gd name="connsiteY0" fmla="*/ 0 h 2840183"/>
                <a:gd name="connsiteX1" fmla="*/ 738985 w 1585139"/>
                <a:gd name="connsiteY1" fmla="*/ 1548419 h 2840183"/>
                <a:gd name="connsiteX2" fmla="*/ 1333903 w 1585139"/>
                <a:gd name="connsiteY2" fmla="*/ 2840183 h 2840183"/>
                <a:gd name="connsiteX0" fmla="*/ 321766 w 1769968"/>
                <a:gd name="connsiteY0" fmla="*/ 0 h 2840183"/>
                <a:gd name="connsiteX1" fmla="*/ 828143 w 1769968"/>
                <a:gd name="connsiteY1" fmla="*/ 1548419 h 2840183"/>
                <a:gd name="connsiteX2" fmla="*/ 1423061 w 1769968"/>
                <a:gd name="connsiteY2" fmla="*/ 2840183 h 2840183"/>
                <a:gd name="connsiteX0" fmla="*/ 440737 w 1888939"/>
                <a:gd name="connsiteY0" fmla="*/ 119 h 2840302"/>
                <a:gd name="connsiteX1" fmla="*/ 947114 w 1888939"/>
                <a:gd name="connsiteY1" fmla="*/ 1548538 h 2840302"/>
                <a:gd name="connsiteX2" fmla="*/ 1542032 w 1888939"/>
                <a:gd name="connsiteY2" fmla="*/ 2840302 h 2840302"/>
                <a:gd name="connsiteX0" fmla="*/ 440737 w 2077023"/>
                <a:gd name="connsiteY0" fmla="*/ 119 h 2843122"/>
                <a:gd name="connsiteX1" fmla="*/ 947114 w 2077023"/>
                <a:gd name="connsiteY1" fmla="*/ 1548538 h 2843122"/>
                <a:gd name="connsiteX2" fmla="*/ 1542032 w 2077023"/>
                <a:gd name="connsiteY2" fmla="*/ 2840302 h 2843122"/>
                <a:gd name="connsiteX0" fmla="*/ 443543 w 2077154"/>
                <a:gd name="connsiteY0" fmla="*/ 119 h 2843103"/>
                <a:gd name="connsiteX1" fmla="*/ 938761 w 2077154"/>
                <a:gd name="connsiteY1" fmla="*/ 1539013 h 2843103"/>
                <a:gd name="connsiteX2" fmla="*/ 1544838 w 2077154"/>
                <a:gd name="connsiteY2" fmla="*/ 2840302 h 2843103"/>
                <a:gd name="connsiteX0" fmla="*/ 441597 w 2089290"/>
                <a:gd name="connsiteY0" fmla="*/ 127 h 2843356"/>
                <a:gd name="connsiteX1" fmla="*/ 936815 w 2089290"/>
                <a:gd name="connsiteY1" fmla="*/ 1539021 h 2843356"/>
                <a:gd name="connsiteX2" fmla="*/ 1542892 w 2089290"/>
                <a:gd name="connsiteY2" fmla="*/ 2840310 h 2843356"/>
                <a:gd name="connsiteX0" fmla="*/ 301910 w 1799448"/>
                <a:gd name="connsiteY0" fmla="*/ 188 h 2844092"/>
                <a:gd name="connsiteX1" fmla="*/ 797128 w 1799448"/>
                <a:gd name="connsiteY1" fmla="*/ 1539082 h 2844092"/>
                <a:gd name="connsiteX2" fmla="*/ 1403205 w 1799448"/>
                <a:gd name="connsiteY2" fmla="*/ 2840371 h 2844092"/>
                <a:gd name="connsiteX0" fmla="*/ 334553 w 1080732"/>
                <a:gd name="connsiteY0" fmla="*/ 167 h 2702194"/>
                <a:gd name="connsiteX1" fmla="*/ 829771 w 1080732"/>
                <a:gd name="connsiteY1" fmla="*/ 1539061 h 2702194"/>
                <a:gd name="connsiteX2" fmla="*/ 398134 w 1080732"/>
                <a:gd name="connsiteY2" fmla="*/ 2697475 h 2702194"/>
                <a:gd name="connsiteX0" fmla="*/ 334553 w 829846"/>
                <a:gd name="connsiteY0" fmla="*/ 167 h 2697475"/>
                <a:gd name="connsiteX1" fmla="*/ 829771 w 829846"/>
                <a:gd name="connsiteY1" fmla="*/ 1539061 h 2697475"/>
                <a:gd name="connsiteX2" fmla="*/ 398134 w 829846"/>
                <a:gd name="connsiteY2" fmla="*/ 2697475 h 2697475"/>
                <a:gd name="connsiteX0" fmla="*/ 336392 w 832003"/>
                <a:gd name="connsiteY0" fmla="*/ 169 h 2792727"/>
                <a:gd name="connsiteX1" fmla="*/ 831610 w 832003"/>
                <a:gd name="connsiteY1" fmla="*/ 1539063 h 2792727"/>
                <a:gd name="connsiteX2" fmla="*/ 478080 w 832003"/>
                <a:gd name="connsiteY2" fmla="*/ 2792727 h 2792727"/>
                <a:gd name="connsiteX0" fmla="*/ 838258 w 979947"/>
                <a:gd name="connsiteY0" fmla="*/ 230 h 2792788"/>
                <a:gd name="connsiteX1" fmla="*/ 18729 w 979947"/>
                <a:gd name="connsiteY1" fmla="*/ 1247142 h 2792788"/>
                <a:gd name="connsiteX2" fmla="*/ 979946 w 979947"/>
                <a:gd name="connsiteY2" fmla="*/ 2792788 h 2792788"/>
                <a:gd name="connsiteX0" fmla="*/ 876779 w 876779"/>
                <a:gd name="connsiteY0" fmla="*/ 230 h 2290942"/>
                <a:gd name="connsiteX1" fmla="*/ 57250 w 876779"/>
                <a:gd name="connsiteY1" fmla="*/ 1247142 h 2290942"/>
                <a:gd name="connsiteX2" fmla="*/ 430571 w 876779"/>
                <a:gd name="connsiteY2" fmla="*/ 2290942 h 2290942"/>
                <a:gd name="connsiteX0" fmla="*/ 838260 w 838260"/>
                <a:gd name="connsiteY0" fmla="*/ 230 h 2290942"/>
                <a:gd name="connsiteX1" fmla="*/ 18731 w 838260"/>
                <a:gd name="connsiteY1" fmla="*/ 1247142 h 2290942"/>
                <a:gd name="connsiteX2" fmla="*/ 392052 w 838260"/>
                <a:gd name="connsiteY2" fmla="*/ 2290942 h 2290942"/>
                <a:gd name="connsiteX0" fmla="*/ 838259 w 838259"/>
                <a:gd name="connsiteY0" fmla="*/ 230 h 2345689"/>
                <a:gd name="connsiteX1" fmla="*/ 18730 w 838259"/>
                <a:gd name="connsiteY1" fmla="*/ 1247142 h 2345689"/>
                <a:gd name="connsiteX2" fmla="*/ 381362 w 838259"/>
                <a:gd name="connsiteY2" fmla="*/ 2345689 h 2345689"/>
                <a:gd name="connsiteX0" fmla="*/ 1078578 w 1078578"/>
                <a:gd name="connsiteY0" fmla="*/ 230 h 2345689"/>
                <a:gd name="connsiteX1" fmla="*/ 2512 w 1078578"/>
                <a:gd name="connsiteY1" fmla="*/ 1247142 h 2345689"/>
                <a:gd name="connsiteX2" fmla="*/ 621681 w 1078578"/>
                <a:gd name="connsiteY2" fmla="*/ 2345689 h 2345689"/>
                <a:gd name="connsiteX0" fmla="*/ 1078578 w 1078578"/>
                <a:gd name="connsiteY0" fmla="*/ 230 h 2336564"/>
                <a:gd name="connsiteX1" fmla="*/ 2512 w 1078578"/>
                <a:gd name="connsiteY1" fmla="*/ 1247142 h 2336564"/>
                <a:gd name="connsiteX2" fmla="*/ 354455 w 1078578"/>
                <a:gd name="connsiteY2" fmla="*/ 2336564 h 2336564"/>
                <a:gd name="connsiteX0" fmla="*/ 1078578 w 1078578"/>
                <a:gd name="connsiteY0" fmla="*/ 230 h 2522169"/>
                <a:gd name="connsiteX1" fmla="*/ 2512 w 1078578"/>
                <a:gd name="connsiteY1" fmla="*/ 1247142 h 2522169"/>
                <a:gd name="connsiteX2" fmla="*/ 255847 w 1078578"/>
                <a:gd name="connsiteY2" fmla="*/ 2522169 h 2522169"/>
                <a:gd name="connsiteX0" fmla="*/ 615931 w 615932"/>
                <a:gd name="connsiteY0" fmla="*/ 240 h 2491245"/>
                <a:gd name="connsiteX1" fmla="*/ 131524 w 615932"/>
                <a:gd name="connsiteY1" fmla="*/ 1216218 h 2491245"/>
                <a:gd name="connsiteX2" fmla="*/ 384859 w 615932"/>
                <a:gd name="connsiteY2" fmla="*/ 2491245 h 2491245"/>
                <a:gd name="connsiteX0" fmla="*/ 231072 w 231071"/>
                <a:gd name="connsiteY0" fmla="*/ 0 h 2491005"/>
                <a:gd name="connsiteX1" fmla="*/ 0 w 231071"/>
                <a:gd name="connsiteY1" fmla="*/ 2491005 h 2491005"/>
                <a:gd name="connsiteX0" fmla="*/ 433587 w 433588"/>
                <a:gd name="connsiteY0" fmla="*/ 0 h 2491005"/>
                <a:gd name="connsiteX1" fmla="*/ 202515 w 433588"/>
                <a:gd name="connsiteY1" fmla="*/ 2491005 h 2491005"/>
              </a:gdLst>
              <a:ahLst/>
              <a:cxnLst>
                <a:cxn ang="0">
                  <a:pos x="connsiteX0" y="connsiteY0"/>
                </a:cxn>
                <a:cxn ang="0">
                  <a:pos x="connsiteX1" y="connsiteY1"/>
                </a:cxn>
              </a:cxnLst>
              <a:rect l="l" t="t" r="r" b="b"/>
              <a:pathLst>
                <a:path w="433588" h="2491005">
                  <a:moveTo>
                    <a:pt x="433587" y="0"/>
                  </a:moveTo>
                  <a:cubicBezTo>
                    <a:pt x="-432314" y="5421"/>
                    <a:pt x="279539" y="1660670"/>
                    <a:pt x="202515" y="249100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1" name="Forme libre : forme 30">
              <a:extLst>
                <a:ext uri="{FF2B5EF4-FFF2-40B4-BE49-F238E27FC236}">
                  <a16:creationId xmlns:a16="http://schemas.microsoft.com/office/drawing/2014/main" id="{F51692A1-127C-4371-B1B6-F04B6438D599}"/>
                </a:ext>
              </a:extLst>
            </p:cNvPr>
            <p:cNvSpPr/>
            <p:nvPr/>
          </p:nvSpPr>
          <p:spPr>
            <a:xfrm>
              <a:off x="6540275" y="5782081"/>
              <a:ext cx="652607" cy="409178"/>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325762 w 1605576"/>
                <a:gd name="connsiteY0" fmla="*/ 86 h 1382944"/>
                <a:gd name="connsiteX1" fmla="*/ 142536 w 1605576"/>
                <a:gd name="connsiteY1" fmla="*/ 443605 h 1382944"/>
                <a:gd name="connsiteX2" fmla="*/ 1605576 w 1605576"/>
                <a:gd name="connsiteY2" fmla="*/ 1382944 h 1382944"/>
                <a:gd name="connsiteX0" fmla="*/ 0 w 1279814"/>
                <a:gd name="connsiteY0" fmla="*/ 100 h 1382958"/>
                <a:gd name="connsiteX1" fmla="*/ 740699 w 1279814"/>
                <a:gd name="connsiteY1" fmla="*/ 395994 h 1382958"/>
                <a:gd name="connsiteX2" fmla="*/ 1279814 w 1279814"/>
                <a:gd name="connsiteY2" fmla="*/ 1382958 h 1382958"/>
                <a:gd name="connsiteX0" fmla="*/ 0 w 1628461"/>
                <a:gd name="connsiteY0" fmla="*/ 100 h 1382958"/>
                <a:gd name="connsiteX1" fmla="*/ 740699 w 1628461"/>
                <a:gd name="connsiteY1" fmla="*/ 395994 h 1382958"/>
                <a:gd name="connsiteX2" fmla="*/ 1279814 w 1628461"/>
                <a:gd name="connsiteY2" fmla="*/ 1382958 h 1382958"/>
                <a:gd name="connsiteX0" fmla="*/ 0 w 1356195"/>
                <a:gd name="connsiteY0" fmla="*/ 100 h 811458"/>
                <a:gd name="connsiteX1" fmla="*/ 740699 w 1356195"/>
                <a:gd name="connsiteY1" fmla="*/ 395994 h 811458"/>
                <a:gd name="connsiteX2" fmla="*/ 889289 w 1356195"/>
                <a:gd name="connsiteY2" fmla="*/ 811458 h 811458"/>
                <a:gd name="connsiteX0" fmla="*/ 153558 w 773310"/>
                <a:gd name="connsiteY0" fmla="*/ 18 h 2106776"/>
                <a:gd name="connsiteX1" fmla="*/ 157814 w 773310"/>
                <a:gd name="connsiteY1" fmla="*/ 1691312 h 2106776"/>
                <a:gd name="connsiteX2" fmla="*/ 306404 w 773310"/>
                <a:gd name="connsiteY2" fmla="*/ 2106776 h 2106776"/>
                <a:gd name="connsiteX0" fmla="*/ 494148 w 1113900"/>
                <a:gd name="connsiteY0" fmla="*/ 0 h 2106758"/>
                <a:gd name="connsiteX1" fmla="*/ 498404 w 1113900"/>
                <a:gd name="connsiteY1" fmla="*/ 1691294 h 2106758"/>
                <a:gd name="connsiteX2" fmla="*/ 646994 w 1113900"/>
                <a:gd name="connsiteY2" fmla="*/ 2106758 h 2106758"/>
                <a:gd name="connsiteX0" fmla="*/ 494148 w 1846133"/>
                <a:gd name="connsiteY0" fmla="*/ 0 h 2840183"/>
                <a:gd name="connsiteX1" fmla="*/ 498404 w 1846133"/>
                <a:gd name="connsiteY1" fmla="*/ 1691294 h 2840183"/>
                <a:gd name="connsiteX2" fmla="*/ 1595443 w 1846133"/>
                <a:gd name="connsiteY2" fmla="*/ 2840183 h 2840183"/>
                <a:gd name="connsiteX0" fmla="*/ 319427 w 1756602"/>
                <a:gd name="connsiteY0" fmla="*/ 0 h 2840183"/>
                <a:gd name="connsiteX1" fmla="*/ 825804 w 1756602"/>
                <a:gd name="connsiteY1" fmla="*/ 1548419 h 2840183"/>
                <a:gd name="connsiteX2" fmla="*/ 1420722 w 1756602"/>
                <a:gd name="connsiteY2" fmla="*/ 2840183 h 2840183"/>
                <a:gd name="connsiteX0" fmla="*/ 319427 w 1676091"/>
                <a:gd name="connsiteY0" fmla="*/ 0 h 2840183"/>
                <a:gd name="connsiteX1" fmla="*/ 825804 w 1676091"/>
                <a:gd name="connsiteY1" fmla="*/ 1548419 h 2840183"/>
                <a:gd name="connsiteX2" fmla="*/ 1420722 w 1676091"/>
                <a:gd name="connsiteY2" fmla="*/ 2840183 h 2840183"/>
                <a:gd name="connsiteX0" fmla="*/ 232608 w 1585139"/>
                <a:gd name="connsiteY0" fmla="*/ 0 h 2840183"/>
                <a:gd name="connsiteX1" fmla="*/ 738985 w 1585139"/>
                <a:gd name="connsiteY1" fmla="*/ 1548419 h 2840183"/>
                <a:gd name="connsiteX2" fmla="*/ 1333903 w 1585139"/>
                <a:gd name="connsiteY2" fmla="*/ 2840183 h 2840183"/>
                <a:gd name="connsiteX0" fmla="*/ 321766 w 1769968"/>
                <a:gd name="connsiteY0" fmla="*/ 0 h 2840183"/>
                <a:gd name="connsiteX1" fmla="*/ 828143 w 1769968"/>
                <a:gd name="connsiteY1" fmla="*/ 1548419 h 2840183"/>
                <a:gd name="connsiteX2" fmla="*/ 1423061 w 1769968"/>
                <a:gd name="connsiteY2" fmla="*/ 2840183 h 2840183"/>
                <a:gd name="connsiteX0" fmla="*/ 440737 w 1888939"/>
                <a:gd name="connsiteY0" fmla="*/ 119 h 2840302"/>
                <a:gd name="connsiteX1" fmla="*/ 947114 w 1888939"/>
                <a:gd name="connsiteY1" fmla="*/ 1548538 h 2840302"/>
                <a:gd name="connsiteX2" fmla="*/ 1542032 w 1888939"/>
                <a:gd name="connsiteY2" fmla="*/ 2840302 h 2840302"/>
                <a:gd name="connsiteX0" fmla="*/ 440737 w 2077023"/>
                <a:gd name="connsiteY0" fmla="*/ 119 h 2843122"/>
                <a:gd name="connsiteX1" fmla="*/ 947114 w 2077023"/>
                <a:gd name="connsiteY1" fmla="*/ 1548538 h 2843122"/>
                <a:gd name="connsiteX2" fmla="*/ 1542032 w 2077023"/>
                <a:gd name="connsiteY2" fmla="*/ 2840302 h 2843122"/>
                <a:gd name="connsiteX0" fmla="*/ 443543 w 2077154"/>
                <a:gd name="connsiteY0" fmla="*/ 119 h 2843103"/>
                <a:gd name="connsiteX1" fmla="*/ 938761 w 2077154"/>
                <a:gd name="connsiteY1" fmla="*/ 1539013 h 2843103"/>
                <a:gd name="connsiteX2" fmla="*/ 1544838 w 2077154"/>
                <a:gd name="connsiteY2" fmla="*/ 2840302 h 2843103"/>
                <a:gd name="connsiteX0" fmla="*/ 441597 w 2089290"/>
                <a:gd name="connsiteY0" fmla="*/ 127 h 2843356"/>
                <a:gd name="connsiteX1" fmla="*/ 936815 w 2089290"/>
                <a:gd name="connsiteY1" fmla="*/ 1539021 h 2843356"/>
                <a:gd name="connsiteX2" fmla="*/ 1542892 w 2089290"/>
                <a:gd name="connsiteY2" fmla="*/ 2840310 h 2843356"/>
                <a:gd name="connsiteX0" fmla="*/ 301910 w 1799448"/>
                <a:gd name="connsiteY0" fmla="*/ 188 h 2844092"/>
                <a:gd name="connsiteX1" fmla="*/ 797128 w 1799448"/>
                <a:gd name="connsiteY1" fmla="*/ 1539082 h 2844092"/>
                <a:gd name="connsiteX2" fmla="*/ 1403205 w 1799448"/>
                <a:gd name="connsiteY2" fmla="*/ 2840371 h 2844092"/>
                <a:gd name="connsiteX0" fmla="*/ 334553 w 1080732"/>
                <a:gd name="connsiteY0" fmla="*/ 167 h 2702194"/>
                <a:gd name="connsiteX1" fmla="*/ 829771 w 1080732"/>
                <a:gd name="connsiteY1" fmla="*/ 1539061 h 2702194"/>
                <a:gd name="connsiteX2" fmla="*/ 398134 w 1080732"/>
                <a:gd name="connsiteY2" fmla="*/ 2697475 h 2702194"/>
                <a:gd name="connsiteX0" fmla="*/ 334553 w 829846"/>
                <a:gd name="connsiteY0" fmla="*/ 167 h 2697475"/>
                <a:gd name="connsiteX1" fmla="*/ 829771 w 829846"/>
                <a:gd name="connsiteY1" fmla="*/ 1539061 h 2697475"/>
                <a:gd name="connsiteX2" fmla="*/ 398134 w 829846"/>
                <a:gd name="connsiteY2" fmla="*/ 2697475 h 2697475"/>
                <a:gd name="connsiteX0" fmla="*/ 336392 w 832003"/>
                <a:gd name="connsiteY0" fmla="*/ 169 h 2792727"/>
                <a:gd name="connsiteX1" fmla="*/ 831610 w 832003"/>
                <a:gd name="connsiteY1" fmla="*/ 1539063 h 2792727"/>
                <a:gd name="connsiteX2" fmla="*/ 478080 w 832003"/>
                <a:gd name="connsiteY2" fmla="*/ 2792727 h 2792727"/>
                <a:gd name="connsiteX0" fmla="*/ 838258 w 979947"/>
                <a:gd name="connsiteY0" fmla="*/ 230 h 2792788"/>
                <a:gd name="connsiteX1" fmla="*/ 18729 w 979947"/>
                <a:gd name="connsiteY1" fmla="*/ 1247142 h 2792788"/>
                <a:gd name="connsiteX2" fmla="*/ 979946 w 979947"/>
                <a:gd name="connsiteY2" fmla="*/ 2792788 h 2792788"/>
                <a:gd name="connsiteX0" fmla="*/ 876779 w 876779"/>
                <a:gd name="connsiteY0" fmla="*/ 230 h 2290942"/>
                <a:gd name="connsiteX1" fmla="*/ 57250 w 876779"/>
                <a:gd name="connsiteY1" fmla="*/ 1247142 h 2290942"/>
                <a:gd name="connsiteX2" fmla="*/ 430571 w 876779"/>
                <a:gd name="connsiteY2" fmla="*/ 2290942 h 2290942"/>
                <a:gd name="connsiteX0" fmla="*/ 838260 w 838260"/>
                <a:gd name="connsiteY0" fmla="*/ 230 h 2290942"/>
                <a:gd name="connsiteX1" fmla="*/ 18731 w 838260"/>
                <a:gd name="connsiteY1" fmla="*/ 1247142 h 2290942"/>
                <a:gd name="connsiteX2" fmla="*/ 392052 w 838260"/>
                <a:gd name="connsiteY2" fmla="*/ 2290942 h 2290942"/>
                <a:gd name="connsiteX0" fmla="*/ 838259 w 838259"/>
                <a:gd name="connsiteY0" fmla="*/ 230 h 2345689"/>
                <a:gd name="connsiteX1" fmla="*/ 18730 w 838259"/>
                <a:gd name="connsiteY1" fmla="*/ 1247142 h 2345689"/>
                <a:gd name="connsiteX2" fmla="*/ 381362 w 838259"/>
                <a:gd name="connsiteY2" fmla="*/ 2345689 h 2345689"/>
                <a:gd name="connsiteX0" fmla="*/ 1078578 w 1078578"/>
                <a:gd name="connsiteY0" fmla="*/ 230 h 2345689"/>
                <a:gd name="connsiteX1" fmla="*/ 2512 w 1078578"/>
                <a:gd name="connsiteY1" fmla="*/ 1247142 h 2345689"/>
                <a:gd name="connsiteX2" fmla="*/ 621681 w 1078578"/>
                <a:gd name="connsiteY2" fmla="*/ 2345689 h 2345689"/>
                <a:gd name="connsiteX0" fmla="*/ 1078578 w 1078578"/>
                <a:gd name="connsiteY0" fmla="*/ 230 h 2336564"/>
                <a:gd name="connsiteX1" fmla="*/ 2512 w 1078578"/>
                <a:gd name="connsiteY1" fmla="*/ 1247142 h 2336564"/>
                <a:gd name="connsiteX2" fmla="*/ 354455 w 1078578"/>
                <a:gd name="connsiteY2" fmla="*/ 2336564 h 2336564"/>
                <a:gd name="connsiteX0" fmla="*/ 725441 w 725441"/>
                <a:gd name="connsiteY0" fmla="*/ 92290 h 2428624"/>
                <a:gd name="connsiteX1" fmla="*/ 194514 w 725441"/>
                <a:gd name="connsiteY1" fmla="*/ 271639 h 2428624"/>
                <a:gd name="connsiteX2" fmla="*/ 1318 w 725441"/>
                <a:gd name="connsiteY2" fmla="*/ 2428624 h 2428624"/>
                <a:gd name="connsiteX0" fmla="*/ 725441 w 725441"/>
                <a:gd name="connsiteY0" fmla="*/ 3657 h 2339991"/>
                <a:gd name="connsiteX1" fmla="*/ 194514 w 725441"/>
                <a:gd name="connsiteY1" fmla="*/ 183006 h 2339991"/>
                <a:gd name="connsiteX2" fmla="*/ 1318 w 725441"/>
                <a:gd name="connsiteY2" fmla="*/ 2339991 h 2339991"/>
                <a:gd name="connsiteX0" fmla="*/ 725441 w 725441"/>
                <a:gd name="connsiteY0" fmla="*/ 1878 h 2338212"/>
                <a:gd name="connsiteX1" fmla="*/ 194514 w 725441"/>
                <a:gd name="connsiteY1" fmla="*/ 181227 h 2338212"/>
                <a:gd name="connsiteX2" fmla="*/ 1318 w 725441"/>
                <a:gd name="connsiteY2" fmla="*/ 2338212 h 2338212"/>
                <a:gd name="connsiteX0" fmla="*/ 725441 w 725441"/>
                <a:gd name="connsiteY0" fmla="*/ 1878 h 2338212"/>
                <a:gd name="connsiteX1" fmla="*/ 194514 w 725441"/>
                <a:gd name="connsiteY1" fmla="*/ 181227 h 2338212"/>
                <a:gd name="connsiteX2" fmla="*/ 1318 w 725441"/>
                <a:gd name="connsiteY2" fmla="*/ 2338212 h 2338212"/>
                <a:gd name="connsiteX0" fmla="*/ 530926 w 530926"/>
                <a:gd name="connsiteY0" fmla="*/ 1878 h 531567"/>
                <a:gd name="connsiteX1" fmla="*/ -1 w 530926"/>
                <a:gd name="connsiteY1" fmla="*/ 181227 h 531567"/>
                <a:gd name="connsiteX2" fmla="*/ 319876 w 530926"/>
                <a:gd name="connsiteY2" fmla="*/ 531567 h 531567"/>
                <a:gd name="connsiteX0" fmla="*/ 477482 w 477482"/>
                <a:gd name="connsiteY0" fmla="*/ 5559 h 535248"/>
                <a:gd name="connsiteX1" fmla="*/ 0 w 477482"/>
                <a:gd name="connsiteY1" fmla="*/ 111913 h 535248"/>
                <a:gd name="connsiteX2" fmla="*/ 266432 w 477482"/>
                <a:gd name="connsiteY2" fmla="*/ 535248 h 535248"/>
                <a:gd name="connsiteX0" fmla="*/ 477482 w 477482"/>
                <a:gd name="connsiteY0" fmla="*/ 5560 h 535249"/>
                <a:gd name="connsiteX1" fmla="*/ 0 w 477482"/>
                <a:gd name="connsiteY1" fmla="*/ 111914 h 535249"/>
                <a:gd name="connsiteX2" fmla="*/ 266432 w 477482"/>
                <a:gd name="connsiteY2" fmla="*/ 535249 h 535249"/>
                <a:gd name="connsiteX0" fmla="*/ 477513 w 477513"/>
                <a:gd name="connsiteY0" fmla="*/ 16696 h 546385"/>
                <a:gd name="connsiteX1" fmla="*/ 31 w 477513"/>
                <a:gd name="connsiteY1" fmla="*/ 123050 h 546385"/>
                <a:gd name="connsiteX2" fmla="*/ 266463 w 477513"/>
                <a:gd name="connsiteY2" fmla="*/ 546385 h 546385"/>
                <a:gd name="connsiteX0" fmla="*/ 477562 w 477562"/>
                <a:gd name="connsiteY0" fmla="*/ 44698 h 574387"/>
                <a:gd name="connsiteX1" fmla="*/ 80 w 477562"/>
                <a:gd name="connsiteY1" fmla="*/ 151052 h 574387"/>
                <a:gd name="connsiteX2" fmla="*/ 266512 w 477562"/>
                <a:gd name="connsiteY2" fmla="*/ 574387 h 574387"/>
                <a:gd name="connsiteX0" fmla="*/ 477494 w 477494"/>
                <a:gd name="connsiteY0" fmla="*/ 5004 h 534693"/>
                <a:gd name="connsiteX1" fmla="*/ 12 w 477494"/>
                <a:gd name="connsiteY1" fmla="*/ 111358 h 534693"/>
                <a:gd name="connsiteX2" fmla="*/ 266444 w 477494"/>
                <a:gd name="connsiteY2" fmla="*/ 534693 h 534693"/>
                <a:gd name="connsiteX0" fmla="*/ 317178 w 317178"/>
                <a:gd name="connsiteY0" fmla="*/ 5004 h 534693"/>
                <a:gd name="connsiteX1" fmla="*/ 30 w 317178"/>
                <a:gd name="connsiteY1" fmla="*/ 111358 h 534693"/>
                <a:gd name="connsiteX2" fmla="*/ 106128 w 317178"/>
                <a:gd name="connsiteY2" fmla="*/ 534693 h 534693"/>
                <a:gd name="connsiteX0" fmla="*/ 263753 w 263753"/>
                <a:gd name="connsiteY0" fmla="*/ 52732 h 582421"/>
                <a:gd name="connsiteX1" fmla="*/ 50 w 263753"/>
                <a:gd name="connsiteY1" fmla="*/ 76966 h 582421"/>
                <a:gd name="connsiteX2" fmla="*/ 52703 w 263753"/>
                <a:gd name="connsiteY2" fmla="*/ 582421 h 582421"/>
                <a:gd name="connsiteX0" fmla="*/ 211050 w 211050"/>
                <a:gd name="connsiteY0" fmla="*/ 0 h 529689"/>
                <a:gd name="connsiteX1" fmla="*/ 0 w 211050"/>
                <a:gd name="connsiteY1" fmla="*/ 529689 h 529689"/>
                <a:gd name="connsiteX0" fmla="*/ 211050 w 211050"/>
                <a:gd name="connsiteY0" fmla="*/ 0 h 529689"/>
                <a:gd name="connsiteX1" fmla="*/ 0 w 211050"/>
                <a:gd name="connsiteY1" fmla="*/ 529689 h 529689"/>
                <a:gd name="connsiteX0" fmla="*/ 104367 w 297777"/>
                <a:gd name="connsiteY0" fmla="*/ 0 h 488444"/>
                <a:gd name="connsiteX1" fmla="*/ 291940 w 297777"/>
                <a:gd name="connsiteY1" fmla="*/ 488444 h 488444"/>
                <a:gd name="connsiteX0" fmla="*/ 82432 w 491779"/>
                <a:gd name="connsiteY0" fmla="*/ 0 h 632804"/>
                <a:gd name="connsiteX1" fmla="*/ 487438 w 491779"/>
                <a:gd name="connsiteY1" fmla="*/ 632804 h 632804"/>
                <a:gd name="connsiteX0" fmla="*/ 79814 w 494147"/>
                <a:gd name="connsiteY0" fmla="*/ 0 h 632804"/>
                <a:gd name="connsiteX1" fmla="*/ 484820 w 494147"/>
                <a:gd name="connsiteY1" fmla="*/ 632804 h 632804"/>
                <a:gd name="connsiteX0" fmla="*/ 283616 w 694585"/>
                <a:gd name="connsiteY0" fmla="*/ 1995 h 634799"/>
                <a:gd name="connsiteX1" fmla="*/ 688622 w 694585"/>
                <a:gd name="connsiteY1" fmla="*/ 634799 h 634799"/>
                <a:gd name="connsiteX0" fmla="*/ 815027 w 815027"/>
                <a:gd name="connsiteY0" fmla="*/ 4899 h 441785"/>
                <a:gd name="connsiteX1" fmla="*/ 1 w 815027"/>
                <a:gd name="connsiteY1" fmla="*/ 441785 h 441785"/>
                <a:gd name="connsiteX0" fmla="*/ 815026 w 815026"/>
                <a:gd name="connsiteY0" fmla="*/ 0 h 436886"/>
                <a:gd name="connsiteX1" fmla="*/ 0 w 815026"/>
                <a:gd name="connsiteY1" fmla="*/ 436886 h 436886"/>
                <a:gd name="connsiteX0" fmla="*/ 816280 w 816280"/>
                <a:gd name="connsiteY0" fmla="*/ 0 h 436886"/>
                <a:gd name="connsiteX1" fmla="*/ 1254 w 816280"/>
                <a:gd name="connsiteY1" fmla="*/ 436886 h 436886"/>
              </a:gdLst>
              <a:ahLst/>
              <a:cxnLst>
                <a:cxn ang="0">
                  <a:pos x="connsiteX0" y="connsiteY0"/>
                </a:cxn>
                <a:cxn ang="0">
                  <a:pos x="connsiteX1" y="connsiteY1"/>
                </a:cxn>
              </a:cxnLst>
              <a:rect l="l" t="t" r="r" b="b"/>
              <a:pathLst>
                <a:path w="816280" h="436886">
                  <a:moveTo>
                    <a:pt x="816280" y="0"/>
                  </a:moveTo>
                  <a:cubicBezTo>
                    <a:pt x="816932" y="187614"/>
                    <a:pt x="-37110" y="-141822"/>
                    <a:pt x="1254" y="43688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spTree>
    <p:extLst>
      <p:ext uri="{BB962C8B-B14F-4D97-AF65-F5344CB8AC3E}">
        <p14:creationId xmlns:p14="http://schemas.microsoft.com/office/powerpoint/2010/main" val="38318322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RÉPONSE</a:t>
            </a:r>
            <a:endParaRPr lang="fr-CA" sz="3600" dirty="0"/>
          </a:p>
        </p:txBody>
      </p:sp>
      <p:pic>
        <p:nvPicPr>
          <p:cNvPr id="4" name="Espace réservé du contenu 3">
            <a:extLst>
              <a:ext uri="{FF2B5EF4-FFF2-40B4-BE49-F238E27FC236}">
                <a16:creationId xmlns:a16="http://schemas.microsoft.com/office/drawing/2014/main" id="{F691A7CF-7FA8-48CA-BC72-11F6F8EC3629}"/>
              </a:ext>
            </a:extLst>
          </p:cNvPr>
          <p:cNvPicPr>
            <a:picLocks noGrp="1" noChangeAspect="1"/>
          </p:cNvPicPr>
          <p:nvPr>
            <p:ph idx="1"/>
          </p:nvPr>
        </p:nvPicPr>
        <p:blipFill>
          <a:blip r:embed="rId2"/>
          <a:stretch>
            <a:fillRect/>
          </a:stretch>
        </p:blipFill>
        <p:spPr>
          <a:xfrm>
            <a:off x="4976651" y="1416965"/>
            <a:ext cx="3397817" cy="4886325"/>
          </a:xfrm>
          <a:prstGeom prst="rect">
            <a:avLst/>
          </a:prstGeom>
        </p:spPr>
      </p:pic>
      <p:sp>
        <p:nvSpPr>
          <p:cNvPr id="14" name="ZoneTexte 13">
            <a:extLst>
              <a:ext uri="{FF2B5EF4-FFF2-40B4-BE49-F238E27FC236}">
                <a16:creationId xmlns:a16="http://schemas.microsoft.com/office/drawing/2014/main" id="{F51E5E16-0A05-4625-81E5-95EF5C2DDC0C}"/>
              </a:ext>
            </a:extLst>
          </p:cNvPr>
          <p:cNvSpPr txBox="1"/>
          <p:nvPr/>
        </p:nvSpPr>
        <p:spPr>
          <a:xfrm>
            <a:off x="3057971" y="3121223"/>
            <a:ext cx="1806162" cy="30777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2.5 V</a:t>
            </a:r>
          </a:p>
        </p:txBody>
      </p:sp>
      <p:sp>
        <p:nvSpPr>
          <p:cNvPr id="17" name="Flèche : droite 16">
            <a:extLst>
              <a:ext uri="{FF2B5EF4-FFF2-40B4-BE49-F238E27FC236}">
                <a16:creationId xmlns:a16="http://schemas.microsoft.com/office/drawing/2014/main" id="{A15F7C17-1B19-420C-A131-BAC52BCF1CE7}"/>
              </a:ext>
            </a:extLst>
          </p:cNvPr>
          <p:cNvSpPr/>
          <p:nvPr/>
        </p:nvSpPr>
        <p:spPr>
          <a:xfrm>
            <a:off x="4864131" y="3182398"/>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ZoneTexte 20">
            <a:extLst>
              <a:ext uri="{FF2B5EF4-FFF2-40B4-BE49-F238E27FC236}">
                <a16:creationId xmlns:a16="http://schemas.microsoft.com/office/drawing/2014/main" id="{E1310CC1-732B-499E-9C45-DE126388552B}"/>
              </a:ext>
            </a:extLst>
          </p:cNvPr>
          <p:cNvSpPr txBox="1"/>
          <p:nvPr/>
        </p:nvSpPr>
        <p:spPr>
          <a:xfrm>
            <a:off x="3057971" y="1905600"/>
            <a:ext cx="1806162" cy="30777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 V</a:t>
            </a:r>
          </a:p>
        </p:txBody>
      </p:sp>
      <p:sp>
        <p:nvSpPr>
          <p:cNvPr id="22" name="Flèche : droite 21">
            <a:extLst>
              <a:ext uri="{FF2B5EF4-FFF2-40B4-BE49-F238E27FC236}">
                <a16:creationId xmlns:a16="http://schemas.microsoft.com/office/drawing/2014/main" id="{9F0F0541-D50B-48B9-B7B2-6897640527D3}"/>
              </a:ext>
            </a:extLst>
          </p:cNvPr>
          <p:cNvSpPr/>
          <p:nvPr/>
        </p:nvSpPr>
        <p:spPr>
          <a:xfrm>
            <a:off x="4864130" y="1942688"/>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ZoneTexte 22">
            <a:extLst>
              <a:ext uri="{FF2B5EF4-FFF2-40B4-BE49-F238E27FC236}">
                <a16:creationId xmlns:a16="http://schemas.microsoft.com/office/drawing/2014/main" id="{4DFF305D-5BD9-4C9B-A584-0855F317090D}"/>
              </a:ext>
            </a:extLst>
          </p:cNvPr>
          <p:cNvSpPr txBox="1"/>
          <p:nvPr/>
        </p:nvSpPr>
        <p:spPr>
          <a:xfrm>
            <a:off x="3057971" y="4384052"/>
            <a:ext cx="1806162" cy="30777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 V</a:t>
            </a:r>
          </a:p>
        </p:txBody>
      </p:sp>
      <p:sp>
        <p:nvSpPr>
          <p:cNvPr id="24" name="Flèche : droite 23">
            <a:extLst>
              <a:ext uri="{FF2B5EF4-FFF2-40B4-BE49-F238E27FC236}">
                <a16:creationId xmlns:a16="http://schemas.microsoft.com/office/drawing/2014/main" id="{03446F98-9531-4EF7-AB9F-3E6521D95DF5}"/>
              </a:ext>
            </a:extLst>
          </p:cNvPr>
          <p:cNvSpPr/>
          <p:nvPr/>
        </p:nvSpPr>
        <p:spPr>
          <a:xfrm>
            <a:off x="4864132" y="4458454"/>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675829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DIVISEUR DE TENSION : EXERCICES</a:t>
            </a:r>
            <a:endParaRPr lang="fr-CA" sz="3600" dirty="0"/>
          </a:p>
        </p:txBody>
      </p:sp>
      <p:grpSp>
        <p:nvGrpSpPr>
          <p:cNvPr id="3" name="Groupe 2">
            <a:extLst>
              <a:ext uri="{FF2B5EF4-FFF2-40B4-BE49-F238E27FC236}">
                <a16:creationId xmlns:a16="http://schemas.microsoft.com/office/drawing/2014/main" id="{5298A132-1391-4D77-9B0A-F0F4BC6A8A69}"/>
              </a:ext>
            </a:extLst>
          </p:cNvPr>
          <p:cNvGrpSpPr/>
          <p:nvPr/>
        </p:nvGrpSpPr>
        <p:grpSpPr>
          <a:xfrm>
            <a:off x="938612" y="1841404"/>
            <a:ext cx="3311742" cy="3766414"/>
            <a:chOff x="6390829" y="1170589"/>
            <a:chExt cx="4460495" cy="5072880"/>
          </a:xfrm>
        </p:grpSpPr>
        <p:pic>
          <p:nvPicPr>
            <p:cNvPr id="13" name="Espace réservé du contenu 3">
              <a:extLst>
                <a:ext uri="{FF2B5EF4-FFF2-40B4-BE49-F238E27FC236}">
                  <a16:creationId xmlns:a16="http://schemas.microsoft.com/office/drawing/2014/main" id="{9359C81D-FC93-431B-AEBD-D2990E3FBEA3}"/>
                </a:ext>
              </a:extLst>
            </p:cNvPr>
            <p:cNvPicPr>
              <a:picLocks noChangeAspect="1"/>
            </p:cNvPicPr>
            <p:nvPr/>
          </p:nvPicPr>
          <p:blipFill>
            <a:blip r:embed="rId2"/>
            <a:stretch>
              <a:fillRect/>
            </a:stretch>
          </p:blipFill>
          <p:spPr>
            <a:xfrm>
              <a:off x="7453507" y="1357144"/>
              <a:ext cx="3397817" cy="4886325"/>
            </a:xfrm>
            <a:prstGeom prst="rect">
              <a:avLst/>
            </a:prstGeom>
          </p:spPr>
        </p:pic>
        <p:sp>
          <p:nvSpPr>
            <p:cNvPr id="15" name="ZoneTexte 14">
              <a:extLst>
                <a:ext uri="{FF2B5EF4-FFF2-40B4-BE49-F238E27FC236}">
                  <a16:creationId xmlns:a16="http://schemas.microsoft.com/office/drawing/2014/main" id="{12E2BC83-B866-4D2B-B136-26B56AA99B31}"/>
                </a:ext>
              </a:extLst>
            </p:cNvPr>
            <p:cNvSpPr txBox="1"/>
            <p:nvPr/>
          </p:nvSpPr>
          <p:spPr>
            <a:xfrm>
              <a:off x="6390829" y="3061402"/>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V</a:t>
              </a:r>
            </a:p>
          </p:txBody>
        </p:sp>
        <p:sp>
          <p:nvSpPr>
            <p:cNvPr id="16" name="Flèche : droite 15">
              <a:extLst>
                <a:ext uri="{FF2B5EF4-FFF2-40B4-BE49-F238E27FC236}">
                  <a16:creationId xmlns:a16="http://schemas.microsoft.com/office/drawing/2014/main" id="{8B3181DE-A116-4E59-BDC8-A130445D845C}"/>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18" name="ZoneTexte 17">
              <a:extLst>
                <a:ext uri="{FF2B5EF4-FFF2-40B4-BE49-F238E27FC236}">
                  <a16:creationId xmlns:a16="http://schemas.microsoft.com/office/drawing/2014/main" id="{289C8F59-60AF-400F-89B8-483AB130DCFA}"/>
                </a:ext>
              </a:extLst>
            </p:cNvPr>
            <p:cNvSpPr txBox="1"/>
            <p:nvPr/>
          </p:nvSpPr>
          <p:spPr>
            <a:xfrm>
              <a:off x="6390829" y="1845779"/>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5 V</a:t>
              </a:r>
            </a:p>
          </p:txBody>
        </p:sp>
        <p:sp>
          <p:nvSpPr>
            <p:cNvPr id="19" name="Flèche : droite 18">
              <a:extLst>
                <a:ext uri="{FF2B5EF4-FFF2-40B4-BE49-F238E27FC236}">
                  <a16:creationId xmlns:a16="http://schemas.microsoft.com/office/drawing/2014/main" id="{9ADD8ADA-498F-4CC5-9C4B-BE3CDBFBDCE4}"/>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20" name="ZoneTexte 19">
              <a:extLst>
                <a:ext uri="{FF2B5EF4-FFF2-40B4-BE49-F238E27FC236}">
                  <a16:creationId xmlns:a16="http://schemas.microsoft.com/office/drawing/2014/main" id="{1D838E0D-ADB7-4D8F-A98E-A5DE86BC8810}"/>
                </a:ext>
              </a:extLst>
            </p:cNvPr>
            <p:cNvSpPr txBox="1"/>
            <p:nvPr/>
          </p:nvSpPr>
          <p:spPr>
            <a:xfrm>
              <a:off x="6390829" y="4324231"/>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0 V</a:t>
              </a:r>
            </a:p>
          </p:txBody>
        </p:sp>
        <p:sp>
          <p:nvSpPr>
            <p:cNvPr id="25" name="Flèche : droite 24">
              <a:extLst>
                <a:ext uri="{FF2B5EF4-FFF2-40B4-BE49-F238E27FC236}">
                  <a16:creationId xmlns:a16="http://schemas.microsoft.com/office/drawing/2014/main" id="{D70167AD-D9B5-4123-BA43-F94C40EB9CBB}"/>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26" name="ZoneTexte 25">
              <a:extLst>
                <a:ext uri="{FF2B5EF4-FFF2-40B4-BE49-F238E27FC236}">
                  <a16:creationId xmlns:a16="http://schemas.microsoft.com/office/drawing/2014/main" id="{C65B97CC-B287-4FB0-8191-DBE481DD3775}"/>
                </a:ext>
              </a:extLst>
            </p:cNvPr>
            <p:cNvSpPr txBox="1"/>
            <p:nvPr/>
          </p:nvSpPr>
          <p:spPr>
            <a:xfrm>
              <a:off x="7936193" y="233886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10k </a:t>
              </a:r>
              <a:r>
                <a:rPr lang="el-GR" sz="1200" dirty="0">
                  <a:solidFill>
                    <a:schemeClr val="bg1"/>
                  </a:solidFill>
                </a:rPr>
                <a:t>Ω</a:t>
              </a:r>
              <a:r>
                <a:rPr lang="fr-CA" sz="1200" dirty="0">
                  <a:solidFill>
                    <a:schemeClr val="bg1"/>
                  </a:solidFill>
                </a:rPr>
                <a:t> </a:t>
              </a:r>
            </a:p>
          </p:txBody>
        </p:sp>
        <p:sp>
          <p:nvSpPr>
            <p:cNvPr id="27" name="ZoneTexte 26">
              <a:extLst>
                <a:ext uri="{FF2B5EF4-FFF2-40B4-BE49-F238E27FC236}">
                  <a16:creationId xmlns:a16="http://schemas.microsoft.com/office/drawing/2014/main" id="{BB90A8A5-01CF-4BD4-BCF9-76F3D185C8DC}"/>
                </a:ext>
              </a:extLst>
            </p:cNvPr>
            <p:cNvSpPr txBox="1"/>
            <p:nvPr/>
          </p:nvSpPr>
          <p:spPr>
            <a:xfrm>
              <a:off x="7302941" y="1170589"/>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A</a:t>
              </a:r>
            </a:p>
          </p:txBody>
        </p:sp>
        <p:sp>
          <p:nvSpPr>
            <p:cNvPr id="28" name="ZoneTexte 27">
              <a:extLst>
                <a:ext uri="{FF2B5EF4-FFF2-40B4-BE49-F238E27FC236}">
                  <a16:creationId xmlns:a16="http://schemas.microsoft.com/office/drawing/2014/main" id="{547A602A-22B4-4ACB-A82F-01FC5B351128}"/>
                </a:ext>
              </a:extLst>
            </p:cNvPr>
            <p:cNvSpPr txBox="1"/>
            <p:nvPr/>
          </p:nvSpPr>
          <p:spPr>
            <a:xfrm>
              <a:off x="7936193" y="372412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10k </a:t>
              </a:r>
              <a:r>
                <a:rPr lang="el-GR" sz="1200" dirty="0">
                  <a:solidFill>
                    <a:schemeClr val="bg1"/>
                  </a:solidFill>
                </a:rPr>
                <a:t>Ω</a:t>
              </a:r>
              <a:r>
                <a:rPr lang="fr-CA" sz="1200" dirty="0">
                  <a:solidFill>
                    <a:schemeClr val="bg1"/>
                  </a:solidFill>
                </a:rPr>
                <a:t> </a:t>
              </a:r>
            </a:p>
          </p:txBody>
        </p:sp>
      </p:grpSp>
      <p:grpSp>
        <p:nvGrpSpPr>
          <p:cNvPr id="29" name="Groupe 28">
            <a:extLst>
              <a:ext uri="{FF2B5EF4-FFF2-40B4-BE49-F238E27FC236}">
                <a16:creationId xmlns:a16="http://schemas.microsoft.com/office/drawing/2014/main" id="{A64354E6-EC46-4E5B-8A71-DD7910873BC6}"/>
              </a:ext>
            </a:extLst>
          </p:cNvPr>
          <p:cNvGrpSpPr/>
          <p:nvPr/>
        </p:nvGrpSpPr>
        <p:grpSpPr>
          <a:xfrm>
            <a:off x="4646074" y="1841404"/>
            <a:ext cx="3311742" cy="3766414"/>
            <a:chOff x="6390829" y="1170589"/>
            <a:chExt cx="4460495" cy="5072880"/>
          </a:xfrm>
        </p:grpSpPr>
        <p:pic>
          <p:nvPicPr>
            <p:cNvPr id="30" name="Espace réservé du contenu 3">
              <a:extLst>
                <a:ext uri="{FF2B5EF4-FFF2-40B4-BE49-F238E27FC236}">
                  <a16:creationId xmlns:a16="http://schemas.microsoft.com/office/drawing/2014/main" id="{46BB549F-46AC-4FDC-998C-458A9B5A7D39}"/>
                </a:ext>
              </a:extLst>
            </p:cNvPr>
            <p:cNvPicPr>
              <a:picLocks noChangeAspect="1"/>
            </p:cNvPicPr>
            <p:nvPr/>
          </p:nvPicPr>
          <p:blipFill>
            <a:blip r:embed="rId2"/>
            <a:stretch>
              <a:fillRect/>
            </a:stretch>
          </p:blipFill>
          <p:spPr>
            <a:xfrm>
              <a:off x="7453507" y="1357144"/>
              <a:ext cx="3397817" cy="4886325"/>
            </a:xfrm>
            <a:prstGeom prst="rect">
              <a:avLst/>
            </a:prstGeom>
          </p:spPr>
        </p:pic>
        <p:sp>
          <p:nvSpPr>
            <p:cNvPr id="31" name="ZoneTexte 30">
              <a:extLst>
                <a:ext uri="{FF2B5EF4-FFF2-40B4-BE49-F238E27FC236}">
                  <a16:creationId xmlns:a16="http://schemas.microsoft.com/office/drawing/2014/main" id="{FC28A707-B762-4A57-84D5-C46F030F64DF}"/>
                </a:ext>
              </a:extLst>
            </p:cNvPr>
            <p:cNvSpPr txBox="1"/>
            <p:nvPr/>
          </p:nvSpPr>
          <p:spPr>
            <a:xfrm>
              <a:off x="6390829" y="3061402"/>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V</a:t>
              </a:r>
            </a:p>
          </p:txBody>
        </p:sp>
        <p:sp>
          <p:nvSpPr>
            <p:cNvPr id="32" name="Flèche : droite 31">
              <a:extLst>
                <a:ext uri="{FF2B5EF4-FFF2-40B4-BE49-F238E27FC236}">
                  <a16:creationId xmlns:a16="http://schemas.microsoft.com/office/drawing/2014/main" id="{1EF42213-5CA2-455C-BFF7-FF492D23A5EF}"/>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solidFill>
                  <a:schemeClr val="tx2"/>
                </a:solidFill>
              </a:endParaRPr>
            </a:p>
          </p:txBody>
        </p:sp>
        <p:sp>
          <p:nvSpPr>
            <p:cNvPr id="33" name="ZoneTexte 32">
              <a:extLst>
                <a:ext uri="{FF2B5EF4-FFF2-40B4-BE49-F238E27FC236}">
                  <a16:creationId xmlns:a16="http://schemas.microsoft.com/office/drawing/2014/main" id="{DD460EC2-35C1-469D-A279-027634FE7A21}"/>
                </a:ext>
              </a:extLst>
            </p:cNvPr>
            <p:cNvSpPr txBox="1"/>
            <p:nvPr/>
          </p:nvSpPr>
          <p:spPr>
            <a:xfrm>
              <a:off x="6390829" y="1845779"/>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5 V</a:t>
              </a:r>
            </a:p>
          </p:txBody>
        </p:sp>
        <p:sp>
          <p:nvSpPr>
            <p:cNvPr id="34" name="Flèche : droite 33">
              <a:extLst>
                <a:ext uri="{FF2B5EF4-FFF2-40B4-BE49-F238E27FC236}">
                  <a16:creationId xmlns:a16="http://schemas.microsoft.com/office/drawing/2014/main" id="{99CFD170-1EF6-428B-803A-9163A3611F23}"/>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35" name="ZoneTexte 34">
              <a:extLst>
                <a:ext uri="{FF2B5EF4-FFF2-40B4-BE49-F238E27FC236}">
                  <a16:creationId xmlns:a16="http://schemas.microsoft.com/office/drawing/2014/main" id="{8682D0CB-D6BC-4B0A-9D50-AB18A539AFE0}"/>
                </a:ext>
              </a:extLst>
            </p:cNvPr>
            <p:cNvSpPr txBox="1"/>
            <p:nvPr/>
          </p:nvSpPr>
          <p:spPr>
            <a:xfrm>
              <a:off x="6390829" y="4324231"/>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0 V</a:t>
              </a:r>
            </a:p>
          </p:txBody>
        </p:sp>
        <p:sp>
          <p:nvSpPr>
            <p:cNvPr id="36" name="Flèche : droite 35">
              <a:extLst>
                <a:ext uri="{FF2B5EF4-FFF2-40B4-BE49-F238E27FC236}">
                  <a16:creationId xmlns:a16="http://schemas.microsoft.com/office/drawing/2014/main" id="{E8D7728D-9DBA-404F-B82D-A3D3D40F778A}"/>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37" name="ZoneTexte 36">
              <a:extLst>
                <a:ext uri="{FF2B5EF4-FFF2-40B4-BE49-F238E27FC236}">
                  <a16:creationId xmlns:a16="http://schemas.microsoft.com/office/drawing/2014/main" id="{4CCA9DAD-F158-419E-9F80-CD3E8D8A2195}"/>
                </a:ext>
              </a:extLst>
            </p:cNvPr>
            <p:cNvSpPr txBox="1"/>
            <p:nvPr/>
          </p:nvSpPr>
          <p:spPr>
            <a:xfrm>
              <a:off x="7936193" y="233886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10k </a:t>
              </a:r>
              <a:r>
                <a:rPr lang="el-GR" sz="1200" dirty="0">
                  <a:solidFill>
                    <a:schemeClr val="bg1"/>
                  </a:solidFill>
                </a:rPr>
                <a:t>Ω</a:t>
              </a:r>
              <a:r>
                <a:rPr lang="fr-CA" sz="1200" dirty="0">
                  <a:solidFill>
                    <a:schemeClr val="bg1"/>
                  </a:solidFill>
                </a:rPr>
                <a:t> </a:t>
              </a:r>
            </a:p>
          </p:txBody>
        </p:sp>
        <p:sp>
          <p:nvSpPr>
            <p:cNvPr id="38" name="ZoneTexte 37">
              <a:extLst>
                <a:ext uri="{FF2B5EF4-FFF2-40B4-BE49-F238E27FC236}">
                  <a16:creationId xmlns:a16="http://schemas.microsoft.com/office/drawing/2014/main" id="{65270A73-053C-42D1-B2C4-F846D68DDD47}"/>
                </a:ext>
              </a:extLst>
            </p:cNvPr>
            <p:cNvSpPr txBox="1"/>
            <p:nvPr/>
          </p:nvSpPr>
          <p:spPr>
            <a:xfrm>
              <a:off x="7302941" y="1170589"/>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A</a:t>
              </a:r>
            </a:p>
          </p:txBody>
        </p:sp>
        <p:sp>
          <p:nvSpPr>
            <p:cNvPr id="39" name="ZoneTexte 38">
              <a:extLst>
                <a:ext uri="{FF2B5EF4-FFF2-40B4-BE49-F238E27FC236}">
                  <a16:creationId xmlns:a16="http://schemas.microsoft.com/office/drawing/2014/main" id="{D98C4AEB-5914-485F-BD39-2C393CF15643}"/>
                </a:ext>
              </a:extLst>
            </p:cNvPr>
            <p:cNvSpPr txBox="1"/>
            <p:nvPr/>
          </p:nvSpPr>
          <p:spPr>
            <a:xfrm>
              <a:off x="7936193" y="372412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100 </a:t>
              </a:r>
              <a:r>
                <a:rPr lang="el-GR" sz="1200" dirty="0">
                  <a:solidFill>
                    <a:schemeClr val="bg1"/>
                  </a:solidFill>
                </a:rPr>
                <a:t>Ω</a:t>
              </a:r>
              <a:r>
                <a:rPr lang="fr-CA" sz="1200" dirty="0">
                  <a:solidFill>
                    <a:schemeClr val="bg1"/>
                  </a:solidFill>
                </a:rPr>
                <a:t> </a:t>
              </a:r>
            </a:p>
          </p:txBody>
        </p:sp>
      </p:grpSp>
      <p:grpSp>
        <p:nvGrpSpPr>
          <p:cNvPr id="40" name="Groupe 39">
            <a:extLst>
              <a:ext uri="{FF2B5EF4-FFF2-40B4-BE49-F238E27FC236}">
                <a16:creationId xmlns:a16="http://schemas.microsoft.com/office/drawing/2014/main" id="{80BC5496-ABF6-43BB-8F03-AE9307C9A311}"/>
              </a:ext>
            </a:extLst>
          </p:cNvPr>
          <p:cNvGrpSpPr/>
          <p:nvPr/>
        </p:nvGrpSpPr>
        <p:grpSpPr>
          <a:xfrm>
            <a:off x="8353536" y="1841404"/>
            <a:ext cx="3311742" cy="3766414"/>
            <a:chOff x="6390829" y="1170589"/>
            <a:chExt cx="4460495" cy="5072880"/>
          </a:xfrm>
        </p:grpSpPr>
        <p:pic>
          <p:nvPicPr>
            <p:cNvPr id="41" name="Espace réservé du contenu 3">
              <a:extLst>
                <a:ext uri="{FF2B5EF4-FFF2-40B4-BE49-F238E27FC236}">
                  <a16:creationId xmlns:a16="http://schemas.microsoft.com/office/drawing/2014/main" id="{164573CA-3464-452F-A6D7-DA5BF6FC857E}"/>
                </a:ext>
              </a:extLst>
            </p:cNvPr>
            <p:cNvPicPr>
              <a:picLocks noChangeAspect="1"/>
            </p:cNvPicPr>
            <p:nvPr/>
          </p:nvPicPr>
          <p:blipFill>
            <a:blip r:embed="rId2"/>
            <a:stretch>
              <a:fillRect/>
            </a:stretch>
          </p:blipFill>
          <p:spPr>
            <a:xfrm>
              <a:off x="7453507" y="1357144"/>
              <a:ext cx="3397817" cy="4886325"/>
            </a:xfrm>
            <a:prstGeom prst="rect">
              <a:avLst/>
            </a:prstGeom>
          </p:spPr>
        </p:pic>
        <p:sp>
          <p:nvSpPr>
            <p:cNvPr id="42" name="ZoneTexte 41">
              <a:extLst>
                <a:ext uri="{FF2B5EF4-FFF2-40B4-BE49-F238E27FC236}">
                  <a16:creationId xmlns:a16="http://schemas.microsoft.com/office/drawing/2014/main" id="{E2F640DD-FA51-4CD3-ABD8-88C791187B81}"/>
                </a:ext>
              </a:extLst>
            </p:cNvPr>
            <p:cNvSpPr txBox="1"/>
            <p:nvPr/>
          </p:nvSpPr>
          <p:spPr>
            <a:xfrm>
              <a:off x="6390829" y="3061402"/>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V</a:t>
              </a:r>
            </a:p>
          </p:txBody>
        </p:sp>
        <p:sp>
          <p:nvSpPr>
            <p:cNvPr id="43" name="Flèche : droite 42">
              <a:extLst>
                <a:ext uri="{FF2B5EF4-FFF2-40B4-BE49-F238E27FC236}">
                  <a16:creationId xmlns:a16="http://schemas.microsoft.com/office/drawing/2014/main" id="{416BD992-D75E-400B-BE98-E34AB74A2233}"/>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solidFill>
                  <a:schemeClr val="tx2"/>
                </a:solidFill>
              </a:endParaRPr>
            </a:p>
          </p:txBody>
        </p:sp>
        <p:sp>
          <p:nvSpPr>
            <p:cNvPr id="44" name="ZoneTexte 43">
              <a:extLst>
                <a:ext uri="{FF2B5EF4-FFF2-40B4-BE49-F238E27FC236}">
                  <a16:creationId xmlns:a16="http://schemas.microsoft.com/office/drawing/2014/main" id="{621C011B-9832-4202-AF33-9C1591FD1A55}"/>
                </a:ext>
              </a:extLst>
            </p:cNvPr>
            <p:cNvSpPr txBox="1"/>
            <p:nvPr/>
          </p:nvSpPr>
          <p:spPr>
            <a:xfrm>
              <a:off x="6390829" y="1845779"/>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5 V</a:t>
              </a:r>
            </a:p>
          </p:txBody>
        </p:sp>
        <p:sp>
          <p:nvSpPr>
            <p:cNvPr id="45" name="Flèche : droite 44">
              <a:extLst>
                <a:ext uri="{FF2B5EF4-FFF2-40B4-BE49-F238E27FC236}">
                  <a16:creationId xmlns:a16="http://schemas.microsoft.com/office/drawing/2014/main" id="{89AF122A-AB2D-4CD6-A351-3AB2F3B39824}"/>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46" name="ZoneTexte 45">
              <a:extLst>
                <a:ext uri="{FF2B5EF4-FFF2-40B4-BE49-F238E27FC236}">
                  <a16:creationId xmlns:a16="http://schemas.microsoft.com/office/drawing/2014/main" id="{11342437-E15D-477E-BC46-A8265FB520E2}"/>
                </a:ext>
              </a:extLst>
            </p:cNvPr>
            <p:cNvSpPr txBox="1"/>
            <p:nvPr/>
          </p:nvSpPr>
          <p:spPr>
            <a:xfrm>
              <a:off x="6390829" y="4324231"/>
              <a:ext cx="950159"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0 V</a:t>
              </a:r>
            </a:p>
          </p:txBody>
        </p:sp>
        <p:sp>
          <p:nvSpPr>
            <p:cNvPr id="47" name="Flèche : droite 46">
              <a:extLst>
                <a:ext uri="{FF2B5EF4-FFF2-40B4-BE49-F238E27FC236}">
                  <a16:creationId xmlns:a16="http://schemas.microsoft.com/office/drawing/2014/main" id="{A58F453E-09E1-4BD1-8A4D-368C243AE797}"/>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p>
          </p:txBody>
        </p:sp>
        <p:sp>
          <p:nvSpPr>
            <p:cNvPr id="48" name="ZoneTexte 47">
              <a:extLst>
                <a:ext uri="{FF2B5EF4-FFF2-40B4-BE49-F238E27FC236}">
                  <a16:creationId xmlns:a16="http://schemas.microsoft.com/office/drawing/2014/main" id="{71991B41-095D-454D-8E1F-5FB8B1E18E70}"/>
                </a:ext>
              </a:extLst>
            </p:cNvPr>
            <p:cNvSpPr txBox="1"/>
            <p:nvPr/>
          </p:nvSpPr>
          <p:spPr>
            <a:xfrm>
              <a:off x="7936193" y="233886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250 </a:t>
              </a:r>
              <a:r>
                <a:rPr lang="el-GR" sz="1200" dirty="0">
                  <a:solidFill>
                    <a:schemeClr val="bg1"/>
                  </a:solidFill>
                </a:rPr>
                <a:t>Ω</a:t>
              </a:r>
              <a:r>
                <a:rPr lang="fr-CA" sz="1200" dirty="0">
                  <a:solidFill>
                    <a:schemeClr val="bg1"/>
                  </a:solidFill>
                </a:rPr>
                <a:t> </a:t>
              </a:r>
            </a:p>
          </p:txBody>
        </p:sp>
        <p:sp>
          <p:nvSpPr>
            <p:cNvPr id="49" name="ZoneTexte 48">
              <a:extLst>
                <a:ext uri="{FF2B5EF4-FFF2-40B4-BE49-F238E27FC236}">
                  <a16:creationId xmlns:a16="http://schemas.microsoft.com/office/drawing/2014/main" id="{4CB464FC-413D-41BD-B6C6-0B947F8E1E47}"/>
                </a:ext>
              </a:extLst>
            </p:cNvPr>
            <p:cNvSpPr txBox="1"/>
            <p:nvPr/>
          </p:nvSpPr>
          <p:spPr>
            <a:xfrm>
              <a:off x="7302941" y="1170589"/>
              <a:ext cx="950159" cy="373082"/>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tx2"/>
                  </a:solidFill>
                </a:rPr>
                <a:t>? A</a:t>
              </a:r>
            </a:p>
          </p:txBody>
        </p:sp>
        <p:sp>
          <p:nvSpPr>
            <p:cNvPr id="50" name="ZoneTexte 49">
              <a:extLst>
                <a:ext uri="{FF2B5EF4-FFF2-40B4-BE49-F238E27FC236}">
                  <a16:creationId xmlns:a16="http://schemas.microsoft.com/office/drawing/2014/main" id="{0DF6C15A-DDB7-4D92-9350-61929D9CB41F}"/>
                </a:ext>
              </a:extLst>
            </p:cNvPr>
            <p:cNvSpPr txBox="1"/>
            <p:nvPr/>
          </p:nvSpPr>
          <p:spPr>
            <a:xfrm>
              <a:off x="7936193" y="3724121"/>
              <a:ext cx="763017" cy="37308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200" dirty="0">
                  <a:solidFill>
                    <a:schemeClr val="bg1"/>
                  </a:solidFill>
                </a:rPr>
                <a:t>1k </a:t>
              </a:r>
              <a:r>
                <a:rPr lang="el-GR" sz="1200" dirty="0">
                  <a:solidFill>
                    <a:schemeClr val="bg1"/>
                  </a:solidFill>
                </a:rPr>
                <a:t>Ω</a:t>
              </a:r>
              <a:r>
                <a:rPr lang="fr-CA" sz="1200" dirty="0">
                  <a:solidFill>
                    <a:schemeClr val="bg1"/>
                  </a:solidFill>
                </a:rPr>
                <a:t> </a:t>
              </a:r>
            </a:p>
          </p:txBody>
        </p:sp>
      </p:grpSp>
    </p:spTree>
    <p:extLst>
      <p:ext uri="{BB962C8B-B14F-4D97-AF65-F5344CB8AC3E}">
        <p14:creationId xmlns:p14="http://schemas.microsoft.com/office/powerpoint/2010/main" val="19659352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a:t>MESURER UNE TENSION AVEC </a:t>
            </a:r>
            <a:r>
              <a:rPr lang="en-CA" sz="3600" dirty="0" err="1"/>
              <a:t>analogRead</a:t>
            </a:r>
            <a:r>
              <a:rPr lang="en-CA" sz="3600" dirty="0"/>
              <a:t>()</a:t>
            </a:r>
            <a:endParaRPr lang="fr-CA" sz="3600" dirty="0"/>
          </a:p>
        </p:txBody>
      </p:sp>
      <p:sp>
        <p:nvSpPr>
          <p:cNvPr id="4" name="Rectangle 3">
            <a:extLst>
              <a:ext uri="{FF2B5EF4-FFF2-40B4-BE49-F238E27FC236}">
                <a16:creationId xmlns:a16="http://schemas.microsoft.com/office/drawing/2014/main" id="{BD2618F9-D697-4BF0-92A8-C441FA2D191A}"/>
              </a:ext>
            </a:extLst>
          </p:cNvPr>
          <p:cNvSpPr/>
          <p:nvPr/>
        </p:nvSpPr>
        <p:spPr>
          <a:xfrm>
            <a:off x="5653245" y="5969654"/>
            <a:ext cx="5548661" cy="523220"/>
          </a:xfrm>
          <a:prstGeom prst="rect">
            <a:avLst/>
          </a:prstGeom>
        </p:spPr>
        <p:txBody>
          <a:bodyPr wrap="square">
            <a:spAutoFit/>
          </a:bodyPr>
          <a:lstStyle/>
          <a:p>
            <a:r>
              <a:rPr lang="fr-CA" sz="1400" dirty="0">
                <a:hlinkClick r:id="rId2"/>
              </a:rPr>
              <a:t>https://www.arduino.cc/reference/en/language/functions/analog-io/analogread/</a:t>
            </a:r>
            <a:endParaRPr lang="fr-CA" sz="1400" dirty="0"/>
          </a:p>
          <a:p>
            <a:pPr algn="ctr"/>
            <a:endParaRPr lang="fr-CA" sz="1400" dirty="0"/>
          </a:p>
        </p:txBody>
      </p:sp>
      <p:pic>
        <p:nvPicPr>
          <p:cNvPr id="5" name="Image 4">
            <a:hlinkClick r:id="rId2"/>
            <a:extLst>
              <a:ext uri="{FF2B5EF4-FFF2-40B4-BE49-F238E27FC236}">
                <a16:creationId xmlns:a16="http://schemas.microsoft.com/office/drawing/2014/main" id="{B62806D1-FBD9-4118-9F5F-F52CCCFEC22E}"/>
              </a:ext>
            </a:extLst>
          </p:cNvPr>
          <p:cNvPicPr>
            <a:picLocks noChangeAspect="1"/>
          </p:cNvPicPr>
          <p:nvPr/>
        </p:nvPicPr>
        <p:blipFill>
          <a:blip r:embed="rId3"/>
          <a:stretch>
            <a:fillRect/>
          </a:stretch>
        </p:blipFill>
        <p:spPr>
          <a:xfrm>
            <a:off x="5653245" y="1181519"/>
            <a:ext cx="5548661" cy="4789918"/>
          </a:xfrm>
          <a:prstGeom prst="rect">
            <a:avLst/>
          </a:prstGeom>
        </p:spPr>
      </p:pic>
      <p:pic>
        <p:nvPicPr>
          <p:cNvPr id="6" name="Image 5">
            <a:extLst>
              <a:ext uri="{FF2B5EF4-FFF2-40B4-BE49-F238E27FC236}">
                <a16:creationId xmlns:a16="http://schemas.microsoft.com/office/drawing/2014/main" id="{5205D6F7-494D-40DB-8A06-0186C909D620}"/>
              </a:ext>
            </a:extLst>
          </p:cNvPr>
          <p:cNvPicPr>
            <a:picLocks noChangeAspect="1"/>
          </p:cNvPicPr>
          <p:nvPr/>
        </p:nvPicPr>
        <p:blipFill>
          <a:blip r:embed="rId4"/>
          <a:stretch>
            <a:fillRect/>
          </a:stretch>
        </p:blipFill>
        <p:spPr>
          <a:xfrm>
            <a:off x="1174032" y="1232336"/>
            <a:ext cx="4038904" cy="280779"/>
          </a:xfrm>
          <a:prstGeom prst="rect">
            <a:avLst/>
          </a:prstGeom>
        </p:spPr>
      </p:pic>
      <p:sp>
        <p:nvSpPr>
          <p:cNvPr id="51" name="ZoneTexte 50">
            <a:extLst>
              <a:ext uri="{FF2B5EF4-FFF2-40B4-BE49-F238E27FC236}">
                <a16:creationId xmlns:a16="http://schemas.microsoft.com/office/drawing/2014/main" id="{3A64A0CB-9455-4144-996C-94416F2B5BB6}"/>
              </a:ext>
            </a:extLst>
          </p:cNvPr>
          <p:cNvSpPr txBox="1"/>
          <p:nvPr/>
        </p:nvSpPr>
        <p:spPr>
          <a:xfrm>
            <a:off x="1686575" y="1205338"/>
            <a:ext cx="761999"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valeur</a:t>
            </a:r>
          </a:p>
        </p:txBody>
      </p:sp>
      <p:sp>
        <p:nvSpPr>
          <p:cNvPr id="52" name="ZoneTexte 51">
            <a:extLst>
              <a:ext uri="{FF2B5EF4-FFF2-40B4-BE49-F238E27FC236}">
                <a16:creationId xmlns:a16="http://schemas.microsoft.com/office/drawing/2014/main" id="{36D8916D-3E14-49D2-B6B6-79638FF51A7A}"/>
              </a:ext>
            </a:extLst>
          </p:cNvPr>
          <p:cNvSpPr txBox="1"/>
          <p:nvPr/>
        </p:nvSpPr>
        <p:spPr>
          <a:xfrm>
            <a:off x="4283072" y="1205337"/>
            <a:ext cx="761999"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broche</a:t>
            </a:r>
          </a:p>
        </p:txBody>
      </p:sp>
      <p:sp>
        <p:nvSpPr>
          <p:cNvPr id="53" name="ZoneTexte 52">
            <a:extLst>
              <a:ext uri="{FF2B5EF4-FFF2-40B4-BE49-F238E27FC236}">
                <a16:creationId xmlns:a16="http://schemas.microsoft.com/office/drawing/2014/main" id="{B86C93ED-5AD3-45F8-BBD9-B7285DF87FC0}"/>
              </a:ext>
            </a:extLst>
          </p:cNvPr>
          <p:cNvSpPr txBox="1"/>
          <p:nvPr/>
        </p:nvSpPr>
        <p:spPr>
          <a:xfrm>
            <a:off x="1082063" y="1742433"/>
            <a:ext cx="4222841" cy="923330"/>
          </a:xfrm>
          <a:prstGeom prst="rect">
            <a:avLst/>
          </a:prstGeom>
          <a:noFill/>
        </p:spPr>
        <p:txBody>
          <a:bodyPr wrap="square" rtlCol="0">
            <a:spAutoFit/>
          </a:bodyPr>
          <a:lstStyle/>
          <a:p>
            <a:r>
              <a:rPr lang="en-CA" dirty="0"/>
              <a:t>L</a:t>
            </a:r>
            <a:r>
              <a:rPr lang="fr-CA" dirty="0"/>
              <a:t>a fonction </a:t>
            </a:r>
            <a:r>
              <a:rPr lang="fr-CA" dirty="0" err="1"/>
              <a:t>analogRead</a:t>
            </a:r>
            <a:r>
              <a:rPr lang="fr-CA" dirty="0"/>
              <a:t>() retourne une valeur entre 0 et 1023 proportionnelle à la mesure de la tension à la broche. </a:t>
            </a:r>
          </a:p>
        </p:txBody>
      </p:sp>
      <p:grpSp>
        <p:nvGrpSpPr>
          <p:cNvPr id="9" name="Groupe 8">
            <a:extLst>
              <a:ext uri="{FF2B5EF4-FFF2-40B4-BE49-F238E27FC236}">
                <a16:creationId xmlns:a16="http://schemas.microsoft.com/office/drawing/2014/main" id="{C3DD557E-F735-4F98-9C8F-F637A7AD9B27}"/>
              </a:ext>
            </a:extLst>
          </p:cNvPr>
          <p:cNvGrpSpPr/>
          <p:nvPr/>
        </p:nvGrpSpPr>
        <p:grpSpPr>
          <a:xfrm>
            <a:off x="1594606" y="2980663"/>
            <a:ext cx="2044419" cy="3229117"/>
            <a:chOff x="4663440" y="1289304"/>
            <a:chExt cx="3115252" cy="4920476"/>
          </a:xfrm>
        </p:grpSpPr>
        <p:pic>
          <p:nvPicPr>
            <p:cNvPr id="10" name="Image 9">
              <a:extLst>
                <a:ext uri="{FF2B5EF4-FFF2-40B4-BE49-F238E27FC236}">
                  <a16:creationId xmlns:a16="http://schemas.microsoft.com/office/drawing/2014/main" id="{4D5ACEBC-2FCA-4763-8127-DDE07254625A}"/>
                </a:ext>
              </a:extLst>
            </p:cNvPr>
            <p:cNvPicPr>
              <a:picLocks noChangeAspect="1"/>
            </p:cNvPicPr>
            <p:nvPr/>
          </p:nvPicPr>
          <p:blipFill rotWithShape="1">
            <a:blip r:embed="rId5"/>
            <a:srcRect l="34549"/>
            <a:stretch/>
          </p:blipFill>
          <p:spPr>
            <a:xfrm>
              <a:off x="4800599" y="1289304"/>
              <a:ext cx="2978093" cy="4920476"/>
            </a:xfrm>
            <a:prstGeom prst="rect">
              <a:avLst/>
            </a:prstGeom>
          </p:spPr>
        </p:pic>
        <p:sp>
          <p:nvSpPr>
            <p:cNvPr id="11" name="Rectangle 10">
              <a:extLst>
                <a:ext uri="{FF2B5EF4-FFF2-40B4-BE49-F238E27FC236}">
                  <a16:creationId xmlns:a16="http://schemas.microsoft.com/office/drawing/2014/main" id="{463446EF-BA60-4DEE-9496-11CC0861696A}"/>
                </a:ext>
              </a:extLst>
            </p:cNvPr>
            <p:cNvSpPr/>
            <p:nvPr/>
          </p:nvSpPr>
          <p:spPr>
            <a:xfrm>
              <a:off x="4663440" y="1618488"/>
              <a:ext cx="1170432" cy="74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22530504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3600" dirty="0" err="1"/>
              <a:t>analogRead</a:t>
            </a:r>
            <a:r>
              <a:rPr lang="en-CA" sz="3600" dirty="0"/>
              <a:t>() : broches</a:t>
            </a:r>
            <a:endParaRPr lang="fr-CA" sz="3600" dirty="0"/>
          </a:p>
        </p:txBody>
      </p:sp>
      <p:grpSp>
        <p:nvGrpSpPr>
          <p:cNvPr id="5" name="Groupe 4">
            <a:extLst>
              <a:ext uri="{FF2B5EF4-FFF2-40B4-BE49-F238E27FC236}">
                <a16:creationId xmlns:a16="http://schemas.microsoft.com/office/drawing/2014/main" id="{A0A9999C-8930-4BE5-8C05-A5D227851735}"/>
              </a:ext>
            </a:extLst>
          </p:cNvPr>
          <p:cNvGrpSpPr/>
          <p:nvPr/>
        </p:nvGrpSpPr>
        <p:grpSpPr>
          <a:xfrm>
            <a:off x="4663440" y="1289304"/>
            <a:ext cx="3115252" cy="4920476"/>
            <a:chOff x="4663440" y="1289304"/>
            <a:chExt cx="3115252" cy="4920476"/>
          </a:xfrm>
        </p:grpSpPr>
        <p:pic>
          <p:nvPicPr>
            <p:cNvPr id="3" name="Image 2">
              <a:extLst>
                <a:ext uri="{FF2B5EF4-FFF2-40B4-BE49-F238E27FC236}">
                  <a16:creationId xmlns:a16="http://schemas.microsoft.com/office/drawing/2014/main" id="{D64CAAB0-F9A3-4FE0-926F-E870FB4A0866}"/>
                </a:ext>
              </a:extLst>
            </p:cNvPr>
            <p:cNvPicPr>
              <a:picLocks noChangeAspect="1"/>
            </p:cNvPicPr>
            <p:nvPr/>
          </p:nvPicPr>
          <p:blipFill rotWithShape="1">
            <a:blip r:embed="rId2"/>
            <a:srcRect l="34549"/>
            <a:stretch/>
          </p:blipFill>
          <p:spPr>
            <a:xfrm>
              <a:off x="4800599" y="1289304"/>
              <a:ext cx="2978093" cy="4920476"/>
            </a:xfrm>
            <a:prstGeom prst="rect">
              <a:avLst/>
            </a:prstGeom>
          </p:spPr>
        </p:pic>
        <p:sp>
          <p:nvSpPr>
            <p:cNvPr id="4" name="Rectangle 3">
              <a:extLst>
                <a:ext uri="{FF2B5EF4-FFF2-40B4-BE49-F238E27FC236}">
                  <a16:creationId xmlns:a16="http://schemas.microsoft.com/office/drawing/2014/main" id="{4DC6A5AB-A58D-4FA0-BEFA-8D8355B4680C}"/>
                </a:ext>
              </a:extLst>
            </p:cNvPr>
            <p:cNvSpPr/>
            <p:nvPr/>
          </p:nvSpPr>
          <p:spPr>
            <a:xfrm>
              <a:off x="4663440" y="1618488"/>
              <a:ext cx="1170432" cy="74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29204833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000" dirty="0"/>
              <a:t>EXERCICE : MESURER UN DIVISEUR DE TENSION AVEC </a:t>
            </a:r>
            <a:r>
              <a:rPr lang="en-CA" sz="2000" dirty="0" err="1"/>
              <a:t>analogRead</a:t>
            </a:r>
            <a:r>
              <a:rPr lang="en-CA" sz="2000" dirty="0"/>
              <a:t>()</a:t>
            </a:r>
            <a:endParaRPr lang="fr-CA" sz="2000" dirty="0"/>
          </a:p>
        </p:txBody>
      </p:sp>
      <p:grpSp>
        <p:nvGrpSpPr>
          <p:cNvPr id="18" name="Groupe 17">
            <a:extLst>
              <a:ext uri="{FF2B5EF4-FFF2-40B4-BE49-F238E27FC236}">
                <a16:creationId xmlns:a16="http://schemas.microsoft.com/office/drawing/2014/main" id="{A68CC7AB-9FC9-40A9-993D-DFFAB67F376E}"/>
              </a:ext>
            </a:extLst>
          </p:cNvPr>
          <p:cNvGrpSpPr/>
          <p:nvPr/>
        </p:nvGrpSpPr>
        <p:grpSpPr>
          <a:xfrm>
            <a:off x="1922323" y="2391509"/>
            <a:ext cx="3611135" cy="4106781"/>
            <a:chOff x="1922323" y="2391509"/>
            <a:chExt cx="3611135" cy="4106781"/>
          </a:xfrm>
        </p:grpSpPr>
        <p:pic>
          <p:nvPicPr>
            <p:cNvPr id="3" name="Image 2">
              <a:extLst>
                <a:ext uri="{FF2B5EF4-FFF2-40B4-BE49-F238E27FC236}">
                  <a16:creationId xmlns:a16="http://schemas.microsoft.com/office/drawing/2014/main" id="{15984B50-F10C-4793-898D-4A642258437B}"/>
                </a:ext>
              </a:extLst>
            </p:cNvPr>
            <p:cNvPicPr>
              <a:picLocks noChangeAspect="1"/>
            </p:cNvPicPr>
            <p:nvPr/>
          </p:nvPicPr>
          <p:blipFill>
            <a:blip r:embed="rId2"/>
            <a:stretch>
              <a:fillRect/>
            </a:stretch>
          </p:blipFill>
          <p:spPr>
            <a:xfrm>
              <a:off x="1922323" y="2391509"/>
              <a:ext cx="3611135" cy="4106781"/>
            </a:xfrm>
            <a:prstGeom prst="rect">
              <a:avLst/>
            </a:prstGeom>
          </p:spPr>
        </p:pic>
        <p:sp>
          <p:nvSpPr>
            <p:cNvPr id="8" name="Flèche : droite 7">
              <a:extLst>
                <a:ext uri="{FF2B5EF4-FFF2-40B4-BE49-F238E27FC236}">
                  <a16:creationId xmlns:a16="http://schemas.microsoft.com/office/drawing/2014/main" id="{6CE89B5E-70CE-425C-AD9C-18A3EE5CAA1F}"/>
                </a:ext>
              </a:extLst>
            </p:cNvPr>
            <p:cNvSpPr/>
            <p:nvPr/>
          </p:nvSpPr>
          <p:spPr>
            <a:xfrm rot="2242138">
              <a:off x="3415068" y="471348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droite 11">
              <a:extLst>
                <a:ext uri="{FF2B5EF4-FFF2-40B4-BE49-F238E27FC236}">
                  <a16:creationId xmlns:a16="http://schemas.microsoft.com/office/drawing/2014/main" id="{CDA1D6F6-FACB-4A05-AE8D-42D2A0C269D8}"/>
                </a:ext>
              </a:extLst>
            </p:cNvPr>
            <p:cNvSpPr/>
            <p:nvPr/>
          </p:nvSpPr>
          <p:spPr>
            <a:xfrm rot="2242138">
              <a:off x="3415068" y="5190510"/>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lèche : droite 12">
              <a:extLst>
                <a:ext uri="{FF2B5EF4-FFF2-40B4-BE49-F238E27FC236}">
                  <a16:creationId xmlns:a16="http://schemas.microsoft.com/office/drawing/2014/main" id="{AD9D70AE-EE49-4E2E-97A6-64D47959DFBE}"/>
                </a:ext>
              </a:extLst>
            </p:cNvPr>
            <p:cNvSpPr/>
            <p:nvPr/>
          </p:nvSpPr>
          <p:spPr>
            <a:xfrm rot="2242138">
              <a:off x="3415068" y="5667537"/>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17" name="Groupe 16">
            <a:extLst>
              <a:ext uri="{FF2B5EF4-FFF2-40B4-BE49-F238E27FC236}">
                <a16:creationId xmlns:a16="http://schemas.microsoft.com/office/drawing/2014/main" id="{3010EB48-13CE-488C-A135-9D81E00F9CF7}"/>
              </a:ext>
            </a:extLst>
          </p:cNvPr>
          <p:cNvGrpSpPr/>
          <p:nvPr/>
        </p:nvGrpSpPr>
        <p:grpSpPr>
          <a:xfrm>
            <a:off x="6158116" y="2576831"/>
            <a:ext cx="2670842" cy="3612941"/>
            <a:chOff x="5440876" y="2279462"/>
            <a:chExt cx="3114736" cy="4213412"/>
          </a:xfrm>
        </p:grpSpPr>
        <p:pic>
          <p:nvPicPr>
            <p:cNvPr id="7" name="Image 6">
              <a:extLst>
                <a:ext uri="{FF2B5EF4-FFF2-40B4-BE49-F238E27FC236}">
                  <a16:creationId xmlns:a16="http://schemas.microsoft.com/office/drawing/2014/main" id="{8BBA7219-5351-4057-9A68-EA4E5B7FCC42}"/>
                </a:ext>
              </a:extLst>
            </p:cNvPr>
            <p:cNvPicPr>
              <a:picLocks noChangeAspect="1"/>
            </p:cNvPicPr>
            <p:nvPr/>
          </p:nvPicPr>
          <p:blipFill>
            <a:blip r:embed="rId3"/>
            <a:stretch>
              <a:fillRect/>
            </a:stretch>
          </p:blipFill>
          <p:spPr>
            <a:xfrm>
              <a:off x="5504323" y="2279462"/>
              <a:ext cx="3051289" cy="4213412"/>
            </a:xfrm>
            <a:prstGeom prst="rect">
              <a:avLst/>
            </a:prstGeom>
          </p:spPr>
        </p:pic>
        <p:sp>
          <p:nvSpPr>
            <p:cNvPr id="14" name="Flèche : droite 13">
              <a:extLst>
                <a:ext uri="{FF2B5EF4-FFF2-40B4-BE49-F238E27FC236}">
                  <a16:creationId xmlns:a16="http://schemas.microsoft.com/office/drawing/2014/main" id="{3E85AFEA-D894-41FF-A31F-CD36C19DD359}"/>
                </a:ext>
              </a:extLst>
            </p:cNvPr>
            <p:cNvSpPr/>
            <p:nvPr/>
          </p:nvSpPr>
          <p:spPr>
            <a:xfrm rot="2242138">
              <a:off x="5448150" y="274792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Flèche : droite 14">
              <a:extLst>
                <a:ext uri="{FF2B5EF4-FFF2-40B4-BE49-F238E27FC236}">
                  <a16:creationId xmlns:a16="http://schemas.microsoft.com/office/drawing/2014/main" id="{F07C7693-9572-4AF8-BA54-4128524BC20E}"/>
                </a:ext>
              </a:extLst>
            </p:cNvPr>
            <p:cNvSpPr/>
            <p:nvPr/>
          </p:nvSpPr>
          <p:spPr>
            <a:xfrm rot="2242138">
              <a:off x="5440876" y="3757904"/>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6A5852B8-919D-40B1-B0A6-9FC754AA1276}"/>
                </a:ext>
              </a:extLst>
            </p:cNvPr>
            <p:cNvSpPr/>
            <p:nvPr/>
          </p:nvSpPr>
          <p:spPr>
            <a:xfrm rot="2242138">
              <a:off x="5448151" y="5092755"/>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10">
              <a:extLst>
                <a:ext uri="{FF2B5EF4-FFF2-40B4-BE49-F238E27FC236}">
                  <a16:creationId xmlns:a16="http://schemas.microsoft.com/office/drawing/2014/main" id="{4895E33D-360B-46FB-9EF5-727142EC4DDD}"/>
                </a:ext>
              </a:extLst>
            </p:cNvPr>
            <p:cNvSpPr/>
            <p:nvPr/>
          </p:nvSpPr>
          <p:spPr>
            <a:xfrm>
              <a:off x="6339253" y="3805101"/>
              <a:ext cx="632389" cy="45719"/>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21" name="ZoneTexte 20">
            <a:extLst>
              <a:ext uri="{FF2B5EF4-FFF2-40B4-BE49-F238E27FC236}">
                <a16:creationId xmlns:a16="http://schemas.microsoft.com/office/drawing/2014/main" id="{608D3999-5BF4-4A3C-9D4C-1CF24891F31A}"/>
              </a:ext>
            </a:extLst>
          </p:cNvPr>
          <p:cNvSpPr txBox="1"/>
          <p:nvPr/>
        </p:nvSpPr>
        <p:spPr>
          <a:xfrm>
            <a:off x="838200" y="1061286"/>
            <a:ext cx="10515600" cy="1200329"/>
          </a:xfrm>
          <a:prstGeom prst="rect">
            <a:avLst/>
          </a:prstGeom>
          <a:noFill/>
        </p:spPr>
        <p:txBody>
          <a:bodyPr wrap="square" rtlCol="0">
            <a:spAutoFit/>
          </a:bodyPr>
          <a:lstStyle/>
          <a:p>
            <a:r>
              <a:rPr lang="fr-CA" dirty="0"/>
              <a:t>Écrivez un code qui effectue une mesure analogique à la broche A0. La valeur mesurée doit être affichée dans le moniteur série. Important : n’affichez la valeur que si la valeur mesurée change (il faut donc la comparer avec sa valeur précédente). Quelle est la valeur mesurée lorsque le câble jaune est branché aux points indiqués par les flèches jaunes?</a:t>
            </a:r>
          </a:p>
        </p:txBody>
      </p:sp>
    </p:spTree>
    <p:extLst>
      <p:ext uri="{BB962C8B-B14F-4D97-AF65-F5344CB8AC3E}">
        <p14:creationId xmlns:p14="http://schemas.microsoft.com/office/powerpoint/2010/main" val="88656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fr-CA" sz="4100" dirty="0"/>
              <a:t>Jonathan Villeneuve</a:t>
            </a:r>
          </a:p>
        </p:txBody>
      </p:sp>
      <p:pic>
        <p:nvPicPr>
          <p:cNvPr id="7" name="Image 6">
            <a:extLst>
              <a:ext uri="{FF2B5EF4-FFF2-40B4-BE49-F238E27FC236}">
                <a16:creationId xmlns:a16="http://schemas.microsoft.com/office/drawing/2014/main" id="{75825E30-4D1E-44CB-B862-4CDA21207605}"/>
              </a:ext>
            </a:extLst>
          </p:cNvPr>
          <p:cNvPicPr>
            <a:picLocks noChangeAspect="1"/>
          </p:cNvPicPr>
          <p:nvPr/>
        </p:nvPicPr>
        <p:blipFill>
          <a:blip r:embed="rId2"/>
          <a:stretch>
            <a:fillRect/>
          </a:stretch>
        </p:blipFill>
        <p:spPr>
          <a:xfrm>
            <a:off x="4961461" y="585815"/>
            <a:ext cx="3266273" cy="2628439"/>
          </a:xfrm>
          <a:prstGeom prst="rect">
            <a:avLst/>
          </a:prstGeom>
        </p:spPr>
      </p:pic>
      <p:pic>
        <p:nvPicPr>
          <p:cNvPr id="8" name="Image 7">
            <a:extLst>
              <a:ext uri="{FF2B5EF4-FFF2-40B4-BE49-F238E27FC236}">
                <a16:creationId xmlns:a16="http://schemas.microsoft.com/office/drawing/2014/main" id="{8E6CA758-D8C2-446E-8521-B5477993375D}"/>
              </a:ext>
            </a:extLst>
          </p:cNvPr>
          <p:cNvPicPr>
            <a:picLocks noChangeAspect="1"/>
          </p:cNvPicPr>
          <p:nvPr/>
        </p:nvPicPr>
        <p:blipFill>
          <a:blip r:embed="rId3"/>
          <a:stretch>
            <a:fillRect/>
          </a:stretch>
        </p:blipFill>
        <p:spPr>
          <a:xfrm>
            <a:off x="8415312" y="616760"/>
            <a:ext cx="3266273" cy="2610227"/>
          </a:xfrm>
          <a:prstGeom prst="rect">
            <a:avLst/>
          </a:prstGeom>
        </p:spPr>
      </p:pic>
      <p:pic>
        <p:nvPicPr>
          <p:cNvPr id="9" name="Image 8">
            <a:extLst>
              <a:ext uri="{FF2B5EF4-FFF2-40B4-BE49-F238E27FC236}">
                <a16:creationId xmlns:a16="http://schemas.microsoft.com/office/drawing/2014/main" id="{B710EA13-8B0F-4174-8FFD-2FC644FA359F}"/>
              </a:ext>
            </a:extLst>
          </p:cNvPr>
          <p:cNvPicPr>
            <a:picLocks noChangeAspect="1"/>
          </p:cNvPicPr>
          <p:nvPr/>
        </p:nvPicPr>
        <p:blipFill>
          <a:blip r:embed="rId4"/>
          <a:stretch>
            <a:fillRect/>
          </a:stretch>
        </p:blipFill>
        <p:spPr>
          <a:xfrm>
            <a:off x="4936511" y="3350089"/>
            <a:ext cx="3291223" cy="2666663"/>
          </a:xfrm>
          <a:prstGeom prst="rect">
            <a:avLst/>
          </a:prstGeom>
        </p:spPr>
      </p:pic>
      <p:pic>
        <p:nvPicPr>
          <p:cNvPr id="10" name="Image 9">
            <a:extLst>
              <a:ext uri="{FF2B5EF4-FFF2-40B4-BE49-F238E27FC236}">
                <a16:creationId xmlns:a16="http://schemas.microsoft.com/office/drawing/2014/main" id="{225F01B9-A974-4E27-BD6B-243571773951}"/>
              </a:ext>
            </a:extLst>
          </p:cNvPr>
          <p:cNvPicPr>
            <a:picLocks noChangeAspect="1"/>
          </p:cNvPicPr>
          <p:nvPr/>
        </p:nvPicPr>
        <p:blipFill>
          <a:blip r:embed="rId5"/>
          <a:stretch>
            <a:fillRect/>
          </a:stretch>
        </p:blipFill>
        <p:spPr>
          <a:xfrm>
            <a:off x="8415312" y="3353612"/>
            <a:ext cx="3266273" cy="2642616"/>
          </a:xfrm>
          <a:prstGeom prst="rect">
            <a:avLst/>
          </a:prstGeom>
        </p:spPr>
      </p:pic>
      <p:sp>
        <p:nvSpPr>
          <p:cNvPr id="11" name="Rectangle 10">
            <a:extLst>
              <a:ext uri="{FF2B5EF4-FFF2-40B4-BE49-F238E27FC236}">
                <a16:creationId xmlns:a16="http://schemas.microsoft.com/office/drawing/2014/main" id="{2926685F-0841-4EA9-B8FF-9556EB09A5B9}"/>
              </a:ext>
            </a:extLst>
          </p:cNvPr>
          <p:cNvSpPr/>
          <p:nvPr/>
        </p:nvSpPr>
        <p:spPr>
          <a:xfrm>
            <a:off x="838201" y="2856322"/>
            <a:ext cx="2709672" cy="276999"/>
          </a:xfrm>
          <a:prstGeom prst="rect">
            <a:avLst/>
          </a:prstGeom>
          <a:solidFill>
            <a:schemeClr val="bg2"/>
          </a:solidFill>
        </p:spPr>
        <p:txBody>
          <a:bodyPr wrap="square">
            <a:spAutoFit/>
          </a:bodyPr>
          <a:lstStyle/>
          <a:p>
            <a:r>
              <a:rPr lang="fr-CA" sz="1200" dirty="0">
                <a:hlinkClick r:id="rId6"/>
              </a:rPr>
              <a:t>http://jonathan-villeneuve.com/</a:t>
            </a:r>
            <a:endParaRPr lang="fr-CA" sz="1200" dirty="0"/>
          </a:p>
        </p:txBody>
      </p:sp>
    </p:spTree>
    <p:extLst>
      <p:ext uri="{BB962C8B-B14F-4D97-AF65-F5344CB8AC3E}">
        <p14:creationId xmlns:p14="http://schemas.microsoft.com/office/powerpoint/2010/main" val="10960364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map() : PASSER D’UNE ÉCHELLE À UNE AUTRE</a:t>
            </a:r>
            <a:endParaRPr lang="fr-CA" sz="2800" dirty="0"/>
          </a:p>
        </p:txBody>
      </p:sp>
      <p:grpSp>
        <p:nvGrpSpPr>
          <p:cNvPr id="3" name="Groupe 2">
            <a:extLst>
              <a:ext uri="{FF2B5EF4-FFF2-40B4-BE49-F238E27FC236}">
                <a16:creationId xmlns:a16="http://schemas.microsoft.com/office/drawing/2014/main" id="{459FBD6F-36BC-420E-8553-791C9198B1D5}"/>
              </a:ext>
            </a:extLst>
          </p:cNvPr>
          <p:cNvGrpSpPr/>
          <p:nvPr/>
        </p:nvGrpSpPr>
        <p:grpSpPr>
          <a:xfrm>
            <a:off x="1056118" y="5764125"/>
            <a:ext cx="10297682" cy="324256"/>
            <a:chOff x="947159" y="1177371"/>
            <a:chExt cx="10297682" cy="324256"/>
          </a:xfrm>
        </p:grpSpPr>
        <p:pic>
          <p:nvPicPr>
            <p:cNvPr id="9" name="Image 8">
              <a:extLst>
                <a:ext uri="{FF2B5EF4-FFF2-40B4-BE49-F238E27FC236}">
                  <a16:creationId xmlns:a16="http://schemas.microsoft.com/office/drawing/2014/main" id="{69C0CEF3-019F-42D2-9151-F7E761CD2F20}"/>
                </a:ext>
              </a:extLst>
            </p:cNvPr>
            <p:cNvPicPr>
              <a:picLocks noChangeAspect="1"/>
            </p:cNvPicPr>
            <p:nvPr/>
          </p:nvPicPr>
          <p:blipFill>
            <a:blip r:embed="rId2"/>
            <a:stretch>
              <a:fillRect/>
            </a:stretch>
          </p:blipFill>
          <p:spPr>
            <a:xfrm>
              <a:off x="947159" y="1178683"/>
              <a:ext cx="10297682" cy="322944"/>
            </a:xfrm>
            <a:prstGeom prst="rect">
              <a:avLst/>
            </a:prstGeom>
          </p:spPr>
        </p:pic>
        <p:sp>
          <p:nvSpPr>
            <p:cNvPr id="18" name="ZoneTexte 17">
              <a:extLst>
                <a:ext uri="{FF2B5EF4-FFF2-40B4-BE49-F238E27FC236}">
                  <a16:creationId xmlns:a16="http://schemas.microsoft.com/office/drawing/2014/main" id="{C4756DB3-7711-4238-BE4A-8C6A71823570}"/>
                </a:ext>
              </a:extLst>
            </p:cNvPr>
            <p:cNvSpPr txBox="1"/>
            <p:nvPr/>
          </p:nvSpPr>
          <p:spPr>
            <a:xfrm>
              <a:off x="1818831" y="1187756"/>
              <a:ext cx="76199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sortie</a:t>
              </a:r>
            </a:p>
          </p:txBody>
        </p:sp>
        <p:sp>
          <p:nvSpPr>
            <p:cNvPr id="20" name="ZoneTexte 19">
              <a:extLst>
                <a:ext uri="{FF2B5EF4-FFF2-40B4-BE49-F238E27FC236}">
                  <a16:creationId xmlns:a16="http://schemas.microsoft.com/office/drawing/2014/main" id="{C730560B-4D44-4E24-8987-FDB979C59E64}"/>
                </a:ext>
              </a:extLst>
            </p:cNvPr>
            <p:cNvSpPr txBox="1"/>
            <p:nvPr/>
          </p:nvSpPr>
          <p:spPr>
            <a:xfrm>
              <a:off x="3808577" y="1187756"/>
              <a:ext cx="936475"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entrée</a:t>
              </a:r>
            </a:p>
          </p:txBody>
        </p:sp>
        <p:sp>
          <p:nvSpPr>
            <p:cNvPr id="22" name="ZoneTexte 21">
              <a:extLst>
                <a:ext uri="{FF2B5EF4-FFF2-40B4-BE49-F238E27FC236}">
                  <a16:creationId xmlns:a16="http://schemas.microsoft.com/office/drawing/2014/main" id="{BA2A6989-0EC9-47C7-89C5-AD395EB8C07B}"/>
                </a:ext>
              </a:extLst>
            </p:cNvPr>
            <p:cNvSpPr txBox="1"/>
            <p:nvPr/>
          </p:nvSpPr>
          <p:spPr>
            <a:xfrm>
              <a:off x="5242758" y="1186267"/>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d’entrée</a:t>
              </a:r>
            </a:p>
          </p:txBody>
        </p:sp>
        <p:sp>
          <p:nvSpPr>
            <p:cNvPr id="24" name="ZoneTexte 23">
              <a:extLst>
                <a:ext uri="{FF2B5EF4-FFF2-40B4-BE49-F238E27FC236}">
                  <a16:creationId xmlns:a16="http://schemas.microsoft.com/office/drawing/2014/main" id="{F33BFD17-D8B0-40E9-AAD0-EA30A3F83AAC}"/>
                </a:ext>
              </a:extLst>
            </p:cNvPr>
            <p:cNvSpPr txBox="1"/>
            <p:nvPr/>
          </p:nvSpPr>
          <p:spPr>
            <a:xfrm>
              <a:off x="6746366" y="1179254"/>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d’entrée</a:t>
              </a:r>
            </a:p>
          </p:txBody>
        </p:sp>
        <p:sp>
          <p:nvSpPr>
            <p:cNvPr id="26" name="ZoneTexte 25">
              <a:extLst>
                <a:ext uri="{FF2B5EF4-FFF2-40B4-BE49-F238E27FC236}">
                  <a16:creationId xmlns:a16="http://schemas.microsoft.com/office/drawing/2014/main" id="{587BAA4C-18D4-424E-BCB4-C164669E9B8E}"/>
                </a:ext>
              </a:extLst>
            </p:cNvPr>
            <p:cNvSpPr txBox="1"/>
            <p:nvPr/>
          </p:nvSpPr>
          <p:spPr>
            <a:xfrm>
              <a:off x="8332149" y="1177765"/>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sortie</a:t>
              </a:r>
            </a:p>
          </p:txBody>
        </p:sp>
        <p:sp>
          <p:nvSpPr>
            <p:cNvPr id="28" name="ZoneTexte 27">
              <a:extLst>
                <a:ext uri="{FF2B5EF4-FFF2-40B4-BE49-F238E27FC236}">
                  <a16:creationId xmlns:a16="http://schemas.microsoft.com/office/drawing/2014/main" id="{33B15F41-AE48-4FEC-9BF8-EE599EDF3E32}"/>
                </a:ext>
              </a:extLst>
            </p:cNvPr>
            <p:cNvSpPr txBox="1"/>
            <p:nvPr/>
          </p:nvSpPr>
          <p:spPr>
            <a:xfrm>
              <a:off x="9909022" y="1177371"/>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sortie</a:t>
              </a:r>
            </a:p>
          </p:txBody>
        </p:sp>
      </p:grpSp>
      <p:grpSp>
        <p:nvGrpSpPr>
          <p:cNvPr id="4" name="Groupe 3">
            <a:extLst>
              <a:ext uri="{FF2B5EF4-FFF2-40B4-BE49-F238E27FC236}">
                <a16:creationId xmlns:a16="http://schemas.microsoft.com/office/drawing/2014/main" id="{EC77A7FA-026B-4241-BEFE-CC33F7D51093}"/>
              </a:ext>
            </a:extLst>
          </p:cNvPr>
          <p:cNvGrpSpPr/>
          <p:nvPr/>
        </p:nvGrpSpPr>
        <p:grpSpPr>
          <a:xfrm>
            <a:off x="3713479" y="1262463"/>
            <a:ext cx="4437816" cy="4186393"/>
            <a:chOff x="6404098" y="1802279"/>
            <a:chExt cx="4849536" cy="4574787"/>
          </a:xfrm>
        </p:grpSpPr>
        <p:pic>
          <p:nvPicPr>
            <p:cNvPr id="5" name="Image 4">
              <a:extLst>
                <a:ext uri="{FF2B5EF4-FFF2-40B4-BE49-F238E27FC236}">
                  <a16:creationId xmlns:a16="http://schemas.microsoft.com/office/drawing/2014/main" id="{C4E5EB5B-CB1B-40B5-816A-A78F5E854E1F}"/>
                </a:ext>
              </a:extLst>
            </p:cNvPr>
            <p:cNvPicPr>
              <a:picLocks noChangeAspect="1"/>
            </p:cNvPicPr>
            <p:nvPr/>
          </p:nvPicPr>
          <p:blipFill>
            <a:blip r:embed="rId3"/>
            <a:stretch>
              <a:fillRect/>
            </a:stretch>
          </p:blipFill>
          <p:spPr>
            <a:xfrm>
              <a:off x="6404099" y="1802279"/>
              <a:ext cx="4849535" cy="4186393"/>
            </a:xfrm>
            <a:prstGeom prst="rect">
              <a:avLst/>
            </a:prstGeom>
          </p:spPr>
        </p:pic>
        <p:sp>
          <p:nvSpPr>
            <p:cNvPr id="10" name="Rectangle 9">
              <a:extLst>
                <a:ext uri="{FF2B5EF4-FFF2-40B4-BE49-F238E27FC236}">
                  <a16:creationId xmlns:a16="http://schemas.microsoft.com/office/drawing/2014/main" id="{43467A69-1860-44BE-82EA-C680F965AAAD}"/>
                </a:ext>
              </a:extLst>
            </p:cNvPr>
            <p:cNvSpPr/>
            <p:nvPr/>
          </p:nvSpPr>
          <p:spPr>
            <a:xfrm>
              <a:off x="6404098" y="6069289"/>
              <a:ext cx="4849535" cy="307777"/>
            </a:xfrm>
            <a:prstGeom prst="rect">
              <a:avLst/>
            </a:prstGeom>
          </p:spPr>
          <p:txBody>
            <a:bodyPr wrap="square">
              <a:spAutoFit/>
            </a:bodyPr>
            <a:lstStyle/>
            <a:p>
              <a:pPr algn="ctr"/>
              <a:r>
                <a:rPr lang="fr-CA" sz="1200" dirty="0">
                  <a:hlinkClick r:id="rId4"/>
                </a:rPr>
                <a:t>https://www.arduino.cc/reference/en/language/functions/math/map/</a:t>
              </a:r>
              <a:endParaRPr lang="fr-CA" sz="1200" dirty="0"/>
            </a:p>
          </p:txBody>
        </p:sp>
      </p:grpSp>
    </p:spTree>
    <p:extLst>
      <p:ext uri="{BB962C8B-B14F-4D97-AF65-F5344CB8AC3E}">
        <p14:creationId xmlns:p14="http://schemas.microsoft.com/office/powerpoint/2010/main" val="14910780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map() : AFFICHER LA VALEUR </a:t>
            </a:r>
            <a:r>
              <a:rPr lang="en-CA" sz="2800" dirty="0" err="1"/>
              <a:t>d’analogRead</a:t>
            </a:r>
            <a:r>
              <a:rPr lang="en-CA" sz="2800" dirty="0"/>
              <a:t>() </a:t>
            </a:r>
            <a:r>
              <a:rPr lang="en-CA" sz="2800" dirty="0" err="1"/>
              <a:t>en</a:t>
            </a:r>
            <a:r>
              <a:rPr lang="en-CA" sz="2800" dirty="0"/>
              <a:t> Volts</a:t>
            </a:r>
            <a:endParaRPr lang="fr-CA" sz="2800" dirty="0"/>
          </a:p>
        </p:txBody>
      </p:sp>
      <p:grpSp>
        <p:nvGrpSpPr>
          <p:cNvPr id="3" name="Groupe 2">
            <a:extLst>
              <a:ext uri="{FF2B5EF4-FFF2-40B4-BE49-F238E27FC236}">
                <a16:creationId xmlns:a16="http://schemas.microsoft.com/office/drawing/2014/main" id="{8F5ABCB8-C393-4593-95AF-A689AD904CA6}"/>
              </a:ext>
            </a:extLst>
          </p:cNvPr>
          <p:cNvGrpSpPr/>
          <p:nvPr/>
        </p:nvGrpSpPr>
        <p:grpSpPr>
          <a:xfrm>
            <a:off x="1124124" y="5071603"/>
            <a:ext cx="10297682" cy="324256"/>
            <a:chOff x="1124124" y="5876135"/>
            <a:chExt cx="10297682" cy="324256"/>
          </a:xfrm>
        </p:grpSpPr>
        <p:pic>
          <p:nvPicPr>
            <p:cNvPr id="9" name="Image 8">
              <a:extLst>
                <a:ext uri="{FF2B5EF4-FFF2-40B4-BE49-F238E27FC236}">
                  <a16:creationId xmlns:a16="http://schemas.microsoft.com/office/drawing/2014/main" id="{69C0CEF3-019F-42D2-9151-F7E761CD2F20}"/>
                </a:ext>
              </a:extLst>
            </p:cNvPr>
            <p:cNvPicPr>
              <a:picLocks noChangeAspect="1"/>
            </p:cNvPicPr>
            <p:nvPr/>
          </p:nvPicPr>
          <p:blipFill>
            <a:blip r:embed="rId2"/>
            <a:stretch>
              <a:fillRect/>
            </a:stretch>
          </p:blipFill>
          <p:spPr>
            <a:xfrm>
              <a:off x="1124124" y="5877447"/>
              <a:ext cx="10297682" cy="322944"/>
            </a:xfrm>
            <a:prstGeom prst="rect">
              <a:avLst/>
            </a:prstGeom>
          </p:spPr>
        </p:pic>
        <p:sp>
          <p:nvSpPr>
            <p:cNvPr id="18" name="ZoneTexte 17">
              <a:extLst>
                <a:ext uri="{FF2B5EF4-FFF2-40B4-BE49-F238E27FC236}">
                  <a16:creationId xmlns:a16="http://schemas.microsoft.com/office/drawing/2014/main" id="{C4756DB3-7711-4238-BE4A-8C6A71823570}"/>
                </a:ext>
              </a:extLst>
            </p:cNvPr>
            <p:cNvSpPr txBox="1"/>
            <p:nvPr/>
          </p:nvSpPr>
          <p:spPr>
            <a:xfrm>
              <a:off x="1995796" y="5886520"/>
              <a:ext cx="76199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volts</a:t>
              </a:r>
            </a:p>
          </p:txBody>
        </p:sp>
        <p:sp>
          <p:nvSpPr>
            <p:cNvPr id="20" name="ZoneTexte 19">
              <a:extLst>
                <a:ext uri="{FF2B5EF4-FFF2-40B4-BE49-F238E27FC236}">
                  <a16:creationId xmlns:a16="http://schemas.microsoft.com/office/drawing/2014/main" id="{C730560B-4D44-4E24-8987-FDB979C59E64}"/>
                </a:ext>
              </a:extLst>
            </p:cNvPr>
            <p:cNvSpPr txBox="1"/>
            <p:nvPr/>
          </p:nvSpPr>
          <p:spPr>
            <a:xfrm>
              <a:off x="3828517" y="5886520"/>
              <a:ext cx="1250526"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err="1">
                  <a:solidFill>
                    <a:schemeClr val="bg1"/>
                  </a:solidFill>
                </a:rPr>
                <a:t>analogRead</a:t>
              </a:r>
              <a:endParaRPr lang="fr-CA" sz="1400" dirty="0">
                <a:solidFill>
                  <a:schemeClr val="bg1"/>
                </a:solidFill>
              </a:endParaRPr>
            </a:p>
          </p:txBody>
        </p:sp>
        <p:sp>
          <p:nvSpPr>
            <p:cNvPr id="22" name="ZoneTexte 21">
              <a:extLst>
                <a:ext uri="{FF2B5EF4-FFF2-40B4-BE49-F238E27FC236}">
                  <a16:creationId xmlns:a16="http://schemas.microsoft.com/office/drawing/2014/main" id="{BA2A6989-0EC9-47C7-89C5-AD395EB8C07B}"/>
                </a:ext>
              </a:extLst>
            </p:cNvPr>
            <p:cNvSpPr txBox="1"/>
            <p:nvPr/>
          </p:nvSpPr>
          <p:spPr>
            <a:xfrm>
              <a:off x="5419723" y="5885031"/>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24" name="ZoneTexte 23">
              <a:extLst>
                <a:ext uri="{FF2B5EF4-FFF2-40B4-BE49-F238E27FC236}">
                  <a16:creationId xmlns:a16="http://schemas.microsoft.com/office/drawing/2014/main" id="{F33BFD17-D8B0-40E9-AAD0-EA30A3F83AAC}"/>
                </a:ext>
              </a:extLst>
            </p:cNvPr>
            <p:cNvSpPr txBox="1"/>
            <p:nvPr/>
          </p:nvSpPr>
          <p:spPr>
            <a:xfrm>
              <a:off x="6923331" y="5878018"/>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1023</a:t>
              </a:r>
            </a:p>
          </p:txBody>
        </p:sp>
        <p:sp>
          <p:nvSpPr>
            <p:cNvPr id="26" name="ZoneTexte 25">
              <a:extLst>
                <a:ext uri="{FF2B5EF4-FFF2-40B4-BE49-F238E27FC236}">
                  <a16:creationId xmlns:a16="http://schemas.microsoft.com/office/drawing/2014/main" id="{587BAA4C-18D4-424E-BCB4-C164669E9B8E}"/>
                </a:ext>
              </a:extLst>
            </p:cNvPr>
            <p:cNvSpPr txBox="1"/>
            <p:nvPr/>
          </p:nvSpPr>
          <p:spPr>
            <a:xfrm>
              <a:off x="8509114" y="5876529"/>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28" name="ZoneTexte 27">
              <a:extLst>
                <a:ext uri="{FF2B5EF4-FFF2-40B4-BE49-F238E27FC236}">
                  <a16:creationId xmlns:a16="http://schemas.microsoft.com/office/drawing/2014/main" id="{33B15F41-AE48-4FEC-9BF8-EE599EDF3E32}"/>
                </a:ext>
              </a:extLst>
            </p:cNvPr>
            <p:cNvSpPr txBox="1"/>
            <p:nvPr/>
          </p:nvSpPr>
          <p:spPr>
            <a:xfrm>
              <a:off x="10085987" y="5876135"/>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a:t>
              </a:r>
            </a:p>
          </p:txBody>
        </p:sp>
      </p:grpSp>
      <p:sp>
        <p:nvSpPr>
          <p:cNvPr id="29" name="ZoneTexte 28">
            <a:extLst>
              <a:ext uri="{FF2B5EF4-FFF2-40B4-BE49-F238E27FC236}">
                <a16:creationId xmlns:a16="http://schemas.microsoft.com/office/drawing/2014/main" id="{832DD303-B4A7-4688-95EC-F37010CEECD6}"/>
              </a:ext>
            </a:extLst>
          </p:cNvPr>
          <p:cNvSpPr txBox="1"/>
          <p:nvPr/>
        </p:nvSpPr>
        <p:spPr>
          <a:xfrm>
            <a:off x="5051459" y="1754037"/>
            <a:ext cx="1872950"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entrée</a:t>
            </a:r>
          </a:p>
        </p:txBody>
      </p:sp>
      <p:sp>
        <p:nvSpPr>
          <p:cNvPr id="30" name="ZoneTexte 29">
            <a:extLst>
              <a:ext uri="{FF2B5EF4-FFF2-40B4-BE49-F238E27FC236}">
                <a16:creationId xmlns:a16="http://schemas.microsoft.com/office/drawing/2014/main" id="{3F1E6635-FBAC-401E-9448-4BCCE1DF753F}"/>
              </a:ext>
            </a:extLst>
          </p:cNvPr>
          <p:cNvSpPr txBox="1"/>
          <p:nvPr/>
        </p:nvSpPr>
        <p:spPr>
          <a:xfrm>
            <a:off x="3509118" y="1754036"/>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d’entrée</a:t>
            </a:r>
          </a:p>
        </p:txBody>
      </p:sp>
      <p:sp>
        <p:nvSpPr>
          <p:cNvPr id="31" name="ZoneTexte 30">
            <a:extLst>
              <a:ext uri="{FF2B5EF4-FFF2-40B4-BE49-F238E27FC236}">
                <a16:creationId xmlns:a16="http://schemas.microsoft.com/office/drawing/2014/main" id="{784D5EB6-21EF-4E1C-BFBC-A1DA3201D0A3}"/>
              </a:ext>
            </a:extLst>
          </p:cNvPr>
          <p:cNvSpPr txBox="1"/>
          <p:nvPr/>
        </p:nvSpPr>
        <p:spPr>
          <a:xfrm>
            <a:off x="5051459" y="2082772"/>
            <a:ext cx="1872950"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valeur d’</a:t>
            </a:r>
            <a:r>
              <a:rPr lang="fr-CA" sz="1400" dirty="0" err="1">
                <a:solidFill>
                  <a:schemeClr val="tx2"/>
                </a:solidFill>
              </a:rPr>
              <a:t>analogRead</a:t>
            </a:r>
            <a:r>
              <a:rPr lang="fr-CA" sz="1400" dirty="0">
                <a:solidFill>
                  <a:schemeClr val="tx2"/>
                </a:solidFill>
              </a:rPr>
              <a:t>()</a:t>
            </a:r>
          </a:p>
        </p:txBody>
      </p:sp>
      <p:sp>
        <p:nvSpPr>
          <p:cNvPr id="33" name="ZoneTexte 32">
            <a:extLst>
              <a:ext uri="{FF2B5EF4-FFF2-40B4-BE49-F238E27FC236}">
                <a16:creationId xmlns:a16="http://schemas.microsoft.com/office/drawing/2014/main" id="{2C7CADD3-E683-4779-AEBF-8A6602058011}"/>
              </a:ext>
            </a:extLst>
          </p:cNvPr>
          <p:cNvSpPr txBox="1"/>
          <p:nvPr/>
        </p:nvSpPr>
        <p:spPr>
          <a:xfrm>
            <a:off x="7215681" y="1754035"/>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d’entrée</a:t>
            </a:r>
          </a:p>
        </p:txBody>
      </p:sp>
      <p:sp>
        <p:nvSpPr>
          <p:cNvPr id="34" name="ZoneTexte 33">
            <a:extLst>
              <a:ext uri="{FF2B5EF4-FFF2-40B4-BE49-F238E27FC236}">
                <a16:creationId xmlns:a16="http://schemas.microsoft.com/office/drawing/2014/main" id="{40C6C637-0C43-4724-8C43-2762F0AB7A5B}"/>
              </a:ext>
            </a:extLst>
          </p:cNvPr>
          <p:cNvSpPr txBox="1"/>
          <p:nvPr/>
        </p:nvSpPr>
        <p:spPr>
          <a:xfrm>
            <a:off x="3509118" y="2081283"/>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0</a:t>
            </a:r>
          </a:p>
        </p:txBody>
      </p:sp>
      <p:sp>
        <p:nvSpPr>
          <p:cNvPr id="35" name="ZoneTexte 34">
            <a:extLst>
              <a:ext uri="{FF2B5EF4-FFF2-40B4-BE49-F238E27FC236}">
                <a16:creationId xmlns:a16="http://schemas.microsoft.com/office/drawing/2014/main" id="{FC47C0CC-FF75-45D6-9048-3CD5E712FC9E}"/>
              </a:ext>
            </a:extLst>
          </p:cNvPr>
          <p:cNvSpPr txBox="1"/>
          <p:nvPr/>
        </p:nvSpPr>
        <p:spPr>
          <a:xfrm>
            <a:off x="7215682" y="2082772"/>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1023</a:t>
            </a:r>
          </a:p>
        </p:txBody>
      </p:sp>
      <p:sp>
        <p:nvSpPr>
          <p:cNvPr id="36" name="ZoneTexte 35">
            <a:extLst>
              <a:ext uri="{FF2B5EF4-FFF2-40B4-BE49-F238E27FC236}">
                <a16:creationId xmlns:a16="http://schemas.microsoft.com/office/drawing/2014/main" id="{DA65526B-56C7-4CD6-97FF-194573117BEB}"/>
              </a:ext>
            </a:extLst>
          </p:cNvPr>
          <p:cNvSpPr txBox="1"/>
          <p:nvPr/>
        </p:nvSpPr>
        <p:spPr>
          <a:xfrm>
            <a:off x="4960129" y="3658254"/>
            <a:ext cx="1872950" cy="307777"/>
          </a:xfrm>
          <a:prstGeom prst="rect">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sortie</a:t>
            </a:r>
          </a:p>
        </p:txBody>
      </p:sp>
      <p:sp>
        <p:nvSpPr>
          <p:cNvPr id="38" name="ZoneTexte 37">
            <a:extLst>
              <a:ext uri="{FF2B5EF4-FFF2-40B4-BE49-F238E27FC236}">
                <a16:creationId xmlns:a16="http://schemas.microsoft.com/office/drawing/2014/main" id="{1120CA9B-7C48-4AA9-8B9B-A56C4CBE3306}"/>
              </a:ext>
            </a:extLst>
          </p:cNvPr>
          <p:cNvSpPr txBox="1"/>
          <p:nvPr/>
        </p:nvSpPr>
        <p:spPr>
          <a:xfrm>
            <a:off x="4960129" y="3986989"/>
            <a:ext cx="1872950"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valeur en volts</a:t>
            </a:r>
          </a:p>
        </p:txBody>
      </p:sp>
      <p:sp>
        <p:nvSpPr>
          <p:cNvPr id="39" name="ZoneTexte 38">
            <a:extLst>
              <a:ext uri="{FF2B5EF4-FFF2-40B4-BE49-F238E27FC236}">
                <a16:creationId xmlns:a16="http://schemas.microsoft.com/office/drawing/2014/main" id="{4B44D478-311C-4464-9B10-5774687E43A8}"/>
              </a:ext>
            </a:extLst>
          </p:cNvPr>
          <p:cNvSpPr txBox="1"/>
          <p:nvPr/>
        </p:nvSpPr>
        <p:spPr>
          <a:xfrm>
            <a:off x="7124351" y="3658252"/>
            <a:ext cx="1161342" cy="307777"/>
          </a:xfrm>
          <a:prstGeom prst="rect">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max. sortie</a:t>
            </a:r>
          </a:p>
        </p:txBody>
      </p:sp>
      <p:sp>
        <p:nvSpPr>
          <p:cNvPr id="40" name="ZoneTexte 39">
            <a:extLst>
              <a:ext uri="{FF2B5EF4-FFF2-40B4-BE49-F238E27FC236}">
                <a16:creationId xmlns:a16="http://schemas.microsoft.com/office/drawing/2014/main" id="{7E3D0F68-99C9-4509-A9CA-DA88E9F7889D}"/>
              </a:ext>
            </a:extLst>
          </p:cNvPr>
          <p:cNvSpPr txBox="1"/>
          <p:nvPr/>
        </p:nvSpPr>
        <p:spPr>
          <a:xfrm>
            <a:off x="3417788" y="3985500"/>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0</a:t>
            </a:r>
          </a:p>
        </p:txBody>
      </p:sp>
      <p:sp>
        <p:nvSpPr>
          <p:cNvPr id="41" name="ZoneTexte 40">
            <a:extLst>
              <a:ext uri="{FF2B5EF4-FFF2-40B4-BE49-F238E27FC236}">
                <a16:creationId xmlns:a16="http://schemas.microsoft.com/office/drawing/2014/main" id="{8F46BAF5-D196-4132-B561-5381ABFD4D23}"/>
              </a:ext>
            </a:extLst>
          </p:cNvPr>
          <p:cNvSpPr txBox="1"/>
          <p:nvPr/>
        </p:nvSpPr>
        <p:spPr>
          <a:xfrm>
            <a:off x="7124352" y="3986989"/>
            <a:ext cx="1161341"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5</a:t>
            </a:r>
          </a:p>
        </p:txBody>
      </p:sp>
      <p:sp>
        <p:nvSpPr>
          <p:cNvPr id="42" name="ZoneTexte 41">
            <a:extLst>
              <a:ext uri="{FF2B5EF4-FFF2-40B4-BE49-F238E27FC236}">
                <a16:creationId xmlns:a16="http://schemas.microsoft.com/office/drawing/2014/main" id="{88D081CE-4E14-4F49-8AC3-501652F4B4A6}"/>
              </a:ext>
            </a:extLst>
          </p:cNvPr>
          <p:cNvSpPr txBox="1"/>
          <p:nvPr/>
        </p:nvSpPr>
        <p:spPr>
          <a:xfrm>
            <a:off x="3417788" y="3658251"/>
            <a:ext cx="1161341"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min. sortie</a:t>
            </a:r>
          </a:p>
        </p:txBody>
      </p:sp>
      <p:sp>
        <p:nvSpPr>
          <p:cNvPr id="43" name="Flèche : droite 42">
            <a:extLst>
              <a:ext uri="{FF2B5EF4-FFF2-40B4-BE49-F238E27FC236}">
                <a16:creationId xmlns:a16="http://schemas.microsoft.com/office/drawing/2014/main" id="{AB8242EE-49CF-4EA8-93C3-E6A93B0CCD45}"/>
              </a:ext>
            </a:extLst>
          </p:cNvPr>
          <p:cNvSpPr/>
          <p:nvPr/>
        </p:nvSpPr>
        <p:spPr>
          <a:xfrm rot="5400000">
            <a:off x="5471983" y="2400559"/>
            <a:ext cx="1026915" cy="124768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4" name="ZoneTexte 43">
            <a:extLst>
              <a:ext uri="{FF2B5EF4-FFF2-40B4-BE49-F238E27FC236}">
                <a16:creationId xmlns:a16="http://schemas.microsoft.com/office/drawing/2014/main" id="{53664291-6947-49DB-9264-5464BDA5AA1B}"/>
              </a:ext>
            </a:extLst>
          </p:cNvPr>
          <p:cNvSpPr txBox="1"/>
          <p:nvPr/>
        </p:nvSpPr>
        <p:spPr>
          <a:xfrm>
            <a:off x="5530022" y="2801911"/>
            <a:ext cx="936475"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err="1">
                <a:solidFill>
                  <a:schemeClr val="tx2"/>
                </a:solidFill>
              </a:rPr>
              <a:t>map</a:t>
            </a:r>
            <a:r>
              <a:rPr lang="fr-CA" sz="1400" dirty="0">
                <a:solidFill>
                  <a:schemeClr val="tx2"/>
                </a:solidFill>
              </a:rPr>
              <a:t>()</a:t>
            </a:r>
          </a:p>
        </p:txBody>
      </p:sp>
      <p:grpSp>
        <p:nvGrpSpPr>
          <p:cNvPr id="27" name="Groupe 26">
            <a:extLst>
              <a:ext uri="{FF2B5EF4-FFF2-40B4-BE49-F238E27FC236}">
                <a16:creationId xmlns:a16="http://schemas.microsoft.com/office/drawing/2014/main" id="{D545888F-3EAF-457C-B144-451F7EF06307}"/>
              </a:ext>
            </a:extLst>
          </p:cNvPr>
          <p:cNvGrpSpPr/>
          <p:nvPr/>
        </p:nvGrpSpPr>
        <p:grpSpPr>
          <a:xfrm>
            <a:off x="1168624" y="5656985"/>
            <a:ext cx="10297682" cy="324256"/>
            <a:chOff x="1124124" y="5876135"/>
            <a:chExt cx="10297682" cy="324256"/>
          </a:xfrm>
        </p:grpSpPr>
        <p:pic>
          <p:nvPicPr>
            <p:cNvPr id="32" name="Image 31">
              <a:extLst>
                <a:ext uri="{FF2B5EF4-FFF2-40B4-BE49-F238E27FC236}">
                  <a16:creationId xmlns:a16="http://schemas.microsoft.com/office/drawing/2014/main" id="{36EF7981-1676-478D-8059-043451BBE9AA}"/>
                </a:ext>
              </a:extLst>
            </p:cNvPr>
            <p:cNvPicPr>
              <a:picLocks noChangeAspect="1"/>
            </p:cNvPicPr>
            <p:nvPr/>
          </p:nvPicPr>
          <p:blipFill>
            <a:blip r:embed="rId2"/>
            <a:stretch>
              <a:fillRect/>
            </a:stretch>
          </p:blipFill>
          <p:spPr>
            <a:xfrm>
              <a:off x="1124124" y="5877447"/>
              <a:ext cx="10297682" cy="322944"/>
            </a:xfrm>
            <a:prstGeom prst="rect">
              <a:avLst/>
            </a:prstGeom>
          </p:spPr>
        </p:pic>
        <p:sp>
          <p:nvSpPr>
            <p:cNvPr id="37" name="ZoneTexte 36">
              <a:extLst>
                <a:ext uri="{FF2B5EF4-FFF2-40B4-BE49-F238E27FC236}">
                  <a16:creationId xmlns:a16="http://schemas.microsoft.com/office/drawing/2014/main" id="{B873B20F-2E5B-4E71-B374-F3F54AADA150}"/>
                </a:ext>
              </a:extLst>
            </p:cNvPr>
            <p:cNvSpPr txBox="1"/>
            <p:nvPr/>
          </p:nvSpPr>
          <p:spPr>
            <a:xfrm>
              <a:off x="1995796" y="5886520"/>
              <a:ext cx="76199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mV</a:t>
              </a:r>
            </a:p>
          </p:txBody>
        </p:sp>
        <p:sp>
          <p:nvSpPr>
            <p:cNvPr id="45" name="ZoneTexte 44">
              <a:extLst>
                <a:ext uri="{FF2B5EF4-FFF2-40B4-BE49-F238E27FC236}">
                  <a16:creationId xmlns:a16="http://schemas.microsoft.com/office/drawing/2014/main" id="{57771997-0B98-47E6-BE69-0158A4CAA754}"/>
                </a:ext>
              </a:extLst>
            </p:cNvPr>
            <p:cNvSpPr txBox="1"/>
            <p:nvPr/>
          </p:nvSpPr>
          <p:spPr>
            <a:xfrm>
              <a:off x="3828517" y="5886520"/>
              <a:ext cx="1250526"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err="1">
                  <a:solidFill>
                    <a:schemeClr val="bg1"/>
                  </a:solidFill>
                </a:rPr>
                <a:t>analogRead</a:t>
              </a:r>
              <a:endParaRPr lang="fr-CA" sz="1400" dirty="0">
                <a:solidFill>
                  <a:schemeClr val="bg1"/>
                </a:solidFill>
              </a:endParaRPr>
            </a:p>
          </p:txBody>
        </p:sp>
        <p:sp>
          <p:nvSpPr>
            <p:cNvPr id="46" name="ZoneTexte 45">
              <a:extLst>
                <a:ext uri="{FF2B5EF4-FFF2-40B4-BE49-F238E27FC236}">
                  <a16:creationId xmlns:a16="http://schemas.microsoft.com/office/drawing/2014/main" id="{B8D42629-28E3-46BD-8865-9B9C8BFD58F3}"/>
                </a:ext>
              </a:extLst>
            </p:cNvPr>
            <p:cNvSpPr txBox="1"/>
            <p:nvPr/>
          </p:nvSpPr>
          <p:spPr>
            <a:xfrm>
              <a:off x="5419723" y="5885031"/>
              <a:ext cx="1161341"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47" name="ZoneTexte 46">
              <a:extLst>
                <a:ext uri="{FF2B5EF4-FFF2-40B4-BE49-F238E27FC236}">
                  <a16:creationId xmlns:a16="http://schemas.microsoft.com/office/drawing/2014/main" id="{C265C489-7ED3-4F90-9F01-89C6E517C5FE}"/>
                </a:ext>
              </a:extLst>
            </p:cNvPr>
            <p:cNvSpPr txBox="1"/>
            <p:nvPr/>
          </p:nvSpPr>
          <p:spPr>
            <a:xfrm>
              <a:off x="6923331" y="5878018"/>
              <a:ext cx="1161342" cy="30777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1023</a:t>
              </a:r>
            </a:p>
          </p:txBody>
        </p:sp>
        <p:sp>
          <p:nvSpPr>
            <p:cNvPr id="48" name="ZoneTexte 47">
              <a:extLst>
                <a:ext uri="{FF2B5EF4-FFF2-40B4-BE49-F238E27FC236}">
                  <a16:creationId xmlns:a16="http://schemas.microsoft.com/office/drawing/2014/main" id="{AEECDBB1-0E55-4F21-B6C6-FEAC1EA80CD9}"/>
                </a:ext>
              </a:extLst>
            </p:cNvPr>
            <p:cNvSpPr txBox="1"/>
            <p:nvPr/>
          </p:nvSpPr>
          <p:spPr>
            <a:xfrm>
              <a:off x="8509114" y="5876529"/>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0</a:t>
              </a:r>
            </a:p>
          </p:txBody>
        </p:sp>
        <p:sp>
          <p:nvSpPr>
            <p:cNvPr id="49" name="ZoneTexte 48">
              <a:extLst>
                <a:ext uri="{FF2B5EF4-FFF2-40B4-BE49-F238E27FC236}">
                  <a16:creationId xmlns:a16="http://schemas.microsoft.com/office/drawing/2014/main" id="{A2322DB1-5D90-4FEE-B6F8-4B4D32B75672}"/>
                </a:ext>
              </a:extLst>
            </p:cNvPr>
            <p:cNvSpPr txBox="1"/>
            <p:nvPr/>
          </p:nvSpPr>
          <p:spPr>
            <a:xfrm>
              <a:off x="10085987" y="5876135"/>
              <a:ext cx="1227919" cy="307777"/>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bg1"/>
                  </a:solidFill>
                </a:rPr>
                <a:t>5000</a:t>
              </a:r>
            </a:p>
          </p:txBody>
        </p:sp>
      </p:grpSp>
    </p:spTree>
    <p:extLst>
      <p:ext uri="{BB962C8B-B14F-4D97-AF65-F5344CB8AC3E}">
        <p14:creationId xmlns:p14="http://schemas.microsoft.com/office/powerpoint/2010/main" val="9230164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000" dirty="0"/>
              <a:t>EXERCICE : CONVERTIR UNE MESURE </a:t>
            </a:r>
            <a:r>
              <a:rPr lang="en-CA" sz="2000" dirty="0" err="1"/>
              <a:t>analogRead</a:t>
            </a:r>
            <a:r>
              <a:rPr lang="en-CA" sz="2000" dirty="0"/>
              <a:t>() EN VOLTS AVEC map()</a:t>
            </a:r>
            <a:endParaRPr lang="fr-CA" sz="2000" dirty="0"/>
          </a:p>
        </p:txBody>
      </p:sp>
      <p:grpSp>
        <p:nvGrpSpPr>
          <p:cNvPr id="4" name="Groupe 3">
            <a:extLst>
              <a:ext uri="{FF2B5EF4-FFF2-40B4-BE49-F238E27FC236}">
                <a16:creationId xmlns:a16="http://schemas.microsoft.com/office/drawing/2014/main" id="{FD993E5E-2F33-46AA-BC97-992308F6921F}"/>
              </a:ext>
            </a:extLst>
          </p:cNvPr>
          <p:cNvGrpSpPr/>
          <p:nvPr/>
        </p:nvGrpSpPr>
        <p:grpSpPr>
          <a:xfrm>
            <a:off x="586224" y="2498178"/>
            <a:ext cx="2712224" cy="3084490"/>
            <a:chOff x="2084693" y="1938582"/>
            <a:chExt cx="3611135" cy="4106781"/>
          </a:xfrm>
        </p:grpSpPr>
        <p:pic>
          <p:nvPicPr>
            <p:cNvPr id="3" name="Image 2">
              <a:extLst>
                <a:ext uri="{FF2B5EF4-FFF2-40B4-BE49-F238E27FC236}">
                  <a16:creationId xmlns:a16="http://schemas.microsoft.com/office/drawing/2014/main" id="{15984B50-F10C-4793-898D-4A642258437B}"/>
                </a:ext>
              </a:extLst>
            </p:cNvPr>
            <p:cNvPicPr>
              <a:picLocks noChangeAspect="1"/>
            </p:cNvPicPr>
            <p:nvPr/>
          </p:nvPicPr>
          <p:blipFill>
            <a:blip r:embed="rId2"/>
            <a:stretch>
              <a:fillRect/>
            </a:stretch>
          </p:blipFill>
          <p:spPr>
            <a:xfrm>
              <a:off x="2084693" y="1938582"/>
              <a:ext cx="3611135" cy="4106781"/>
            </a:xfrm>
            <a:prstGeom prst="rect">
              <a:avLst/>
            </a:prstGeom>
          </p:spPr>
        </p:pic>
        <p:sp>
          <p:nvSpPr>
            <p:cNvPr id="8" name="Flèche : droite 7">
              <a:extLst>
                <a:ext uri="{FF2B5EF4-FFF2-40B4-BE49-F238E27FC236}">
                  <a16:creationId xmlns:a16="http://schemas.microsoft.com/office/drawing/2014/main" id="{6CE89B5E-70CE-425C-AD9C-18A3EE5CAA1F}"/>
                </a:ext>
              </a:extLst>
            </p:cNvPr>
            <p:cNvSpPr/>
            <p:nvPr/>
          </p:nvSpPr>
          <p:spPr>
            <a:xfrm rot="2242138">
              <a:off x="3577438" y="4260556"/>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droite 11">
              <a:extLst>
                <a:ext uri="{FF2B5EF4-FFF2-40B4-BE49-F238E27FC236}">
                  <a16:creationId xmlns:a16="http://schemas.microsoft.com/office/drawing/2014/main" id="{CDA1D6F6-FACB-4A05-AE8D-42D2A0C269D8}"/>
                </a:ext>
              </a:extLst>
            </p:cNvPr>
            <p:cNvSpPr/>
            <p:nvPr/>
          </p:nvSpPr>
          <p:spPr>
            <a:xfrm rot="2242138">
              <a:off x="3577438" y="473758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lèche : droite 12">
              <a:extLst>
                <a:ext uri="{FF2B5EF4-FFF2-40B4-BE49-F238E27FC236}">
                  <a16:creationId xmlns:a16="http://schemas.microsoft.com/office/drawing/2014/main" id="{AD9D70AE-EE49-4E2E-97A6-64D47959DFBE}"/>
                </a:ext>
              </a:extLst>
            </p:cNvPr>
            <p:cNvSpPr/>
            <p:nvPr/>
          </p:nvSpPr>
          <p:spPr>
            <a:xfrm rot="2242138">
              <a:off x="3577438" y="5214610"/>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nvGrpSpPr>
          <p:cNvPr id="17" name="Groupe 16">
            <a:extLst>
              <a:ext uri="{FF2B5EF4-FFF2-40B4-BE49-F238E27FC236}">
                <a16:creationId xmlns:a16="http://schemas.microsoft.com/office/drawing/2014/main" id="{3010EB48-13CE-488C-A135-9D81E00F9CF7}"/>
              </a:ext>
            </a:extLst>
          </p:cNvPr>
          <p:cNvGrpSpPr/>
          <p:nvPr/>
        </p:nvGrpSpPr>
        <p:grpSpPr>
          <a:xfrm>
            <a:off x="3434175" y="2755967"/>
            <a:ext cx="2005995" cy="2713580"/>
            <a:chOff x="5440876" y="2279462"/>
            <a:chExt cx="3114736" cy="4213412"/>
          </a:xfrm>
        </p:grpSpPr>
        <p:pic>
          <p:nvPicPr>
            <p:cNvPr id="7" name="Image 6">
              <a:extLst>
                <a:ext uri="{FF2B5EF4-FFF2-40B4-BE49-F238E27FC236}">
                  <a16:creationId xmlns:a16="http://schemas.microsoft.com/office/drawing/2014/main" id="{8BBA7219-5351-4057-9A68-EA4E5B7FCC42}"/>
                </a:ext>
              </a:extLst>
            </p:cNvPr>
            <p:cNvPicPr>
              <a:picLocks noChangeAspect="1"/>
            </p:cNvPicPr>
            <p:nvPr/>
          </p:nvPicPr>
          <p:blipFill>
            <a:blip r:embed="rId3"/>
            <a:stretch>
              <a:fillRect/>
            </a:stretch>
          </p:blipFill>
          <p:spPr>
            <a:xfrm>
              <a:off x="5504323" y="2279462"/>
              <a:ext cx="3051289" cy="4213412"/>
            </a:xfrm>
            <a:prstGeom prst="rect">
              <a:avLst/>
            </a:prstGeom>
          </p:spPr>
        </p:pic>
        <p:sp>
          <p:nvSpPr>
            <p:cNvPr id="14" name="Flèche : droite 13">
              <a:extLst>
                <a:ext uri="{FF2B5EF4-FFF2-40B4-BE49-F238E27FC236}">
                  <a16:creationId xmlns:a16="http://schemas.microsoft.com/office/drawing/2014/main" id="{3E85AFEA-D894-41FF-A31F-CD36C19DD359}"/>
                </a:ext>
              </a:extLst>
            </p:cNvPr>
            <p:cNvSpPr/>
            <p:nvPr/>
          </p:nvSpPr>
          <p:spPr>
            <a:xfrm rot="2242138">
              <a:off x="5448150" y="2747923"/>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Flèche : droite 14">
              <a:extLst>
                <a:ext uri="{FF2B5EF4-FFF2-40B4-BE49-F238E27FC236}">
                  <a16:creationId xmlns:a16="http://schemas.microsoft.com/office/drawing/2014/main" id="{F07C7693-9572-4AF8-BA54-4128524BC20E}"/>
                </a:ext>
              </a:extLst>
            </p:cNvPr>
            <p:cNvSpPr/>
            <p:nvPr/>
          </p:nvSpPr>
          <p:spPr>
            <a:xfrm rot="2242138">
              <a:off x="5440876" y="3757904"/>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6A5852B8-919D-40B1-B0A6-9FC754AA1276}"/>
                </a:ext>
              </a:extLst>
            </p:cNvPr>
            <p:cNvSpPr/>
            <p:nvPr/>
          </p:nvSpPr>
          <p:spPr>
            <a:xfrm rot="2242138">
              <a:off x="5448151" y="5092755"/>
              <a:ext cx="304800" cy="185832"/>
            </a:xfrm>
            <a:prstGeom prst="rightArrow">
              <a:avLst/>
            </a:prstGeom>
            <a:solidFill>
              <a:srgbClr val="FFF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10">
              <a:extLst>
                <a:ext uri="{FF2B5EF4-FFF2-40B4-BE49-F238E27FC236}">
                  <a16:creationId xmlns:a16="http://schemas.microsoft.com/office/drawing/2014/main" id="{4895E33D-360B-46FB-9EF5-727142EC4DDD}"/>
                </a:ext>
              </a:extLst>
            </p:cNvPr>
            <p:cNvSpPr/>
            <p:nvPr/>
          </p:nvSpPr>
          <p:spPr>
            <a:xfrm>
              <a:off x="6339253" y="3805101"/>
              <a:ext cx="632389" cy="45719"/>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21" name="ZoneTexte 20">
            <a:extLst>
              <a:ext uri="{FF2B5EF4-FFF2-40B4-BE49-F238E27FC236}">
                <a16:creationId xmlns:a16="http://schemas.microsoft.com/office/drawing/2014/main" id="{608D3999-5BF4-4A3C-9D4C-1CF24891F31A}"/>
              </a:ext>
            </a:extLst>
          </p:cNvPr>
          <p:cNvSpPr txBox="1"/>
          <p:nvPr/>
        </p:nvSpPr>
        <p:spPr>
          <a:xfrm>
            <a:off x="838200" y="1061286"/>
            <a:ext cx="10515600" cy="646331"/>
          </a:xfrm>
          <a:prstGeom prst="rect">
            <a:avLst/>
          </a:prstGeom>
          <a:noFill/>
        </p:spPr>
        <p:txBody>
          <a:bodyPr wrap="square" rtlCol="0">
            <a:spAutoFit/>
          </a:bodyPr>
          <a:lstStyle/>
          <a:p>
            <a:r>
              <a:rPr lang="fr-CA" dirty="0"/>
              <a:t>Modifiez le code de l’exercice précédent pour que la valeur mesurée par </a:t>
            </a:r>
            <a:r>
              <a:rPr lang="fr-CA" dirty="0" err="1"/>
              <a:t>analogRead</a:t>
            </a:r>
            <a:r>
              <a:rPr lang="fr-CA" dirty="0"/>
              <a:t>() s’affiche maintenant en volts à l’aide de </a:t>
            </a:r>
            <a:r>
              <a:rPr lang="fr-CA" dirty="0" err="1"/>
              <a:t>map</a:t>
            </a:r>
            <a:r>
              <a:rPr lang="fr-CA" dirty="0"/>
              <a:t>(). Changez les valeurs de résistance et notez si elles sont identiques à ce que vous aviez calculé.</a:t>
            </a:r>
          </a:p>
        </p:txBody>
      </p:sp>
      <p:grpSp>
        <p:nvGrpSpPr>
          <p:cNvPr id="18" name="Groupe 17">
            <a:extLst>
              <a:ext uri="{FF2B5EF4-FFF2-40B4-BE49-F238E27FC236}">
                <a16:creationId xmlns:a16="http://schemas.microsoft.com/office/drawing/2014/main" id="{668D365E-E750-4FBA-8C3D-EFD7BA92E11C}"/>
              </a:ext>
            </a:extLst>
          </p:cNvPr>
          <p:cNvGrpSpPr/>
          <p:nvPr/>
        </p:nvGrpSpPr>
        <p:grpSpPr>
          <a:xfrm>
            <a:off x="6034467" y="2663661"/>
            <a:ext cx="2710060" cy="2968781"/>
            <a:chOff x="6390829" y="1357144"/>
            <a:chExt cx="4460495" cy="4886325"/>
          </a:xfrm>
        </p:grpSpPr>
        <p:pic>
          <p:nvPicPr>
            <p:cNvPr id="19" name="Espace réservé du contenu 3">
              <a:extLst>
                <a:ext uri="{FF2B5EF4-FFF2-40B4-BE49-F238E27FC236}">
                  <a16:creationId xmlns:a16="http://schemas.microsoft.com/office/drawing/2014/main" id="{6AC67BFC-40E1-489A-BC24-8D100E275F72}"/>
                </a:ext>
              </a:extLst>
            </p:cNvPr>
            <p:cNvPicPr>
              <a:picLocks noChangeAspect="1"/>
            </p:cNvPicPr>
            <p:nvPr/>
          </p:nvPicPr>
          <p:blipFill>
            <a:blip r:embed="rId4"/>
            <a:stretch>
              <a:fillRect/>
            </a:stretch>
          </p:blipFill>
          <p:spPr>
            <a:xfrm>
              <a:off x="7453507" y="1357144"/>
              <a:ext cx="3397817" cy="4886325"/>
            </a:xfrm>
            <a:prstGeom prst="rect">
              <a:avLst/>
            </a:prstGeom>
          </p:spPr>
        </p:pic>
        <p:sp>
          <p:nvSpPr>
            <p:cNvPr id="20" name="ZoneTexte 19">
              <a:extLst>
                <a:ext uri="{FF2B5EF4-FFF2-40B4-BE49-F238E27FC236}">
                  <a16:creationId xmlns:a16="http://schemas.microsoft.com/office/drawing/2014/main" id="{7D497403-E9A7-4B3C-A39B-2FD4959E3C9C}"/>
                </a:ext>
              </a:extLst>
            </p:cNvPr>
            <p:cNvSpPr txBox="1"/>
            <p:nvPr/>
          </p:nvSpPr>
          <p:spPr>
            <a:xfrm>
              <a:off x="6390829" y="3061402"/>
              <a:ext cx="950158" cy="405256"/>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tx2"/>
                  </a:solidFill>
                </a:rPr>
                <a:t>? V</a:t>
              </a:r>
            </a:p>
          </p:txBody>
        </p:sp>
        <p:sp>
          <p:nvSpPr>
            <p:cNvPr id="22" name="Flèche : droite 21">
              <a:extLst>
                <a:ext uri="{FF2B5EF4-FFF2-40B4-BE49-F238E27FC236}">
                  <a16:creationId xmlns:a16="http://schemas.microsoft.com/office/drawing/2014/main" id="{FBD46A1B-F802-4579-961A-BC5FF2055FAF}"/>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3" name="ZoneTexte 22">
              <a:extLst>
                <a:ext uri="{FF2B5EF4-FFF2-40B4-BE49-F238E27FC236}">
                  <a16:creationId xmlns:a16="http://schemas.microsoft.com/office/drawing/2014/main" id="{2A67EBDE-A48E-4E61-97B4-B86E76B5DF90}"/>
                </a:ext>
              </a:extLst>
            </p:cNvPr>
            <p:cNvSpPr txBox="1"/>
            <p:nvPr/>
          </p:nvSpPr>
          <p:spPr>
            <a:xfrm>
              <a:off x="6390829" y="1845780"/>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5 V</a:t>
              </a:r>
            </a:p>
          </p:txBody>
        </p:sp>
        <p:sp>
          <p:nvSpPr>
            <p:cNvPr id="24" name="Flèche : droite 23">
              <a:extLst>
                <a:ext uri="{FF2B5EF4-FFF2-40B4-BE49-F238E27FC236}">
                  <a16:creationId xmlns:a16="http://schemas.microsoft.com/office/drawing/2014/main" id="{DBCC3602-A53C-4021-8279-1D47D4EF30CB}"/>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5" name="ZoneTexte 24">
              <a:extLst>
                <a:ext uri="{FF2B5EF4-FFF2-40B4-BE49-F238E27FC236}">
                  <a16:creationId xmlns:a16="http://schemas.microsoft.com/office/drawing/2014/main" id="{2D871CB3-ADA4-4428-BE8C-934DA30B4E28}"/>
                </a:ext>
              </a:extLst>
            </p:cNvPr>
            <p:cNvSpPr txBox="1"/>
            <p:nvPr/>
          </p:nvSpPr>
          <p:spPr>
            <a:xfrm>
              <a:off x="6390829" y="4324231"/>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0 V</a:t>
              </a:r>
            </a:p>
          </p:txBody>
        </p:sp>
        <p:sp>
          <p:nvSpPr>
            <p:cNvPr id="26" name="Flèche : droite 25">
              <a:extLst>
                <a:ext uri="{FF2B5EF4-FFF2-40B4-BE49-F238E27FC236}">
                  <a16:creationId xmlns:a16="http://schemas.microsoft.com/office/drawing/2014/main" id="{E3D294D1-4B7F-4194-A9B4-733176342615}"/>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7" name="ZoneTexte 26">
              <a:extLst>
                <a:ext uri="{FF2B5EF4-FFF2-40B4-BE49-F238E27FC236}">
                  <a16:creationId xmlns:a16="http://schemas.microsoft.com/office/drawing/2014/main" id="{3F7727C2-2B10-4ABD-A56F-392046C9A60F}"/>
                </a:ext>
              </a:extLst>
            </p:cNvPr>
            <p:cNvSpPr txBox="1"/>
            <p:nvPr/>
          </p:nvSpPr>
          <p:spPr>
            <a:xfrm>
              <a:off x="7936193" y="2338861"/>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10k </a:t>
              </a:r>
              <a:r>
                <a:rPr lang="el-GR" sz="1000" dirty="0">
                  <a:solidFill>
                    <a:schemeClr val="bg1"/>
                  </a:solidFill>
                </a:rPr>
                <a:t>Ω</a:t>
              </a:r>
              <a:r>
                <a:rPr lang="fr-CA" sz="1000" dirty="0">
                  <a:solidFill>
                    <a:schemeClr val="bg1"/>
                  </a:solidFill>
                </a:rPr>
                <a:t> </a:t>
              </a:r>
            </a:p>
          </p:txBody>
        </p:sp>
        <p:sp>
          <p:nvSpPr>
            <p:cNvPr id="29" name="ZoneTexte 28">
              <a:extLst>
                <a:ext uri="{FF2B5EF4-FFF2-40B4-BE49-F238E27FC236}">
                  <a16:creationId xmlns:a16="http://schemas.microsoft.com/office/drawing/2014/main" id="{687B1940-8F9D-4BF1-8C60-EF9C9CB50260}"/>
                </a:ext>
              </a:extLst>
            </p:cNvPr>
            <p:cNvSpPr txBox="1"/>
            <p:nvPr/>
          </p:nvSpPr>
          <p:spPr>
            <a:xfrm>
              <a:off x="7936193" y="3724122"/>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10k </a:t>
              </a:r>
              <a:r>
                <a:rPr lang="el-GR" sz="1000" dirty="0">
                  <a:solidFill>
                    <a:schemeClr val="bg1"/>
                  </a:solidFill>
                </a:rPr>
                <a:t>Ω</a:t>
              </a:r>
              <a:r>
                <a:rPr lang="fr-CA" sz="1000" dirty="0">
                  <a:solidFill>
                    <a:schemeClr val="bg1"/>
                  </a:solidFill>
                </a:rPr>
                <a:t> </a:t>
              </a:r>
            </a:p>
          </p:txBody>
        </p:sp>
      </p:grpSp>
      <p:grpSp>
        <p:nvGrpSpPr>
          <p:cNvPr id="30" name="Groupe 29">
            <a:extLst>
              <a:ext uri="{FF2B5EF4-FFF2-40B4-BE49-F238E27FC236}">
                <a16:creationId xmlns:a16="http://schemas.microsoft.com/office/drawing/2014/main" id="{24EABF1E-D67F-4013-BFB9-91F06041BBE3}"/>
              </a:ext>
            </a:extLst>
          </p:cNvPr>
          <p:cNvGrpSpPr/>
          <p:nvPr/>
        </p:nvGrpSpPr>
        <p:grpSpPr>
          <a:xfrm>
            <a:off x="8865616" y="2611523"/>
            <a:ext cx="2710060" cy="2968781"/>
            <a:chOff x="6390829" y="1357144"/>
            <a:chExt cx="4460495" cy="4886325"/>
          </a:xfrm>
        </p:grpSpPr>
        <p:pic>
          <p:nvPicPr>
            <p:cNvPr id="31" name="Espace réservé du contenu 3">
              <a:extLst>
                <a:ext uri="{FF2B5EF4-FFF2-40B4-BE49-F238E27FC236}">
                  <a16:creationId xmlns:a16="http://schemas.microsoft.com/office/drawing/2014/main" id="{BFACAFB2-DA90-42F4-8829-3B093AFA5046}"/>
                </a:ext>
              </a:extLst>
            </p:cNvPr>
            <p:cNvPicPr>
              <a:picLocks noChangeAspect="1"/>
            </p:cNvPicPr>
            <p:nvPr/>
          </p:nvPicPr>
          <p:blipFill>
            <a:blip r:embed="rId4"/>
            <a:stretch>
              <a:fillRect/>
            </a:stretch>
          </p:blipFill>
          <p:spPr>
            <a:xfrm>
              <a:off x="7453507" y="1357144"/>
              <a:ext cx="3397817" cy="4886325"/>
            </a:xfrm>
            <a:prstGeom prst="rect">
              <a:avLst/>
            </a:prstGeom>
          </p:spPr>
        </p:pic>
        <p:sp>
          <p:nvSpPr>
            <p:cNvPr id="32" name="ZoneTexte 31">
              <a:extLst>
                <a:ext uri="{FF2B5EF4-FFF2-40B4-BE49-F238E27FC236}">
                  <a16:creationId xmlns:a16="http://schemas.microsoft.com/office/drawing/2014/main" id="{39D7DE97-0418-42BD-8FB5-C2DC4D8B92C6}"/>
                </a:ext>
              </a:extLst>
            </p:cNvPr>
            <p:cNvSpPr txBox="1"/>
            <p:nvPr/>
          </p:nvSpPr>
          <p:spPr>
            <a:xfrm>
              <a:off x="6390829" y="3061402"/>
              <a:ext cx="950158" cy="405256"/>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tx2"/>
                  </a:solidFill>
                </a:rPr>
                <a:t>? V</a:t>
              </a:r>
            </a:p>
          </p:txBody>
        </p:sp>
        <p:sp>
          <p:nvSpPr>
            <p:cNvPr id="33" name="Flèche : droite 32">
              <a:extLst>
                <a:ext uri="{FF2B5EF4-FFF2-40B4-BE49-F238E27FC236}">
                  <a16:creationId xmlns:a16="http://schemas.microsoft.com/office/drawing/2014/main" id="{9C63189F-4931-4AAD-B375-E0EED084BDDA}"/>
                </a:ext>
              </a:extLst>
            </p:cNvPr>
            <p:cNvSpPr/>
            <p:nvPr/>
          </p:nvSpPr>
          <p:spPr>
            <a:xfrm>
              <a:off x="7340987" y="3122577"/>
              <a:ext cx="264920" cy="2093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solidFill>
                  <a:schemeClr val="tx2"/>
                </a:solidFill>
              </a:endParaRPr>
            </a:p>
          </p:txBody>
        </p:sp>
        <p:sp>
          <p:nvSpPr>
            <p:cNvPr id="34" name="ZoneTexte 33">
              <a:extLst>
                <a:ext uri="{FF2B5EF4-FFF2-40B4-BE49-F238E27FC236}">
                  <a16:creationId xmlns:a16="http://schemas.microsoft.com/office/drawing/2014/main" id="{52C003D5-61DE-45D4-95F7-02C026FF92C0}"/>
                </a:ext>
              </a:extLst>
            </p:cNvPr>
            <p:cNvSpPr txBox="1"/>
            <p:nvPr/>
          </p:nvSpPr>
          <p:spPr>
            <a:xfrm>
              <a:off x="6390829" y="1845780"/>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5 V</a:t>
              </a:r>
            </a:p>
          </p:txBody>
        </p:sp>
        <p:sp>
          <p:nvSpPr>
            <p:cNvPr id="35" name="Flèche : droite 34">
              <a:extLst>
                <a:ext uri="{FF2B5EF4-FFF2-40B4-BE49-F238E27FC236}">
                  <a16:creationId xmlns:a16="http://schemas.microsoft.com/office/drawing/2014/main" id="{B2737600-EBA3-4B4E-A8E2-D189F67B1A12}"/>
                </a:ext>
              </a:extLst>
            </p:cNvPr>
            <p:cNvSpPr/>
            <p:nvPr/>
          </p:nvSpPr>
          <p:spPr>
            <a:xfrm>
              <a:off x="7340986" y="1882867"/>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6" name="ZoneTexte 35">
              <a:extLst>
                <a:ext uri="{FF2B5EF4-FFF2-40B4-BE49-F238E27FC236}">
                  <a16:creationId xmlns:a16="http://schemas.microsoft.com/office/drawing/2014/main" id="{E2A6D17E-49EC-490A-AE54-D3A0DD7882F3}"/>
                </a:ext>
              </a:extLst>
            </p:cNvPr>
            <p:cNvSpPr txBox="1"/>
            <p:nvPr/>
          </p:nvSpPr>
          <p:spPr>
            <a:xfrm>
              <a:off x="6390829" y="4324231"/>
              <a:ext cx="950158" cy="40525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0 V</a:t>
              </a:r>
            </a:p>
          </p:txBody>
        </p:sp>
        <p:sp>
          <p:nvSpPr>
            <p:cNvPr id="37" name="Flèche : droite 36">
              <a:extLst>
                <a:ext uri="{FF2B5EF4-FFF2-40B4-BE49-F238E27FC236}">
                  <a16:creationId xmlns:a16="http://schemas.microsoft.com/office/drawing/2014/main" id="{FD74F9B7-D8CD-407F-B62B-53C890FBFFA2}"/>
                </a:ext>
              </a:extLst>
            </p:cNvPr>
            <p:cNvSpPr/>
            <p:nvPr/>
          </p:nvSpPr>
          <p:spPr>
            <a:xfrm>
              <a:off x="7340988" y="4398633"/>
              <a:ext cx="264920" cy="20937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8" name="ZoneTexte 37">
              <a:extLst>
                <a:ext uri="{FF2B5EF4-FFF2-40B4-BE49-F238E27FC236}">
                  <a16:creationId xmlns:a16="http://schemas.microsoft.com/office/drawing/2014/main" id="{4BADAC1C-E407-47F9-A6E2-975BFBE105CF}"/>
                </a:ext>
              </a:extLst>
            </p:cNvPr>
            <p:cNvSpPr txBox="1"/>
            <p:nvPr/>
          </p:nvSpPr>
          <p:spPr>
            <a:xfrm>
              <a:off x="7936193" y="2338861"/>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10k </a:t>
              </a:r>
              <a:r>
                <a:rPr lang="el-GR" sz="1000" dirty="0">
                  <a:solidFill>
                    <a:schemeClr val="bg1"/>
                  </a:solidFill>
                </a:rPr>
                <a:t>Ω</a:t>
              </a:r>
              <a:r>
                <a:rPr lang="fr-CA" sz="1000" dirty="0">
                  <a:solidFill>
                    <a:schemeClr val="bg1"/>
                  </a:solidFill>
                </a:rPr>
                <a:t> </a:t>
              </a:r>
            </a:p>
          </p:txBody>
        </p:sp>
        <p:sp>
          <p:nvSpPr>
            <p:cNvPr id="40" name="ZoneTexte 39">
              <a:extLst>
                <a:ext uri="{FF2B5EF4-FFF2-40B4-BE49-F238E27FC236}">
                  <a16:creationId xmlns:a16="http://schemas.microsoft.com/office/drawing/2014/main" id="{EAF5696E-9F09-4C66-BDB8-6529A7B82601}"/>
                </a:ext>
              </a:extLst>
            </p:cNvPr>
            <p:cNvSpPr txBox="1"/>
            <p:nvPr/>
          </p:nvSpPr>
          <p:spPr>
            <a:xfrm>
              <a:off x="7936193" y="3724122"/>
              <a:ext cx="763017" cy="65854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000" dirty="0">
                  <a:solidFill>
                    <a:schemeClr val="bg1"/>
                  </a:solidFill>
                </a:rPr>
                <a:t>100 </a:t>
              </a:r>
              <a:r>
                <a:rPr lang="el-GR" sz="1000" dirty="0">
                  <a:solidFill>
                    <a:schemeClr val="bg1"/>
                  </a:solidFill>
                </a:rPr>
                <a:t>Ω</a:t>
              </a:r>
              <a:r>
                <a:rPr lang="fr-CA" sz="1000" dirty="0">
                  <a:solidFill>
                    <a:schemeClr val="bg1"/>
                  </a:solidFill>
                </a:rPr>
                <a:t> </a:t>
              </a:r>
            </a:p>
          </p:txBody>
        </p:sp>
      </p:grpSp>
    </p:spTree>
    <p:extLst>
      <p:ext uri="{BB962C8B-B14F-4D97-AF65-F5344CB8AC3E}">
        <p14:creationId xmlns:p14="http://schemas.microsoft.com/office/powerpoint/2010/main" val="5634364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PHOTORÉSISTANCE (CAPTEUR ANALOGIQUE PASSIF)</a:t>
            </a:r>
            <a:endParaRPr lang="fr-CA" sz="2800" dirty="0"/>
          </a:p>
        </p:txBody>
      </p:sp>
      <p:pic>
        <p:nvPicPr>
          <p:cNvPr id="7" name="Image 6">
            <a:extLst>
              <a:ext uri="{FF2B5EF4-FFF2-40B4-BE49-F238E27FC236}">
                <a16:creationId xmlns:a16="http://schemas.microsoft.com/office/drawing/2014/main" id="{66C4B39A-F60E-41AF-A03A-1D079A455D3A}"/>
              </a:ext>
            </a:extLst>
          </p:cNvPr>
          <p:cNvPicPr>
            <a:picLocks noChangeAspect="1"/>
          </p:cNvPicPr>
          <p:nvPr/>
        </p:nvPicPr>
        <p:blipFill>
          <a:blip r:embed="rId2"/>
          <a:stretch>
            <a:fillRect/>
          </a:stretch>
        </p:blipFill>
        <p:spPr>
          <a:xfrm>
            <a:off x="838200" y="1205395"/>
            <a:ext cx="9350337" cy="2223605"/>
          </a:xfrm>
          <a:prstGeom prst="rect">
            <a:avLst/>
          </a:prstGeom>
        </p:spPr>
      </p:pic>
      <p:pic>
        <p:nvPicPr>
          <p:cNvPr id="4" name="Image 3">
            <a:extLst>
              <a:ext uri="{FF2B5EF4-FFF2-40B4-BE49-F238E27FC236}">
                <a16:creationId xmlns:a16="http://schemas.microsoft.com/office/drawing/2014/main" id="{5053AB8E-37FD-474C-A80B-F9ADF7BCF24F}"/>
              </a:ext>
            </a:extLst>
          </p:cNvPr>
          <p:cNvPicPr>
            <a:picLocks noChangeAspect="1"/>
          </p:cNvPicPr>
          <p:nvPr/>
        </p:nvPicPr>
        <p:blipFill>
          <a:blip r:embed="rId3"/>
          <a:stretch>
            <a:fillRect/>
          </a:stretch>
        </p:blipFill>
        <p:spPr>
          <a:xfrm>
            <a:off x="1204386" y="3466246"/>
            <a:ext cx="3845132" cy="1180788"/>
          </a:xfrm>
          <a:prstGeom prst="rect">
            <a:avLst/>
          </a:prstGeom>
        </p:spPr>
      </p:pic>
      <p:pic>
        <p:nvPicPr>
          <p:cNvPr id="12" name="Image 11">
            <a:extLst>
              <a:ext uri="{FF2B5EF4-FFF2-40B4-BE49-F238E27FC236}">
                <a16:creationId xmlns:a16="http://schemas.microsoft.com/office/drawing/2014/main" id="{E3916DF9-8170-40EC-A8F3-DDFAFF6B9B28}"/>
              </a:ext>
            </a:extLst>
          </p:cNvPr>
          <p:cNvPicPr>
            <a:picLocks noChangeAspect="1"/>
          </p:cNvPicPr>
          <p:nvPr/>
        </p:nvPicPr>
        <p:blipFill rotWithShape="1">
          <a:blip r:embed="rId4"/>
          <a:srcRect l="8947" t="15794"/>
          <a:stretch/>
        </p:blipFill>
        <p:spPr>
          <a:xfrm>
            <a:off x="7052181" y="3245351"/>
            <a:ext cx="2897074" cy="1703003"/>
          </a:xfrm>
          <a:prstGeom prst="rect">
            <a:avLst/>
          </a:prstGeom>
        </p:spPr>
      </p:pic>
      <p:pic>
        <p:nvPicPr>
          <p:cNvPr id="9" name="Image 8">
            <a:extLst>
              <a:ext uri="{FF2B5EF4-FFF2-40B4-BE49-F238E27FC236}">
                <a16:creationId xmlns:a16="http://schemas.microsoft.com/office/drawing/2014/main" id="{C0D8E3A6-0F1C-441D-9EA0-71DBC58C24C1}"/>
              </a:ext>
            </a:extLst>
          </p:cNvPr>
          <p:cNvPicPr>
            <a:picLocks noChangeAspect="1"/>
          </p:cNvPicPr>
          <p:nvPr/>
        </p:nvPicPr>
        <p:blipFill>
          <a:blip r:embed="rId5"/>
          <a:stretch>
            <a:fillRect/>
          </a:stretch>
        </p:blipFill>
        <p:spPr>
          <a:xfrm>
            <a:off x="838200" y="5067148"/>
            <a:ext cx="9623612" cy="1486772"/>
          </a:xfrm>
          <a:prstGeom prst="rect">
            <a:avLst/>
          </a:prstGeom>
        </p:spPr>
      </p:pic>
      <p:pic>
        <p:nvPicPr>
          <p:cNvPr id="10" name="Image 9">
            <a:extLst>
              <a:ext uri="{FF2B5EF4-FFF2-40B4-BE49-F238E27FC236}">
                <a16:creationId xmlns:a16="http://schemas.microsoft.com/office/drawing/2014/main" id="{B11343A6-11C4-4985-879B-BB2B9317B9B5}"/>
              </a:ext>
            </a:extLst>
          </p:cNvPr>
          <p:cNvPicPr>
            <a:picLocks noChangeAspect="1"/>
          </p:cNvPicPr>
          <p:nvPr/>
        </p:nvPicPr>
        <p:blipFill>
          <a:blip r:embed="rId6"/>
          <a:stretch>
            <a:fillRect/>
          </a:stretch>
        </p:blipFill>
        <p:spPr>
          <a:xfrm rot="16200000">
            <a:off x="8026060" y="1741302"/>
            <a:ext cx="1105054" cy="1609950"/>
          </a:xfrm>
          <a:prstGeom prst="rect">
            <a:avLst/>
          </a:prstGeom>
        </p:spPr>
      </p:pic>
      <p:pic>
        <p:nvPicPr>
          <p:cNvPr id="15" name="Image 14">
            <a:extLst>
              <a:ext uri="{FF2B5EF4-FFF2-40B4-BE49-F238E27FC236}">
                <a16:creationId xmlns:a16="http://schemas.microsoft.com/office/drawing/2014/main" id="{33F70742-C806-49C4-89FA-DAC00146B21D}"/>
              </a:ext>
            </a:extLst>
          </p:cNvPr>
          <p:cNvPicPr>
            <a:picLocks noChangeAspect="1"/>
          </p:cNvPicPr>
          <p:nvPr/>
        </p:nvPicPr>
        <p:blipFill>
          <a:blip r:embed="rId7"/>
          <a:stretch>
            <a:fillRect/>
          </a:stretch>
        </p:blipFill>
        <p:spPr>
          <a:xfrm>
            <a:off x="5415704" y="3283718"/>
            <a:ext cx="603421" cy="1545843"/>
          </a:xfrm>
          <a:prstGeom prst="rect">
            <a:avLst/>
          </a:prstGeom>
        </p:spPr>
      </p:pic>
    </p:spTree>
    <p:extLst>
      <p:ext uri="{BB962C8B-B14F-4D97-AF65-F5344CB8AC3E}">
        <p14:creationId xmlns:p14="http://schemas.microsoft.com/office/powerpoint/2010/main" val="39538877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1390523B-680E-4E8B-9F26-A7A5BB0E4FDF}"/>
              </a:ext>
            </a:extLst>
          </p:cNvPr>
          <p:cNvPicPr>
            <a:picLocks noChangeAspect="1"/>
          </p:cNvPicPr>
          <p:nvPr/>
        </p:nvPicPr>
        <p:blipFill>
          <a:blip r:embed="rId2"/>
          <a:stretch>
            <a:fillRect/>
          </a:stretch>
        </p:blipFill>
        <p:spPr>
          <a:xfrm>
            <a:off x="1230181" y="1559858"/>
            <a:ext cx="3980136" cy="4449176"/>
          </a:xfrm>
          <a:prstGeom prst="rect">
            <a:avLst/>
          </a:prstGeom>
        </p:spPr>
      </p:pic>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LA PHOTORÉSISTANCE EST ½ DE DIVISEUR DE TENSION</a:t>
            </a:r>
            <a:endParaRPr lang="fr-CA" sz="2800" dirty="0"/>
          </a:p>
        </p:txBody>
      </p:sp>
      <p:sp>
        <p:nvSpPr>
          <p:cNvPr id="6" name="Rectangle 5">
            <a:extLst>
              <a:ext uri="{FF2B5EF4-FFF2-40B4-BE49-F238E27FC236}">
                <a16:creationId xmlns:a16="http://schemas.microsoft.com/office/drawing/2014/main" id="{33728F49-8347-4FD7-8B56-6B8AC595465D}"/>
              </a:ext>
            </a:extLst>
          </p:cNvPr>
          <p:cNvSpPr/>
          <p:nvPr/>
        </p:nvSpPr>
        <p:spPr>
          <a:xfrm>
            <a:off x="2474259" y="4144460"/>
            <a:ext cx="502023" cy="67855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67C1A687-AA69-4DFA-ADEE-199310A505C6}"/>
              </a:ext>
            </a:extLst>
          </p:cNvPr>
          <p:cNvSpPr/>
          <p:nvPr/>
        </p:nvSpPr>
        <p:spPr>
          <a:xfrm>
            <a:off x="4546083" y="4144460"/>
            <a:ext cx="723870" cy="89948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Flèche : droite 7">
            <a:extLst>
              <a:ext uri="{FF2B5EF4-FFF2-40B4-BE49-F238E27FC236}">
                <a16:creationId xmlns:a16="http://schemas.microsoft.com/office/drawing/2014/main" id="{69DCA905-E20F-4665-B420-55287177724A}"/>
              </a:ext>
            </a:extLst>
          </p:cNvPr>
          <p:cNvSpPr/>
          <p:nvPr/>
        </p:nvSpPr>
        <p:spPr>
          <a:xfrm rot="10800000">
            <a:off x="3050848" y="4247008"/>
            <a:ext cx="1475481"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63B5E6D9-7DE3-45D1-BEE9-889404530139}"/>
              </a:ext>
            </a:extLst>
          </p:cNvPr>
          <p:cNvPicPr>
            <a:picLocks noChangeAspect="1"/>
          </p:cNvPicPr>
          <p:nvPr/>
        </p:nvPicPr>
        <p:blipFill>
          <a:blip r:embed="rId3"/>
          <a:stretch>
            <a:fillRect/>
          </a:stretch>
        </p:blipFill>
        <p:spPr>
          <a:xfrm>
            <a:off x="6096000" y="1487184"/>
            <a:ext cx="4415718" cy="4594524"/>
          </a:xfrm>
          <a:prstGeom prst="rect">
            <a:avLst/>
          </a:prstGeom>
        </p:spPr>
      </p:pic>
      <p:sp>
        <p:nvSpPr>
          <p:cNvPr id="15" name="Rectangle 14">
            <a:extLst>
              <a:ext uri="{FF2B5EF4-FFF2-40B4-BE49-F238E27FC236}">
                <a16:creationId xmlns:a16="http://schemas.microsoft.com/office/drawing/2014/main" id="{3BE70D0B-7F9F-453B-AE7C-BFA0CCC59044}"/>
              </a:ext>
            </a:extLst>
          </p:cNvPr>
          <p:cNvSpPr/>
          <p:nvPr/>
        </p:nvSpPr>
        <p:spPr>
          <a:xfrm>
            <a:off x="6096000" y="1929675"/>
            <a:ext cx="988464" cy="117244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lèche : droite 15">
            <a:extLst>
              <a:ext uri="{FF2B5EF4-FFF2-40B4-BE49-F238E27FC236}">
                <a16:creationId xmlns:a16="http://schemas.microsoft.com/office/drawing/2014/main" id="{46D0C69C-7350-442F-82E9-D88B057C3E8C}"/>
              </a:ext>
            </a:extLst>
          </p:cNvPr>
          <p:cNvSpPr/>
          <p:nvPr/>
        </p:nvSpPr>
        <p:spPr>
          <a:xfrm>
            <a:off x="7084463" y="2356786"/>
            <a:ext cx="452927"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7" name="Rectangle 16">
            <a:extLst>
              <a:ext uri="{FF2B5EF4-FFF2-40B4-BE49-F238E27FC236}">
                <a16:creationId xmlns:a16="http://schemas.microsoft.com/office/drawing/2014/main" id="{C6283F03-B918-4454-8CFE-D6183B2EB63C}"/>
              </a:ext>
            </a:extLst>
          </p:cNvPr>
          <p:cNvSpPr/>
          <p:nvPr/>
        </p:nvSpPr>
        <p:spPr>
          <a:xfrm>
            <a:off x="7659499" y="2261470"/>
            <a:ext cx="502023" cy="67855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lèche : droite 10">
            <a:extLst>
              <a:ext uri="{FF2B5EF4-FFF2-40B4-BE49-F238E27FC236}">
                <a16:creationId xmlns:a16="http://schemas.microsoft.com/office/drawing/2014/main" id="{ADB434AF-831B-4A8F-954F-43C26143E1FA}"/>
              </a:ext>
            </a:extLst>
          </p:cNvPr>
          <p:cNvSpPr/>
          <p:nvPr/>
        </p:nvSpPr>
        <p:spPr>
          <a:xfrm>
            <a:off x="7206572" y="3565664"/>
            <a:ext cx="452927"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 name="ZoneTexte 2">
            <a:extLst>
              <a:ext uri="{FF2B5EF4-FFF2-40B4-BE49-F238E27FC236}">
                <a16:creationId xmlns:a16="http://schemas.microsoft.com/office/drawing/2014/main" id="{9F63FD44-C8F4-4C38-A3DE-C66AA0C66F05}"/>
              </a:ext>
            </a:extLst>
          </p:cNvPr>
          <p:cNvSpPr txBox="1"/>
          <p:nvPr/>
        </p:nvSpPr>
        <p:spPr>
          <a:xfrm>
            <a:off x="6418934" y="3624958"/>
            <a:ext cx="1059679" cy="369332"/>
          </a:xfrm>
          <a:prstGeom prst="rect">
            <a:avLst/>
          </a:prstGeom>
          <a:noFill/>
        </p:spPr>
        <p:txBody>
          <a:bodyPr wrap="square" rtlCol="0">
            <a:spAutoFit/>
          </a:bodyPr>
          <a:lstStyle/>
          <a:p>
            <a:r>
              <a:rPr lang="fr-CA" dirty="0">
                <a:solidFill>
                  <a:schemeClr val="tx2"/>
                </a:solidFill>
              </a:rPr>
              <a:t>10k </a:t>
            </a:r>
            <a:r>
              <a:rPr lang="el-GR" dirty="0">
                <a:solidFill>
                  <a:schemeClr val="tx2"/>
                </a:solidFill>
              </a:rPr>
              <a:t>Ω</a:t>
            </a:r>
            <a:endParaRPr lang="fr-CA" dirty="0">
              <a:solidFill>
                <a:schemeClr val="tx2"/>
              </a:solidFill>
            </a:endParaRPr>
          </a:p>
        </p:txBody>
      </p:sp>
      <p:sp>
        <p:nvSpPr>
          <p:cNvPr id="20" name="Flèche : droite 19">
            <a:extLst>
              <a:ext uri="{FF2B5EF4-FFF2-40B4-BE49-F238E27FC236}">
                <a16:creationId xmlns:a16="http://schemas.microsoft.com/office/drawing/2014/main" id="{C7DF06A3-60E9-4859-9DE2-8B5A26DF72A7}"/>
              </a:ext>
            </a:extLst>
          </p:cNvPr>
          <p:cNvSpPr/>
          <p:nvPr/>
        </p:nvSpPr>
        <p:spPr>
          <a:xfrm>
            <a:off x="1746556" y="4903958"/>
            <a:ext cx="967927" cy="27997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ZoneTexte 20">
            <a:extLst>
              <a:ext uri="{FF2B5EF4-FFF2-40B4-BE49-F238E27FC236}">
                <a16:creationId xmlns:a16="http://schemas.microsoft.com/office/drawing/2014/main" id="{0EC28C76-D966-4A00-98C6-8F6C2C94CA8A}"/>
              </a:ext>
            </a:extLst>
          </p:cNvPr>
          <p:cNvSpPr txBox="1"/>
          <p:nvPr/>
        </p:nvSpPr>
        <p:spPr>
          <a:xfrm>
            <a:off x="1020771" y="4823264"/>
            <a:ext cx="808029" cy="369332"/>
          </a:xfrm>
          <a:prstGeom prst="rect">
            <a:avLst/>
          </a:prstGeom>
          <a:noFill/>
        </p:spPr>
        <p:txBody>
          <a:bodyPr wrap="square" rtlCol="0">
            <a:spAutoFit/>
          </a:bodyPr>
          <a:lstStyle/>
          <a:p>
            <a:r>
              <a:rPr lang="fr-CA" dirty="0">
                <a:solidFill>
                  <a:schemeClr val="tx2"/>
                </a:solidFill>
              </a:rPr>
              <a:t>10k </a:t>
            </a:r>
            <a:r>
              <a:rPr lang="el-GR" dirty="0">
                <a:solidFill>
                  <a:schemeClr val="tx2"/>
                </a:solidFill>
              </a:rPr>
              <a:t>Ω</a:t>
            </a:r>
            <a:endParaRPr lang="fr-CA" dirty="0">
              <a:solidFill>
                <a:schemeClr val="tx2"/>
              </a:solidFill>
            </a:endParaRPr>
          </a:p>
        </p:txBody>
      </p:sp>
    </p:spTree>
    <p:extLst>
      <p:ext uri="{BB962C8B-B14F-4D97-AF65-F5344CB8AC3E}">
        <p14:creationId xmlns:p14="http://schemas.microsoft.com/office/powerpoint/2010/main" val="4523145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1888621" y="370754"/>
            <a:ext cx="8414758" cy="1760672"/>
          </a:xfrm>
        </p:spPr>
        <p:txBody>
          <a:bodyPr/>
          <a:lstStyle/>
          <a:p>
            <a:r>
              <a:rPr lang="en-CA" sz="5400" dirty="0"/>
              <a:t>TRAVAIL SOMMATIF 6 THÉRÉMINE</a:t>
            </a:r>
            <a:endParaRPr lang="fr-CA" sz="54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2019300" y="2149413"/>
            <a:ext cx="8153400" cy="2639720"/>
          </a:xfrm>
        </p:spPr>
        <p:txBody>
          <a:bodyPr>
            <a:normAutofit/>
          </a:bodyPr>
          <a:lstStyle/>
          <a:p>
            <a:pPr marL="0" indent="0" algn="just">
              <a:buNone/>
            </a:pPr>
            <a:r>
              <a:rPr lang="fr-CA" dirty="0"/>
              <a:t>Intégrez 4 transducteurs : une photorésistance, une DEL, un interrupteur et le petit haut-parleur. </a:t>
            </a:r>
          </a:p>
          <a:p>
            <a:pPr algn="just"/>
            <a:r>
              <a:rPr lang="fr-CA" dirty="0"/>
              <a:t>Lorsque qu’on appuie sur l’interrupteur, une tonalité joue dans le haut-parleur tant et aussi longtemps qu’on appuie pas de nouveau sur l’interrupteur. Ne pas oublier d’utiliser Bounce2!</a:t>
            </a:r>
          </a:p>
          <a:p>
            <a:pPr algn="just"/>
            <a:r>
              <a:rPr lang="fr-CA" dirty="0"/>
              <a:t>Plus la photorésistance détecte du noir, plus le son est aigu. Inversement, plus la photorésistance détecte de la lumière, plus le son est grave.</a:t>
            </a:r>
          </a:p>
          <a:p>
            <a:pPr algn="just"/>
            <a:r>
              <a:rPr lang="fr-CA" dirty="0"/>
              <a:t>Lorsqu’il fait assez noir (lorsque vous placez une main sur le capteur), la DEL s’allume.</a:t>
            </a:r>
          </a:p>
          <a:p>
            <a:pPr algn="just"/>
            <a:r>
              <a:rPr lang="fr-CA" dirty="0"/>
              <a:t>Conseil : utilisez le moniteur série pour visualiser les valeurs! </a:t>
            </a:r>
          </a:p>
          <a:p>
            <a:pPr algn="just"/>
            <a:endParaRPr lang="fr-CA" dirty="0"/>
          </a:p>
        </p:txBody>
      </p:sp>
      <p:sp>
        <p:nvSpPr>
          <p:cNvPr id="4" name="Ellipse 3">
            <a:extLst>
              <a:ext uri="{FF2B5EF4-FFF2-40B4-BE49-F238E27FC236}">
                <a16:creationId xmlns:a16="http://schemas.microsoft.com/office/drawing/2014/main" id="{28B4D4B8-6336-4DBD-8B49-4127E453A3F2}"/>
              </a:ext>
            </a:extLst>
          </p:cNvPr>
          <p:cNvSpPr/>
          <p:nvPr/>
        </p:nvSpPr>
        <p:spPr>
          <a:xfrm>
            <a:off x="2337635" y="4832533"/>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5" name="Image 4">
            <a:extLst>
              <a:ext uri="{FF2B5EF4-FFF2-40B4-BE49-F238E27FC236}">
                <a16:creationId xmlns:a16="http://schemas.microsoft.com/office/drawing/2014/main" id="{ECBE6021-39AF-4A30-9A81-7274A4877981}"/>
              </a:ext>
            </a:extLst>
          </p:cNvPr>
          <p:cNvPicPr>
            <a:picLocks noChangeAspect="1"/>
          </p:cNvPicPr>
          <p:nvPr/>
        </p:nvPicPr>
        <p:blipFill>
          <a:blip r:embed="rId2"/>
          <a:stretch>
            <a:fillRect/>
          </a:stretch>
        </p:blipFill>
        <p:spPr>
          <a:xfrm rot="16200000">
            <a:off x="2754018" y="5085797"/>
            <a:ext cx="714023" cy="1040258"/>
          </a:xfrm>
          <a:prstGeom prst="rect">
            <a:avLst/>
          </a:prstGeom>
        </p:spPr>
      </p:pic>
      <p:sp>
        <p:nvSpPr>
          <p:cNvPr id="6" name="Ellipse 5">
            <a:extLst>
              <a:ext uri="{FF2B5EF4-FFF2-40B4-BE49-F238E27FC236}">
                <a16:creationId xmlns:a16="http://schemas.microsoft.com/office/drawing/2014/main" id="{46D92154-A5D4-484A-935F-A92FD489E19E}"/>
              </a:ext>
            </a:extLst>
          </p:cNvPr>
          <p:cNvSpPr/>
          <p:nvPr/>
        </p:nvSpPr>
        <p:spPr>
          <a:xfrm>
            <a:off x="4335926" y="4832531"/>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7" name="Espace réservé du contenu 3">
            <a:extLst>
              <a:ext uri="{FF2B5EF4-FFF2-40B4-BE49-F238E27FC236}">
                <a16:creationId xmlns:a16="http://schemas.microsoft.com/office/drawing/2014/main" id="{29BE41D5-33AC-404C-9736-DC27BDFF6914}"/>
              </a:ext>
            </a:extLst>
          </p:cNvPr>
          <p:cNvPicPr>
            <a:picLocks noChangeAspect="1"/>
          </p:cNvPicPr>
          <p:nvPr/>
        </p:nvPicPr>
        <p:blipFill rotWithShape="1">
          <a:blip r:embed="rId3"/>
          <a:srcRect l="8339" t="10620" r="9519" b="10620"/>
          <a:stretch/>
        </p:blipFill>
        <p:spPr>
          <a:xfrm>
            <a:off x="4636452" y="5163193"/>
            <a:ext cx="1025497" cy="885469"/>
          </a:xfrm>
          <a:prstGeom prst="rect">
            <a:avLst/>
          </a:prstGeom>
        </p:spPr>
      </p:pic>
      <p:sp>
        <p:nvSpPr>
          <p:cNvPr id="10" name="Ellipse 9">
            <a:extLst>
              <a:ext uri="{FF2B5EF4-FFF2-40B4-BE49-F238E27FC236}">
                <a16:creationId xmlns:a16="http://schemas.microsoft.com/office/drawing/2014/main" id="{DE3F33AB-8226-4BB9-AAB8-C6DD089C4A5B}"/>
              </a:ext>
            </a:extLst>
          </p:cNvPr>
          <p:cNvSpPr/>
          <p:nvPr/>
        </p:nvSpPr>
        <p:spPr>
          <a:xfrm>
            <a:off x="6334217" y="4810832"/>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Ellipse 10">
            <a:extLst>
              <a:ext uri="{FF2B5EF4-FFF2-40B4-BE49-F238E27FC236}">
                <a16:creationId xmlns:a16="http://schemas.microsoft.com/office/drawing/2014/main" id="{CC8F5216-E4B9-4ED9-8FD3-20B61FAE28C7}"/>
              </a:ext>
            </a:extLst>
          </p:cNvPr>
          <p:cNvSpPr/>
          <p:nvPr/>
        </p:nvSpPr>
        <p:spPr>
          <a:xfrm>
            <a:off x="8332508" y="4789133"/>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8" name="Image 7">
            <a:extLst>
              <a:ext uri="{FF2B5EF4-FFF2-40B4-BE49-F238E27FC236}">
                <a16:creationId xmlns:a16="http://schemas.microsoft.com/office/drawing/2014/main" id="{FDF454E4-9187-463B-8341-6F6B2DB42817}"/>
              </a:ext>
            </a:extLst>
          </p:cNvPr>
          <p:cNvPicPr>
            <a:picLocks noChangeAspect="1"/>
          </p:cNvPicPr>
          <p:nvPr/>
        </p:nvPicPr>
        <p:blipFill rotWithShape="1">
          <a:blip r:embed="rId4"/>
          <a:srcRect l="9203" t="6598" r="67829" b="7232"/>
          <a:stretch/>
        </p:blipFill>
        <p:spPr>
          <a:xfrm>
            <a:off x="6919961" y="4906368"/>
            <a:ext cx="375299" cy="1355716"/>
          </a:xfrm>
          <a:prstGeom prst="rect">
            <a:avLst/>
          </a:prstGeom>
        </p:spPr>
      </p:pic>
      <p:pic>
        <p:nvPicPr>
          <p:cNvPr id="9" name="Image 8">
            <a:extLst>
              <a:ext uri="{FF2B5EF4-FFF2-40B4-BE49-F238E27FC236}">
                <a16:creationId xmlns:a16="http://schemas.microsoft.com/office/drawing/2014/main" id="{BE28F64E-6048-478F-AA00-A68FCBB98103}"/>
              </a:ext>
            </a:extLst>
          </p:cNvPr>
          <p:cNvPicPr>
            <a:picLocks noChangeAspect="1"/>
          </p:cNvPicPr>
          <p:nvPr/>
        </p:nvPicPr>
        <p:blipFill rotWithShape="1">
          <a:blip r:embed="rId5"/>
          <a:srcRect l="8285" t="19757" r="18768" b="20002"/>
          <a:stretch/>
        </p:blipFill>
        <p:spPr>
          <a:xfrm>
            <a:off x="8658891" y="5248914"/>
            <a:ext cx="989851" cy="714024"/>
          </a:xfrm>
          <a:prstGeom prst="rect">
            <a:avLst/>
          </a:prstGeom>
        </p:spPr>
      </p:pic>
    </p:spTree>
    <p:extLst>
      <p:ext uri="{BB962C8B-B14F-4D97-AF65-F5344CB8AC3E}">
        <p14:creationId xmlns:p14="http://schemas.microsoft.com/office/powerpoint/2010/main" val="9075933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8</a:t>
            </a:r>
            <a:endParaRPr lang="fr-CA" dirty="0"/>
          </a:p>
        </p:txBody>
      </p:sp>
    </p:spTree>
    <p:extLst>
      <p:ext uri="{BB962C8B-B14F-4D97-AF65-F5344CB8AC3E}">
        <p14:creationId xmlns:p14="http://schemas.microsoft.com/office/powerpoint/2010/main" val="262584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4800" spc="0" dirty="0">
                <a:solidFill>
                  <a:schemeClr val="accent4"/>
                </a:solidFill>
              </a:rPr>
              <a:t>RETOUR SUR LE TRAVAIL </a:t>
            </a:r>
            <a:br>
              <a:rPr lang="en-CA" sz="4800" spc="0" dirty="0">
                <a:solidFill>
                  <a:schemeClr val="accent4"/>
                </a:solidFill>
              </a:rPr>
            </a:br>
            <a:r>
              <a:rPr lang="en-CA" sz="4800" spc="0" dirty="0">
                <a:solidFill>
                  <a:schemeClr val="accent4"/>
                </a:solidFill>
              </a:rPr>
              <a:t>SOMMATIF 6</a:t>
            </a:r>
            <a:endParaRPr lang="fr-CA" sz="4800" spc="0" dirty="0">
              <a:solidFill>
                <a:schemeClr val="accent4"/>
              </a:solidFill>
            </a:endParaRPr>
          </a:p>
        </p:txBody>
      </p:sp>
    </p:spTree>
    <p:extLst>
      <p:ext uri="{BB962C8B-B14F-4D97-AF65-F5344CB8AC3E}">
        <p14:creationId xmlns:p14="http://schemas.microsoft.com/office/powerpoint/2010/main" val="22218934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4800" spc="0" dirty="0">
                <a:solidFill>
                  <a:schemeClr val="accent2"/>
                </a:solidFill>
              </a:rPr>
              <a:t>CONTRÔLE DE LA QUALITÉ</a:t>
            </a:r>
            <a:endParaRPr lang="fr-CA" sz="4800" spc="0" dirty="0">
              <a:solidFill>
                <a:schemeClr val="accent2"/>
              </a:solidFill>
            </a:endParaRPr>
          </a:p>
        </p:txBody>
      </p:sp>
    </p:spTree>
    <p:extLst>
      <p:ext uri="{BB962C8B-B14F-4D97-AF65-F5344CB8AC3E}">
        <p14:creationId xmlns:p14="http://schemas.microsoft.com/office/powerpoint/2010/main" val="27032011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r>
              <a:rPr lang="en-CA" sz="4800" spc="0" dirty="0">
                <a:solidFill>
                  <a:schemeClr val="accent5"/>
                </a:solidFill>
              </a:rPr>
              <a:t>CORRECTION DE </a:t>
            </a:r>
            <a:br>
              <a:rPr lang="en-CA" sz="4800" spc="0" dirty="0">
                <a:solidFill>
                  <a:schemeClr val="accent5"/>
                </a:solidFill>
              </a:rPr>
            </a:br>
            <a:r>
              <a:rPr lang="en-CA" sz="4800" spc="0" dirty="0">
                <a:solidFill>
                  <a:schemeClr val="accent5"/>
                </a:solidFill>
              </a:rPr>
              <a:t>L’EXAMEN</a:t>
            </a:r>
            <a:endParaRPr lang="fr-CA" sz="4800" spc="0" dirty="0">
              <a:solidFill>
                <a:schemeClr val="accent5"/>
              </a:solidFill>
            </a:endParaRPr>
          </a:p>
        </p:txBody>
      </p:sp>
    </p:spTree>
    <p:extLst>
      <p:ext uri="{BB962C8B-B14F-4D97-AF65-F5344CB8AC3E}">
        <p14:creationId xmlns:p14="http://schemas.microsoft.com/office/powerpoint/2010/main" val="655033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B4D46-B53A-4F14-963B-6E9930CC9BFE}"/>
              </a:ext>
            </a:extLst>
          </p:cNvPr>
          <p:cNvSpPr>
            <a:spLocks noGrp="1"/>
          </p:cNvSpPr>
          <p:nvPr>
            <p:ph type="title"/>
          </p:nvPr>
        </p:nvSpPr>
        <p:spPr>
          <a:xfrm>
            <a:off x="838200" y="0"/>
            <a:ext cx="10896600" cy="893218"/>
          </a:xfrm>
        </p:spPr>
        <p:txBody>
          <a:bodyPr vert="horz" lIns="91440" tIns="45720" rIns="91440" bIns="45720" rtlCol="0" anchor="b">
            <a:normAutofit/>
          </a:bodyPr>
          <a:lstStyle/>
          <a:p>
            <a:r>
              <a:rPr lang="fr-FR" b="1" i="0" kern="1200" spc="-150">
                <a:latin typeface="+mj-lt"/>
                <a:ea typeface="+mj-ea"/>
                <a:cs typeface="Gill Sans" panose="020B0502020104020203" pitchFamily="34" charset="-79"/>
              </a:rPr>
              <a:t>Nouveaux instruments mécaniques</a:t>
            </a:r>
          </a:p>
        </p:txBody>
      </p:sp>
      <p:pic>
        <p:nvPicPr>
          <p:cNvPr id="5" name="Image 4" descr="Une image contenant intérieur, table, assis, réfrigérateur&#10;&#10;Description générée automatiquement">
            <a:extLst>
              <a:ext uri="{FF2B5EF4-FFF2-40B4-BE49-F238E27FC236}">
                <a16:creationId xmlns:a16="http://schemas.microsoft.com/office/drawing/2014/main" id="{37B440C5-F93C-4D68-86A4-C5A2D3623840}"/>
              </a:ext>
            </a:extLst>
          </p:cNvPr>
          <p:cNvPicPr>
            <a:picLocks noChangeAspect="1"/>
          </p:cNvPicPr>
          <p:nvPr/>
        </p:nvPicPr>
        <p:blipFill rotWithShape="1">
          <a:blip r:embed="rId2"/>
          <a:srcRect r="2" b="20670"/>
          <a:stretch/>
        </p:blipFill>
        <p:spPr>
          <a:xfrm>
            <a:off x="838200" y="1690688"/>
            <a:ext cx="10896600" cy="4862512"/>
          </a:xfrm>
          <a:prstGeom prst="rect">
            <a:avLst/>
          </a:prstGeom>
          <a:noFill/>
        </p:spPr>
      </p:pic>
      <p:sp>
        <p:nvSpPr>
          <p:cNvPr id="7" name="ZoneTexte 6">
            <a:extLst>
              <a:ext uri="{FF2B5EF4-FFF2-40B4-BE49-F238E27FC236}">
                <a16:creationId xmlns:a16="http://schemas.microsoft.com/office/drawing/2014/main" id="{B56DEE66-01A9-4AEA-8331-8363BC574796}"/>
              </a:ext>
            </a:extLst>
          </p:cNvPr>
          <p:cNvSpPr txBox="1"/>
          <p:nvPr/>
        </p:nvSpPr>
        <p:spPr>
          <a:xfrm>
            <a:off x="838200" y="914483"/>
            <a:ext cx="10896600" cy="602887"/>
          </a:xfrm>
          <a:prstGeom prst="rect">
            <a:avLst/>
          </a:prstGeom>
        </p:spPr>
        <p:txBody>
          <a:bodyPr vert="horz" lIns="91440" tIns="45720" rIns="91440" bIns="45720" rtlCol="0" anchor="ctr">
            <a:normAutofit fontScale="92500" lnSpcReduction="20000"/>
          </a:bodyPr>
          <a:lstStyle/>
          <a:p>
            <a:pPr algn="ctr">
              <a:lnSpc>
                <a:spcPct val="90000"/>
              </a:lnSpc>
              <a:spcBef>
                <a:spcPts val="1000"/>
              </a:spcBef>
            </a:pPr>
            <a:r>
              <a:rPr lang="fr-FR" sz="2400" b="0" i="0" kern="1200" dirty="0">
                <a:solidFill>
                  <a:schemeClr val="tx2"/>
                </a:solidFill>
                <a:latin typeface="+mn-lt"/>
                <a:ea typeface="+mn-ea"/>
                <a:cs typeface="Gill Sans Light" panose="020B0302020104020203"/>
              </a:rPr>
              <a:t>En marge des travaux reliés au développement d’instruments numériques, plusieurs artistes sonores s’affairent à interfacer avec le monde physique par le biais d’actionneurs. </a:t>
            </a:r>
          </a:p>
        </p:txBody>
      </p:sp>
    </p:spTree>
    <p:extLst>
      <p:ext uri="{BB962C8B-B14F-4D97-AF65-F5344CB8AC3E}">
        <p14:creationId xmlns:p14="http://schemas.microsoft.com/office/powerpoint/2010/main" val="9402744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POTENTIOMÈTRE (CAPTEUR ANALOGIQUE PASSIF)</a:t>
            </a:r>
            <a:endParaRPr lang="fr-CA" sz="2800" dirty="0"/>
          </a:p>
        </p:txBody>
      </p:sp>
      <p:pic>
        <p:nvPicPr>
          <p:cNvPr id="5" name="Image 4">
            <a:extLst>
              <a:ext uri="{FF2B5EF4-FFF2-40B4-BE49-F238E27FC236}">
                <a16:creationId xmlns:a16="http://schemas.microsoft.com/office/drawing/2014/main" id="{D21F4D55-F78C-428B-8E90-6D505D5A8458}"/>
              </a:ext>
            </a:extLst>
          </p:cNvPr>
          <p:cNvPicPr>
            <a:picLocks noChangeAspect="1"/>
          </p:cNvPicPr>
          <p:nvPr/>
        </p:nvPicPr>
        <p:blipFill>
          <a:blip r:embed="rId2"/>
          <a:stretch>
            <a:fillRect/>
          </a:stretch>
        </p:blipFill>
        <p:spPr>
          <a:xfrm>
            <a:off x="675462" y="1670876"/>
            <a:ext cx="5225462" cy="1906042"/>
          </a:xfrm>
          <a:prstGeom prst="rect">
            <a:avLst/>
          </a:prstGeom>
        </p:spPr>
      </p:pic>
      <p:pic>
        <p:nvPicPr>
          <p:cNvPr id="6" name="Image 5">
            <a:extLst>
              <a:ext uri="{FF2B5EF4-FFF2-40B4-BE49-F238E27FC236}">
                <a16:creationId xmlns:a16="http://schemas.microsoft.com/office/drawing/2014/main" id="{A211F2A9-3E9C-47E5-AAFB-6A014E98F304}"/>
              </a:ext>
            </a:extLst>
          </p:cNvPr>
          <p:cNvPicPr>
            <a:picLocks noChangeAspect="1"/>
          </p:cNvPicPr>
          <p:nvPr/>
        </p:nvPicPr>
        <p:blipFill>
          <a:blip r:embed="rId3"/>
          <a:stretch>
            <a:fillRect/>
          </a:stretch>
        </p:blipFill>
        <p:spPr>
          <a:xfrm>
            <a:off x="6175185" y="1308386"/>
            <a:ext cx="5272744" cy="2550363"/>
          </a:xfrm>
          <a:prstGeom prst="rect">
            <a:avLst/>
          </a:prstGeom>
        </p:spPr>
      </p:pic>
      <p:pic>
        <p:nvPicPr>
          <p:cNvPr id="11" name="Image 10">
            <a:extLst>
              <a:ext uri="{FF2B5EF4-FFF2-40B4-BE49-F238E27FC236}">
                <a16:creationId xmlns:a16="http://schemas.microsoft.com/office/drawing/2014/main" id="{309BCA07-D836-442D-ADAC-9A576C13623E}"/>
              </a:ext>
            </a:extLst>
          </p:cNvPr>
          <p:cNvPicPr>
            <a:picLocks noChangeAspect="1"/>
          </p:cNvPicPr>
          <p:nvPr/>
        </p:nvPicPr>
        <p:blipFill>
          <a:blip r:embed="rId4"/>
          <a:stretch>
            <a:fillRect/>
          </a:stretch>
        </p:blipFill>
        <p:spPr>
          <a:xfrm>
            <a:off x="4069345" y="4571531"/>
            <a:ext cx="5877745" cy="1571844"/>
          </a:xfrm>
          <a:prstGeom prst="rect">
            <a:avLst/>
          </a:prstGeom>
        </p:spPr>
      </p:pic>
      <p:pic>
        <p:nvPicPr>
          <p:cNvPr id="13" name="Image 12">
            <a:extLst>
              <a:ext uri="{FF2B5EF4-FFF2-40B4-BE49-F238E27FC236}">
                <a16:creationId xmlns:a16="http://schemas.microsoft.com/office/drawing/2014/main" id="{C4661A94-E41D-4B85-A2D0-B625D4214C66}"/>
              </a:ext>
            </a:extLst>
          </p:cNvPr>
          <p:cNvPicPr>
            <a:picLocks noChangeAspect="1"/>
          </p:cNvPicPr>
          <p:nvPr/>
        </p:nvPicPr>
        <p:blipFill>
          <a:blip r:embed="rId5"/>
          <a:stretch>
            <a:fillRect/>
          </a:stretch>
        </p:blipFill>
        <p:spPr>
          <a:xfrm>
            <a:off x="1219630" y="3686921"/>
            <a:ext cx="1808390" cy="2805953"/>
          </a:xfrm>
          <a:prstGeom prst="rect">
            <a:avLst/>
          </a:prstGeom>
        </p:spPr>
      </p:pic>
    </p:spTree>
    <p:extLst>
      <p:ext uri="{BB962C8B-B14F-4D97-AF65-F5344CB8AC3E}">
        <p14:creationId xmlns:p14="http://schemas.microsoft.com/office/powerpoint/2010/main" val="39460317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800" dirty="0"/>
              <a:t>LE POTENTIOMÈTRE EST UN DIVISEUR DE TENSION</a:t>
            </a:r>
            <a:endParaRPr lang="fr-CA" sz="2800" dirty="0"/>
          </a:p>
        </p:txBody>
      </p:sp>
      <p:pic>
        <p:nvPicPr>
          <p:cNvPr id="4" name="Image 3">
            <a:extLst>
              <a:ext uri="{FF2B5EF4-FFF2-40B4-BE49-F238E27FC236}">
                <a16:creationId xmlns:a16="http://schemas.microsoft.com/office/drawing/2014/main" id="{714C31FF-4213-4AEC-AF49-3D16F1AD49FD}"/>
              </a:ext>
            </a:extLst>
          </p:cNvPr>
          <p:cNvPicPr>
            <a:picLocks noChangeAspect="1"/>
          </p:cNvPicPr>
          <p:nvPr/>
        </p:nvPicPr>
        <p:blipFill>
          <a:blip r:embed="rId2"/>
          <a:stretch>
            <a:fillRect/>
          </a:stretch>
        </p:blipFill>
        <p:spPr>
          <a:xfrm>
            <a:off x="3782094" y="1631198"/>
            <a:ext cx="3816392" cy="4207628"/>
          </a:xfrm>
          <a:prstGeom prst="rect">
            <a:avLst/>
          </a:prstGeom>
        </p:spPr>
      </p:pic>
      <p:pic>
        <p:nvPicPr>
          <p:cNvPr id="7" name="Image 6">
            <a:extLst>
              <a:ext uri="{FF2B5EF4-FFF2-40B4-BE49-F238E27FC236}">
                <a16:creationId xmlns:a16="http://schemas.microsoft.com/office/drawing/2014/main" id="{BBD0A565-9456-468D-B0BF-E447C6CB2021}"/>
              </a:ext>
            </a:extLst>
          </p:cNvPr>
          <p:cNvPicPr>
            <a:picLocks noChangeAspect="1"/>
          </p:cNvPicPr>
          <p:nvPr/>
        </p:nvPicPr>
        <p:blipFill>
          <a:blip r:embed="rId3"/>
          <a:stretch>
            <a:fillRect/>
          </a:stretch>
        </p:blipFill>
        <p:spPr>
          <a:xfrm>
            <a:off x="746605" y="1461246"/>
            <a:ext cx="2930809" cy="4547533"/>
          </a:xfrm>
          <a:prstGeom prst="rect">
            <a:avLst/>
          </a:prstGeom>
        </p:spPr>
      </p:pic>
      <p:pic>
        <p:nvPicPr>
          <p:cNvPr id="8" name="Image 7">
            <a:extLst>
              <a:ext uri="{FF2B5EF4-FFF2-40B4-BE49-F238E27FC236}">
                <a16:creationId xmlns:a16="http://schemas.microsoft.com/office/drawing/2014/main" id="{B24EF85A-3E80-4E7C-9A38-71CF4BE837A1}"/>
              </a:ext>
            </a:extLst>
          </p:cNvPr>
          <p:cNvPicPr>
            <a:picLocks noChangeAspect="1"/>
          </p:cNvPicPr>
          <p:nvPr/>
        </p:nvPicPr>
        <p:blipFill>
          <a:blip r:embed="rId4"/>
          <a:stretch>
            <a:fillRect/>
          </a:stretch>
        </p:blipFill>
        <p:spPr>
          <a:xfrm>
            <a:off x="8909730" y="1237127"/>
            <a:ext cx="1059023" cy="5009179"/>
          </a:xfrm>
          <a:prstGeom prst="rect">
            <a:avLst/>
          </a:prstGeom>
        </p:spPr>
      </p:pic>
      <p:cxnSp>
        <p:nvCxnSpPr>
          <p:cNvPr id="12" name="Connecteur droit 11">
            <a:extLst>
              <a:ext uri="{FF2B5EF4-FFF2-40B4-BE49-F238E27FC236}">
                <a16:creationId xmlns:a16="http://schemas.microsoft.com/office/drawing/2014/main" id="{89D399EB-D36C-45D3-9AC8-36733258D2E0}"/>
              </a:ext>
            </a:extLst>
          </p:cNvPr>
          <p:cNvCxnSpPr>
            <a:cxnSpLocks/>
          </p:cNvCxnSpPr>
          <p:nvPr/>
        </p:nvCxnSpPr>
        <p:spPr>
          <a:xfrm>
            <a:off x="9411345" y="3713058"/>
            <a:ext cx="1868652" cy="42750"/>
          </a:xfrm>
          <a:prstGeom prst="line">
            <a:avLst/>
          </a:prstGeom>
          <a:ln w="57150">
            <a:solidFill>
              <a:srgbClr val="662D9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3A925A52-E0EC-48A4-839D-D3A57F2CD6F7}"/>
              </a:ext>
            </a:extLst>
          </p:cNvPr>
          <p:cNvSpPr txBox="1"/>
          <p:nvPr/>
        </p:nvSpPr>
        <p:spPr>
          <a:xfrm>
            <a:off x="10760627" y="3391612"/>
            <a:ext cx="728969" cy="369332"/>
          </a:xfrm>
          <a:prstGeom prst="rect">
            <a:avLst/>
          </a:prstGeom>
          <a:noFill/>
        </p:spPr>
        <p:txBody>
          <a:bodyPr wrap="square" rtlCol="0">
            <a:spAutoFit/>
          </a:bodyPr>
          <a:lstStyle/>
          <a:p>
            <a:r>
              <a:rPr lang="en-CA" dirty="0"/>
              <a:t>OUT</a:t>
            </a:r>
            <a:endParaRPr lang="fr-CA" dirty="0"/>
          </a:p>
        </p:txBody>
      </p:sp>
      <p:sp>
        <p:nvSpPr>
          <p:cNvPr id="16" name="Ellipse 15">
            <a:extLst>
              <a:ext uri="{FF2B5EF4-FFF2-40B4-BE49-F238E27FC236}">
                <a16:creationId xmlns:a16="http://schemas.microsoft.com/office/drawing/2014/main" id="{5858CCC7-2D1A-411F-8B63-7E85BD253943}"/>
              </a:ext>
            </a:extLst>
          </p:cNvPr>
          <p:cNvSpPr/>
          <p:nvPr/>
        </p:nvSpPr>
        <p:spPr>
          <a:xfrm>
            <a:off x="8197121" y="2405227"/>
            <a:ext cx="2615662" cy="261566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ZoneTexte 17">
            <a:extLst>
              <a:ext uri="{FF2B5EF4-FFF2-40B4-BE49-F238E27FC236}">
                <a16:creationId xmlns:a16="http://schemas.microsoft.com/office/drawing/2014/main" id="{1DABE187-4381-4627-BEC2-9EC6D463F7D7}"/>
              </a:ext>
            </a:extLst>
          </p:cNvPr>
          <p:cNvSpPr txBox="1"/>
          <p:nvPr/>
        </p:nvSpPr>
        <p:spPr>
          <a:xfrm>
            <a:off x="9510613" y="5063009"/>
            <a:ext cx="728969" cy="369332"/>
          </a:xfrm>
          <a:prstGeom prst="rect">
            <a:avLst/>
          </a:prstGeom>
          <a:noFill/>
        </p:spPr>
        <p:txBody>
          <a:bodyPr wrap="square" rtlCol="0">
            <a:spAutoFit/>
          </a:bodyPr>
          <a:lstStyle/>
          <a:p>
            <a:r>
              <a:rPr lang="en-CA" dirty="0"/>
              <a:t>GND</a:t>
            </a:r>
            <a:endParaRPr lang="fr-CA" dirty="0"/>
          </a:p>
        </p:txBody>
      </p:sp>
      <p:sp>
        <p:nvSpPr>
          <p:cNvPr id="19" name="ZoneTexte 18">
            <a:extLst>
              <a:ext uri="{FF2B5EF4-FFF2-40B4-BE49-F238E27FC236}">
                <a16:creationId xmlns:a16="http://schemas.microsoft.com/office/drawing/2014/main" id="{FCA9D9B4-38AD-490C-B360-5C1E9CA4A158}"/>
              </a:ext>
            </a:extLst>
          </p:cNvPr>
          <p:cNvSpPr txBox="1"/>
          <p:nvPr/>
        </p:nvSpPr>
        <p:spPr>
          <a:xfrm>
            <a:off x="9477307" y="2029294"/>
            <a:ext cx="728969" cy="369332"/>
          </a:xfrm>
          <a:prstGeom prst="rect">
            <a:avLst/>
          </a:prstGeom>
          <a:noFill/>
        </p:spPr>
        <p:txBody>
          <a:bodyPr wrap="square" rtlCol="0">
            <a:spAutoFit/>
          </a:bodyPr>
          <a:lstStyle/>
          <a:p>
            <a:r>
              <a:rPr lang="en-CA" dirty="0"/>
              <a:t>5V</a:t>
            </a:r>
            <a:endParaRPr lang="fr-CA" dirty="0"/>
          </a:p>
        </p:txBody>
      </p:sp>
    </p:spTree>
    <p:extLst>
      <p:ext uri="{BB962C8B-B14F-4D97-AF65-F5344CB8AC3E}">
        <p14:creationId xmlns:p14="http://schemas.microsoft.com/office/powerpoint/2010/main" val="20870505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000" dirty="0"/>
              <a:t>EXERCICE : REMPLACEZ LE DIVISEUR DE TENSION PAR LE POTENTIOMÈTRE</a:t>
            </a:r>
            <a:endParaRPr lang="fr-CA" sz="2000" dirty="0"/>
          </a:p>
        </p:txBody>
      </p:sp>
      <p:sp>
        <p:nvSpPr>
          <p:cNvPr id="21" name="ZoneTexte 20">
            <a:extLst>
              <a:ext uri="{FF2B5EF4-FFF2-40B4-BE49-F238E27FC236}">
                <a16:creationId xmlns:a16="http://schemas.microsoft.com/office/drawing/2014/main" id="{608D3999-5BF4-4A3C-9D4C-1CF24891F31A}"/>
              </a:ext>
            </a:extLst>
          </p:cNvPr>
          <p:cNvSpPr txBox="1"/>
          <p:nvPr/>
        </p:nvSpPr>
        <p:spPr>
          <a:xfrm>
            <a:off x="838200" y="1061286"/>
            <a:ext cx="10515600" cy="646331"/>
          </a:xfrm>
          <a:prstGeom prst="rect">
            <a:avLst/>
          </a:prstGeom>
          <a:noFill/>
        </p:spPr>
        <p:txBody>
          <a:bodyPr wrap="square" rtlCol="0">
            <a:spAutoFit/>
          </a:bodyPr>
          <a:lstStyle/>
          <a:p>
            <a:r>
              <a:rPr lang="fr-CA" dirty="0"/>
              <a:t>Remplacez le diviseur de tension par le potentiomètre et modifiez le code de l’exercice précédent pour que la valeur mesurée par </a:t>
            </a:r>
            <a:r>
              <a:rPr lang="fr-CA" dirty="0" err="1"/>
              <a:t>analogRead</a:t>
            </a:r>
            <a:r>
              <a:rPr lang="fr-CA" dirty="0"/>
              <a:t>() s’affiche maintenant en degrés de rotation à l’aide de </a:t>
            </a:r>
            <a:r>
              <a:rPr lang="fr-CA" dirty="0" err="1"/>
              <a:t>map</a:t>
            </a:r>
            <a:r>
              <a:rPr lang="fr-CA" dirty="0"/>
              <a:t>().</a:t>
            </a:r>
          </a:p>
        </p:txBody>
      </p:sp>
      <p:grpSp>
        <p:nvGrpSpPr>
          <p:cNvPr id="5" name="Groupe 4">
            <a:extLst>
              <a:ext uri="{FF2B5EF4-FFF2-40B4-BE49-F238E27FC236}">
                <a16:creationId xmlns:a16="http://schemas.microsoft.com/office/drawing/2014/main" id="{02FE2C31-47E6-492E-95F5-86F03D9C5ED5}"/>
              </a:ext>
            </a:extLst>
          </p:cNvPr>
          <p:cNvGrpSpPr/>
          <p:nvPr/>
        </p:nvGrpSpPr>
        <p:grpSpPr>
          <a:xfrm>
            <a:off x="572772" y="2105129"/>
            <a:ext cx="6589076" cy="3408323"/>
            <a:chOff x="785835" y="1838164"/>
            <a:chExt cx="8252907" cy="4268971"/>
          </a:xfrm>
        </p:grpSpPr>
        <p:pic>
          <p:nvPicPr>
            <p:cNvPr id="6" name="Image 5">
              <a:extLst>
                <a:ext uri="{FF2B5EF4-FFF2-40B4-BE49-F238E27FC236}">
                  <a16:creationId xmlns:a16="http://schemas.microsoft.com/office/drawing/2014/main" id="{1240957E-83AB-4ADB-9E1E-A3E40FD2A00F}"/>
                </a:ext>
              </a:extLst>
            </p:cNvPr>
            <p:cNvPicPr>
              <a:picLocks noChangeAspect="1"/>
            </p:cNvPicPr>
            <p:nvPr/>
          </p:nvPicPr>
          <p:blipFill>
            <a:blip r:embed="rId2"/>
            <a:stretch>
              <a:fillRect/>
            </a:stretch>
          </p:blipFill>
          <p:spPr>
            <a:xfrm>
              <a:off x="785835" y="2244386"/>
              <a:ext cx="4220863" cy="3586323"/>
            </a:xfrm>
            <a:prstGeom prst="rect">
              <a:avLst/>
            </a:prstGeom>
          </p:spPr>
        </p:pic>
        <p:sp>
          <p:nvSpPr>
            <p:cNvPr id="9" name="Rectangle 8">
              <a:extLst>
                <a:ext uri="{FF2B5EF4-FFF2-40B4-BE49-F238E27FC236}">
                  <a16:creationId xmlns:a16="http://schemas.microsoft.com/office/drawing/2014/main" id="{0A5A1817-3311-42AD-8E04-EADADA93C963}"/>
                </a:ext>
              </a:extLst>
            </p:cNvPr>
            <p:cNvSpPr/>
            <p:nvPr/>
          </p:nvSpPr>
          <p:spPr>
            <a:xfrm>
              <a:off x="1691688" y="4305286"/>
              <a:ext cx="588903" cy="105825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9" name="Rectangle 38">
              <a:extLst>
                <a:ext uri="{FF2B5EF4-FFF2-40B4-BE49-F238E27FC236}">
                  <a16:creationId xmlns:a16="http://schemas.microsoft.com/office/drawing/2014/main" id="{30BBF750-9994-4B65-8A59-0E9FC7164302}"/>
                </a:ext>
              </a:extLst>
            </p:cNvPr>
            <p:cNvSpPr/>
            <p:nvPr/>
          </p:nvSpPr>
          <p:spPr>
            <a:xfrm>
              <a:off x="3586672" y="4209858"/>
              <a:ext cx="1420025" cy="115368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Flèche : droite 40">
              <a:extLst>
                <a:ext uri="{FF2B5EF4-FFF2-40B4-BE49-F238E27FC236}">
                  <a16:creationId xmlns:a16="http://schemas.microsoft.com/office/drawing/2014/main" id="{9E8AB8F3-EB0F-4565-BABF-D499A3489EEA}"/>
                </a:ext>
              </a:extLst>
            </p:cNvPr>
            <p:cNvSpPr/>
            <p:nvPr/>
          </p:nvSpPr>
          <p:spPr>
            <a:xfrm rot="10800000">
              <a:off x="2539638" y="4638167"/>
              <a:ext cx="920271" cy="48792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0" name="Image 9">
              <a:extLst>
                <a:ext uri="{FF2B5EF4-FFF2-40B4-BE49-F238E27FC236}">
                  <a16:creationId xmlns:a16="http://schemas.microsoft.com/office/drawing/2014/main" id="{FF0CB761-7E72-4013-B78C-F49DA4AD4AB4}"/>
                </a:ext>
              </a:extLst>
            </p:cNvPr>
            <p:cNvPicPr>
              <a:picLocks noChangeAspect="1"/>
            </p:cNvPicPr>
            <p:nvPr/>
          </p:nvPicPr>
          <p:blipFill>
            <a:blip r:embed="rId3"/>
            <a:stretch>
              <a:fillRect/>
            </a:stretch>
          </p:blipFill>
          <p:spPr>
            <a:xfrm>
              <a:off x="5081428" y="1838164"/>
              <a:ext cx="3957314" cy="4268971"/>
            </a:xfrm>
            <a:prstGeom prst="rect">
              <a:avLst/>
            </a:prstGeom>
          </p:spPr>
        </p:pic>
        <p:sp>
          <p:nvSpPr>
            <p:cNvPr id="42" name="Rectangle 41">
              <a:extLst>
                <a:ext uri="{FF2B5EF4-FFF2-40B4-BE49-F238E27FC236}">
                  <a16:creationId xmlns:a16="http://schemas.microsoft.com/office/drawing/2014/main" id="{4815EA9D-91EE-4B5E-B44D-3285CC7E93B9}"/>
                </a:ext>
              </a:extLst>
            </p:cNvPr>
            <p:cNvSpPr/>
            <p:nvPr/>
          </p:nvSpPr>
          <p:spPr>
            <a:xfrm>
              <a:off x="5041545" y="2869997"/>
              <a:ext cx="622682" cy="107371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3" name="Rectangle 42">
              <a:extLst>
                <a:ext uri="{FF2B5EF4-FFF2-40B4-BE49-F238E27FC236}">
                  <a16:creationId xmlns:a16="http://schemas.microsoft.com/office/drawing/2014/main" id="{B2BC213D-618C-43F3-8142-067168D53D0D}"/>
                </a:ext>
              </a:extLst>
            </p:cNvPr>
            <p:cNvSpPr/>
            <p:nvPr/>
          </p:nvSpPr>
          <p:spPr>
            <a:xfrm>
              <a:off x="6108345" y="2506873"/>
              <a:ext cx="609597" cy="180102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4" name="Flèche : droite 43">
              <a:extLst>
                <a:ext uri="{FF2B5EF4-FFF2-40B4-BE49-F238E27FC236}">
                  <a16:creationId xmlns:a16="http://schemas.microsoft.com/office/drawing/2014/main" id="{3FFB5158-89CA-4DF3-A3AA-E365617B08C6}"/>
                </a:ext>
              </a:extLst>
            </p:cNvPr>
            <p:cNvSpPr/>
            <p:nvPr/>
          </p:nvSpPr>
          <p:spPr>
            <a:xfrm>
              <a:off x="5738957" y="3261564"/>
              <a:ext cx="281572" cy="28808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grpSp>
      <p:pic>
        <p:nvPicPr>
          <p:cNvPr id="4" name="Image 3" descr="Une image contenant circuit&#10;&#10;Description générée automatiquement">
            <a:extLst>
              <a:ext uri="{FF2B5EF4-FFF2-40B4-BE49-F238E27FC236}">
                <a16:creationId xmlns:a16="http://schemas.microsoft.com/office/drawing/2014/main" id="{6F3FF956-3B70-4F39-BF1F-61AB81AF586C}"/>
              </a:ext>
            </a:extLst>
          </p:cNvPr>
          <p:cNvPicPr>
            <a:picLocks noChangeAspect="1"/>
          </p:cNvPicPr>
          <p:nvPr/>
        </p:nvPicPr>
        <p:blipFill rotWithShape="1">
          <a:blip r:embed="rId4"/>
          <a:srcRect t="9455" r="17561"/>
          <a:stretch/>
        </p:blipFill>
        <p:spPr>
          <a:xfrm>
            <a:off x="7193690" y="2429454"/>
            <a:ext cx="3992257" cy="3288592"/>
          </a:xfrm>
          <a:prstGeom prst="rect">
            <a:avLst/>
          </a:prstGeom>
        </p:spPr>
      </p:pic>
      <p:sp>
        <p:nvSpPr>
          <p:cNvPr id="7" name="Ellipse 6">
            <a:extLst>
              <a:ext uri="{FF2B5EF4-FFF2-40B4-BE49-F238E27FC236}">
                <a16:creationId xmlns:a16="http://schemas.microsoft.com/office/drawing/2014/main" id="{5EB6803C-CCA7-4C88-B0EA-4C5B39266CA5}"/>
              </a:ext>
            </a:extLst>
          </p:cNvPr>
          <p:cNvSpPr/>
          <p:nvPr/>
        </p:nvSpPr>
        <p:spPr>
          <a:xfrm>
            <a:off x="8904366" y="441273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17" name="Ellipse 16">
            <a:extLst>
              <a:ext uri="{FF2B5EF4-FFF2-40B4-BE49-F238E27FC236}">
                <a16:creationId xmlns:a16="http://schemas.microsoft.com/office/drawing/2014/main" id="{4CFD542C-79A3-4403-A3FA-201914ACC5B4}"/>
              </a:ext>
            </a:extLst>
          </p:cNvPr>
          <p:cNvSpPr/>
          <p:nvPr/>
        </p:nvSpPr>
        <p:spPr>
          <a:xfrm>
            <a:off x="9015583" y="4555608"/>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18" name="Ellipse 17">
            <a:extLst>
              <a:ext uri="{FF2B5EF4-FFF2-40B4-BE49-F238E27FC236}">
                <a16:creationId xmlns:a16="http://schemas.microsoft.com/office/drawing/2014/main" id="{08E97E3F-B1E1-458F-85DD-958F9ECAA46B}"/>
              </a:ext>
            </a:extLst>
          </p:cNvPr>
          <p:cNvSpPr/>
          <p:nvPr/>
        </p:nvSpPr>
        <p:spPr>
          <a:xfrm>
            <a:off x="9128558" y="469848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19" name="Ellipse 18">
            <a:extLst>
              <a:ext uri="{FF2B5EF4-FFF2-40B4-BE49-F238E27FC236}">
                <a16:creationId xmlns:a16="http://schemas.microsoft.com/office/drawing/2014/main" id="{42532A5C-4D7F-46CB-9636-3CE685F4AFA7}"/>
              </a:ext>
            </a:extLst>
          </p:cNvPr>
          <p:cNvSpPr/>
          <p:nvPr/>
        </p:nvSpPr>
        <p:spPr>
          <a:xfrm>
            <a:off x="9948941" y="3495158"/>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20" name="Ellipse 19">
            <a:extLst>
              <a:ext uri="{FF2B5EF4-FFF2-40B4-BE49-F238E27FC236}">
                <a16:creationId xmlns:a16="http://schemas.microsoft.com/office/drawing/2014/main" id="{CE256753-9DBE-4435-A382-6BD3AC593156}"/>
              </a:ext>
            </a:extLst>
          </p:cNvPr>
          <p:cNvSpPr/>
          <p:nvPr/>
        </p:nvSpPr>
        <p:spPr>
          <a:xfrm>
            <a:off x="10144374" y="348563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22" name="Ellipse 21">
            <a:extLst>
              <a:ext uri="{FF2B5EF4-FFF2-40B4-BE49-F238E27FC236}">
                <a16:creationId xmlns:a16="http://schemas.microsoft.com/office/drawing/2014/main" id="{F4485FAB-7A18-4F99-91E1-44F9EC36C343}"/>
              </a:ext>
            </a:extLst>
          </p:cNvPr>
          <p:cNvSpPr/>
          <p:nvPr/>
        </p:nvSpPr>
        <p:spPr>
          <a:xfrm>
            <a:off x="10212558" y="3733090"/>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23" name="Ellipse 22">
            <a:extLst>
              <a:ext uri="{FF2B5EF4-FFF2-40B4-BE49-F238E27FC236}">
                <a16:creationId xmlns:a16="http://schemas.microsoft.com/office/drawing/2014/main" id="{87FD7C14-4325-4DB4-B283-A7766C762F61}"/>
              </a:ext>
            </a:extLst>
          </p:cNvPr>
          <p:cNvSpPr/>
          <p:nvPr/>
        </p:nvSpPr>
        <p:spPr>
          <a:xfrm>
            <a:off x="4085440" y="3043515"/>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24" name="Ellipse 23">
            <a:extLst>
              <a:ext uri="{FF2B5EF4-FFF2-40B4-BE49-F238E27FC236}">
                <a16:creationId xmlns:a16="http://schemas.microsoft.com/office/drawing/2014/main" id="{722388FB-21D4-4BBD-AD72-AC2938C16870}"/>
              </a:ext>
            </a:extLst>
          </p:cNvPr>
          <p:cNvSpPr/>
          <p:nvPr/>
        </p:nvSpPr>
        <p:spPr>
          <a:xfrm>
            <a:off x="4336093" y="3260208"/>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25" name="Ellipse 24">
            <a:extLst>
              <a:ext uri="{FF2B5EF4-FFF2-40B4-BE49-F238E27FC236}">
                <a16:creationId xmlns:a16="http://schemas.microsoft.com/office/drawing/2014/main" id="{DEDC0B4E-C3E7-409E-836A-8C0979F895F9}"/>
              </a:ext>
            </a:extLst>
          </p:cNvPr>
          <p:cNvSpPr/>
          <p:nvPr/>
        </p:nvSpPr>
        <p:spPr>
          <a:xfrm>
            <a:off x="4085440" y="3517227"/>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26" name="Ellipse 25">
            <a:extLst>
              <a:ext uri="{FF2B5EF4-FFF2-40B4-BE49-F238E27FC236}">
                <a16:creationId xmlns:a16="http://schemas.microsoft.com/office/drawing/2014/main" id="{2BF63992-1C9C-46D3-A25E-FA09D994A59B}"/>
              </a:ext>
            </a:extLst>
          </p:cNvPr>
          <p:cNvSpPr/>
          <p:nvPr/>
        </p:nvSpPr>
        <p:spPr>
          <a:xfrm>
            <a:off x="2792700" y="4223619"/>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1</a:t>
            </a:r>
            <a:endParaRPr lang="fr-CA" sz="1100" b="1" dirty="0"/>
          </a:p>
        </p:txBody>
      </p:sp>
      <p:sp>
        <p:nvSpPr>
          <p:cNvPr id="27" name="Ellipse 26">
            <a:extLst>
              <a:ext uri="{FF2B5EF4-FFF2-40B4-BE49-F238E27FC236}">
                <a16:creationId xmlns:a16="http://schemas.microsoft.com/office/drawing/2014/main" id="{6DAC86E5-0D57-4D8B-9798-B978C8CC26D8}"/>
              </a:ext>
            </a:extLst>
          </p:cNvPr>
          <p:cNvSpPr/>
          <p:nvPr/>
        </p:nvSpPr>
        <p:spPr>
          <a:xfrm>
            <a:off x="2780433" y="4419294"/>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2</a:t>
            </a:r>
            <a:endParaRPr lang="fr-CA" sz="1100" b="1" dirty="0"/>
          </a:p>
        </p:txBody>
      </p:sp>
      <p:sp>
        <p:nvSpPr>
          <p:cNvPr id="28" name="Ellipse 27">
            <a:extLst>
              <a:ext uri="{FF2B5EF4-FFF2-40B4-BE49-F238E27FC236}">
                <a16:creationId xmlns:a16="http://schemas.microsoft.com/office/drawing/2014/main" id="{FA2DB306-C830-4352-B0C9-7E39D268C6F4}"/>
              </a:ext>
            </a:extLst>
          </p:cNvPr>
          <p:cNvSpPr/>
          <p:nvPr/>
        </p:nvSpPr>
        <p:spPr>
          <a:xfrm>
            <a:off x="2777103" y="4611363"/>
            <a:ext cx="152400" cy="152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t>3</a:t>
            </a:r>
            <a:endParaRPr lang="fr-CA" sz="1100" b="1" dirty="0"/>
          </a:p>
        </p:txBody>
      </p:sp>
      <p:sp>
        <p:nvSpPr>
          <p:cNvPr id="8" name="ZoneTexte 7">
            <a:extLst>
              <a:ext uri="{FF2B5EF4-FFF2-40B4-BE49-F238E27FC236}">
                <a16:creationId xmlns:a16="http://schemas.microsoft.com/office/drawing/2014/main" id="{D97329EB-8AE3-496C-9369-420D9469BFB0}"/>
              </a:ext>
            </a:extLst>
          </p:cNvPr>
          <p:cNvSpPr txBox="1"/>
          <p:nvPr/>
        </p:nvSpPr>
        <p:spPr>
          <a:xfrm>
            <a:off x="1361009" y="4155970"/>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
        <p:nvSpPr>
          <p:cNvPr id="29" name="ZoneTexte 28">
            <a:extLst>
              <a:ext uri="{FF2B5EF4-FFF2-40B4-BE49-F238E27FC236}">
                <a16:creationId xmlns:a16="http://schemas.microsoft.com/office/drawing/2014/main" id="{D6ACF016-D238-49B0-A113-EDA356091309}"/>
              </a:ext>
            </a:extLst>
          </p:cNvPr>
          <p:cNvSpPr txBox="1"/>
          <p:nvPr/>
        </p:nvSpPr>
        <p:spPr>
          <a:xfrm>
            <a:off x="1462367" y="4481551"/>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
        <p:nvSpPr>
          <p:cNvPr id="30" name="ZoneTexte 29">
            <a:extLst>
              <a:ext uri="{FF2B5EF4-FFF2-40B4-BE49-F238E27FC236}">
                <a16:creationId xmlns:a16="http://schemas.microsoft.com/office/drawing/2014/main" id="{4FE16A26-6192-41D7-819E-FFB8A8EBE8A7}"/>
              </a:ext>
            </a:extLst>
          </p:cNvPr>
          <p:cNvSpPr txBox="1"/>
          <p:nvPr/>
        </p:nvSpPr>
        <p:spPr>
          <a:xfrm>
            <a:off x="4814618" y="2732547"/>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
        <p:nvSpPr>
          <p:cNvPr id="31" name="ZoneTexte 30">
            <a:extLst>
              <a:ext uri="{FF2B5EF4-FFF2-40B4-BE49-F238E27FC236}">
                <a16:creationId xmlns:a16="http://schemas.microsoft.com/office/drawing/2014/main" id="{F3AB85EB-7E2A-4067-ABCA-D45C3916AED5}"/>
              </a:ext>
            </a:extLst>
          </p:cNvPr>
          <p:cNvSpPr txBox="1"/>
          <p:nvPr/>
        </p:nvSpPr>
        <p:spPr>
          <a:xfrm>
            <a:off x="4820262" y="3649646"/>
            <a:ext cx="340158" cy="369332"/>
          </a:xfrm>
          <a:prstGeom prst="rect">
            <a:avLst/>
          </a:prstGeom>
          <a:noFill/>
        </p:spPr>
        <p:txBody>
          <a:bodyPr wrap="none" rtlCol="0">
            <a:spAutoFit/>
          </a:bodyPr>
          <a:lstStyle/>
          <a:p>
            <a:r>
              <a:rPr lang="en-CA" b="1" dirty="0">
                <a:solidFill>
                  <a:srgbClr val="FF0000"/>
                </a:solidFill>
              </a:rPr>
              <a:t>X</a:t>
            </a:r>
            <a:endParaRPr lang="fr-CA" b="1" dirty="0">
              <a:solidFill>
                <a:srgbClr val="FF0000"/>
              </a:solidFill>
            </a:endParaRPr>
          </a:p>
        </p:txBody>
      </p:sp>
    </p:spTree>
    <p:extLst>
      <p:ext uri="{BB962C8B-B14F-4D97-AF65-F5344CB8AC3E}">
        <p14:creationId xmlns:p14="http://schemas.microsoft.com/office/powerpoint/2010/main" val="2382801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1858852D-C737-4D31-9FE0-3D7626640C3D}"/>
              </a:ext>
            </a:extLst>
          </p:cNvPr>
          <p:cNvPicPr>
            <a:picLocks noChangeAspect="1"/>
          </p:cNvPicPr>
          <p:nvPr/>
        </p:nvPicPr>
        <p:blipFill>
          <a:blip r:embed="rId2"/>
          <a:stretch>
            <a:fillRect/>
          </a:stretch>
        </p:blipFill>
        <p:spPr>
          <a:xfrm>
            <a:off x="3182225" y="1790575"/>
            <a:ext cx="2943636" cy="3820058"/>
          </a:xfrm>
          <a:prstGeom prst="rect">
            <a:avLst/>
          </a:prstGeom>
        </p:spPr>
      </p:pic>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3200" dirty="0"/>
              <a:t>MAX : RÉCEPTION DE DONNÉES SÉRIELLES</a:t>
            </a:r>
            <a:endParaRPr lang="fr-CA" sz="3200" dirty="0"/>
          </a:p>
        </p:txBody>
      </p:sp>
      <p:sp>
        <p:nvSpPr>
          <p:cNvPr id="5" name="ZoneTexte 4">
            <a:extLst>
              <a:ext uri="{FF2B5EF4-FFF2-40B4-BE49-F238E27FC236}">
                <a16:creationId xmlns:a16="http://schemas.microsoft.com/office/drawing/2014/main" id="{2B503EC3-EBDB-4CA8-A46D-DA18EF2EFBA7}"/>
              </a:ext>
            </a:extLst>
          </p:cNvPr>
          <p:cNvSpPr txBox="1"/>
          <p:nvPr/>
        </p:nvSpPr>
        <p:spPr>
          <a:xfrm>
            <a:off x="838200" y="2787488"/>
            <a:ext cx="2153575" cy="120032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171450" indent="-171450">
              <a:buFont typeface="Arial" panose="020B0604020202020204" pitchFamily="34" charset="0"/>
              <a:buChar char="•"/>
            </a:pPr>
            <a:r>
              <a:rPr lang="fr-CA" sz="1200" dirty="0">
                <a:solidFill>
                  <a:schemeClr val="bg1"/>
                </a:solidFill>
              </a:rPr>
              <a:t>La boîte </a:t>
            </a:r>
            <a:r>
              <a:rPr lang="fr-CA" sz="1200" b="1" i="1" dirty="0" err="1">
                <a:solidFill>
                  <a:schemeClr val="bg1"/>
                </a:solidFill>
              </a:rPr>
              <a:t>metro</a:t>
            </a:r>
            <a:r>
              <a:rPr lang="fr-CA" sz="1200" i="1" dirty="0">
                <a:solidFill>
                  <a:schemeClr val="bg1"/>
                </a:solidFill>
              </a:rPr>
              <a:t> </a:t>
            </a:r>
            <a:r>
              <a:rPr lang="fr-CA" sz="1200" dirty="0">
                <a:solidFill>
                  <a:schemeClr val="bg1"/>
                </a:solidFill>
              </a:rPr>
              <a:t>envoie un </a:t>
            </a:r>
            <a:r>
              <a:rPr lang="fr-CA" sz="1200" i="1" dirty="0">
                <a:solidFill>
                  <a:schemeClr val="bg1"/>
                </a:solidFill>
              </a:rPr>
              <a:t>bang </a:t>
            </a:r>
            <a:r>
              <a:rPr lang="fr-CA" sz="1200" dirty="0">
                <a:solidFill>
                  <a:schemeClr val="bg1"/>
                </a:solidFill>
              </a:rPr>
              <a:t>à chaque ms. </a:t>
            </a:r>
          </a:p>
          <a:p>
            <a:pPr marL="171450" indent="-171450">
              <a:buFont typeface="Arial" panose="020B0604020202020204" pitchFamily="34" charset="0"/>
              <a:buChar char="•"/>
            </a:pPr>
            <a:r>
              <a:rPr lang="fr-CA" sz="1200" dirty="0">
                <a:solidFill>
                  <a:schemeClr val="bg1"/>
                </a:solidFill>
              </a:rPr>
              <a:t>À chaque </a:t>
            </a:r>
            <a:r>
              <a:rPr lang="fr-CA" sz="1200" i="1" dirty="0">
                <a:solidFill>
                  <a:schemeClr val="bg1"/>
                </a:solidFill>
              </a:rPr>
              <a:t>bang</a:t>
            </a:r>
            <a:r>
              <a:rPr lang="fr-CA" sz="1200" dirty="0">
                <a:solidFill>
                  <a:schemeClr val="bg1"/>
                </a:solidFill>
              </a:rPr>
              <a:t>, la boîte </a:t>
            </a:r>
            <a:r>
              <a:rPr lang="fr-CA" sz="1200" i="1" dirty="0">
                <a:solidFill>
                  <a:schemeClr val="bg1"/>
                </a:solidFill>
              </a:rPr>
              <a:t>serial</a:t>
            </a:r>
            <a:r>
              <a:rPr lang="fr-CA" sz="1200" dirty="0">
                <a:solidFill>
                  <a:schemeClr val="bg1"/>
                </a:solidFill>
              </a:rPr>
              <a:t> envoie le contenu du tampon (buffer) de données sérielles reçues.</a:t>
            </a:r>
          </a:p>
        </p:txBody>
      </p:sp>
      <p:sp>
        <p:nvSpPr>
          <p:cNvPr id="6" name="Flèche : droite 5">
            <a:extLst>
              <a:ext uri="{FF2B5EF4-FFF2-40B4-BE49-F238E27FC236}">
                <a16:creationId xmlns:a16="http://schemas.microsoft.com/office/drawing/2014/main" id="{3AE3288E-41B1-4E4B-9E15-17CE6AD03D9B}"/>
              </a:ext>
            </a:extLst>
          </p:cNvPr>
          <p:cNvSpPr/>
          <p:nvPr/>
        </p:nvSpPr>
        <p:spPr>
          <a:xfrm>
            <a:off x="8365402" y="2013130"/>
            <a:ext cx="760101"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7" name="Accolade ouvrante 6">
            <a:extLst>
              <a:ext uri="{FF2B5EF4-FFF2-40B4-BE49-F238E27FC236}">
                <a16:creationId xmlns:a16="http://schemas.microsoft.com/office/drawing/2014/main" id="{DEF3DAD5-869B-429B-B37A-CCFF2FD6D6AE}"/>
              </a:ext>
            </a:extLst>
          </p:cNvPr>
          <p:cNvSpPr/>
          <p:nvPr/>
        </p:nvSpPr>
        <p:spPr>
          <a:xfrm>
            <a:off x="2991775" y="2013441"/>
            <a:ext cx="282839" cy="2332945"/>
          </a:xfrm>
          <a:prstGeom prst="leftBrace">
            <a:avLst>
              <a:gd name="adj1" fmla="val 49945"/>
              <a:gd name="adj2" fmla="val 58187"/>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ZoneTexte 7">
            <a:extLst>
              <a:ext uri="{FF2B5EF4-FFF2-40B4-BE49-F238E27FC236}">
                <a16:creationId xmlns:a16="http://schemas.microsoft.com/office/drawing/2014/main" id="{36F849F1-0ED0-47BD-BFC6-F153392FBFB7}"/>
              </a:ext>
            </a:extLst>
          </p:cNvPr>
          <p:cNvSpPr txBox="1"/>
          <p:nvPr/>
        </p:nvSpPr>
        <p:spPr>
          <a:xfrm>
            <a:off x="6357175" y="2064498"/>
            <a:ext cx="2077184"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Imprime tous les ports disponibles dans la </a:t>
            </a:r>
            <a:r>
              <a:rPr lang="fr-CA" sz="1200" i="1" dirty="0">
                <a:solidFill>
                  <a:schemeClr val="bg1"/>
                </a:solidFill>
              </a:rPr>
              <a:t>console Max. </a:t>
            </a:r>
            <a:endParaRPr lang="fr-CA" sz="1200" dirty="0">
              <a:solidFill>
                <a:schemeClr val="bg1"/>
              </a:solidFill>
            </a:endParaRPr>
          </a:p>
        </p:txBody>
      </p:sp>
      <p:sp>
        <p:nvSpPr>
          <p:cNvPr id="9" name="Flèche : droite 8">
            <a:extLst>
              <a:ext uri="{FF2B5EF4-FFF2-40B4-BE49-F238E27FC236}">
                <a16:creationId xmlns:a16="http://schemas.microsoft.com/office/drawing/2014/main" id="{EC65865C-DD34-43F0-BB63-BE29B7120B54}"/>
              </a:ext>
            </a:extLst>
          </p:cNvPr>
          <p:cNvSpPr/>
          <p:nvPr/>
        </p:nvSpPr>
        <p:spPr>
          <a:xfrm rot="10800000">
            <a:off x="3869441" y="527097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10" name="ZoneTexte 9">
            <a:extLst>
              <a:ext uri="{FF2B5EF4-FFF2-40B4-BE49-F238E27FC236}">
                <a16:creationId xmlns:a16="http://schemas.microsoft.com/office/drawing/2014/main" id="{CC78E852-BF22-4C97-9836-DE8D1C6B3F53}"/>
              </a:ext>
            </a:extLst>
          </p:cNvPr>
          <p:cNvSpPr txBox="1"/>
          <p:nvPr/>
        </p:nvSpPr>
        <p:spPr>
          <a:xfrm>
            <a:off x="4146624" y="5183321"/>
            <a:ext cx="2377512"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Impression dans la </a:t>
            </a:r>
            <a:r>
              <a:rPr lang="fr-CA" sz="1200" i="1" dirty="0">
                <a:solidFill>
                  <a:schemeClr val="bg1"/>
                </a:solidFill>
              </a:rPr>
              <a:t>console Max </a:t>
            </a:r>
            <a:r>
              <a:rPr lang="fr-CA" sz="1200" dirty="0">
                <a:solidFill>
                  <a:schemeClr val="bg1"/>
                </a:solidFill>
              </a:rPr>
              <a:t>des données reçues.</a:t>
            </a:r>
            <a:endParaRPr lang="fr-CA" sz="1200" i="1" dirty="0">
              <a:solidFill>
                <a:schemeClr val="bg1"/>
              </a:solidFill>
            </a:endParaRPr>
          </a:p>
        </p:txBody>
      </p:sp>
      <p:sp>
        <p:nvSpPr>
          <p:cNvPr id="11" name="Flèche : droite 10">
            <a:extLst>
              <a:ext uri="{FF2B5EF4-FFF2-40B4-BE49-F238E27FC236}">
                <a16:creationId xmlns:a16="http://schemas.microsoft.com/office/drawing/2014/main" id="{540ECC98-45B2-4983-A4A3-363E4275858E}"/>
              </a:ext>
            </a:extLst>
          </p:cNvPr>
          <p:cNvSpPr/>
          <p:nvPr/>
        </p:nvSpPr>
        <p:spPr>
          <a:xfrm rot="10800000">
            <a:off x="5051671" y="394574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12" name="ZoneTexte 11">
            <a:extLst>
              <a:ext uri="{FF2B5EF4-FFF2-40B4-BE49-F238E27FC236}">
                <a16:creationId xmlns:a16="http://schemas.microsoft.com/office/drawing/2014/main" id="{A6965F54-178F-4B9F-81F7-EAC08EE93836}"/>
              </a:ext>
            </a:extLst>
          </p:cNvPr>
          <p:cNvSpPr txBox="1"/>
          <p:nvPr/>
        </p:nvSpPr>
        <p:spPr>
          <a:xfrm>
            <a:off x="5305775" y="3853389"/>
            <a:ext cx="3213536" cy="1015663"/>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171450" indent="-171450">
              <a:buFont typeface="Arial" panose="020B0604020202020204" pitchFamily="34" charset="0"/>
              <a:buChar char="•"/>
            </a:pPr>
            <a:r>
              <a:rPr lang="fr-CA" sz="1200" dirty="0">
                <a:solidFill>
                  <a:schemeClr val="bg1"/>
                </a:solidFill>
              </a:rPr>
              <a:t>La boîte </a:t>
            </a:r>
            <a:r>
              <a:rPr lang="fr-CA" sz="1200" b="1" i="1" dirty="0">
                <a:solidFill>
                  <a:schemeClr val="bg1"/>
                </a:solidFill>
              </a:rPr>
              <a:t>serial</a:t>
            </a:r>
            <a:r>
              <a:rPr lang="fr-CA" sz="1200" i="1" dirty="0">
                <a:solidFill>
                  <a:schemeClr val="bg1"/>
                </a:solidFill>
              </a:rPr>
              <a:t> </a:t>
            </a:r>
            <a:r>
              <a:rPr lang="fr-CA" sz="1200" dirty="0">
                <a:solidFill>
                  <a:schemeClr val="bg1"/>
                </a:solidFill>
              </a:rPr>
              <a:t>permet l’entrée et la sortie de données sérielles.</a:t>
            </a:r>
          </a:p>
          <a:p>
            <a:pPr marL="171450" indent="-171450">
              <a:buFont typeface="Arial" panose="020B0604020202020204" pitchFamily="34" charset="0"/>
              <a:buChar char="•"/>
            </a:pPr>
            <a:r>
              <a:rPr lang="fr-CA" sz="1200" dirty="0">
                <a:solidFill>
                  <a:schemeClr val="bg1"/>
                </a:solidFill>
              </a:rPr>
              <a:t>L’argument @baud permet de configurer la </a:t>
            </a:r>
            <a:r>
              <a:rPr lang="fr-CA" sz="1200" b="1" dirty="0">
                <a:solidFill>
                  <a:schemeClr val="bg1"/>
                </a:solidFill>
              </a:rPr>
              <a:t>vitesse de communication qui doit être la que même dans le code Arduino</a:t>
            </a:r>
            <a:r>
              <a:rPr lang="fr-CA" sz="1200" dirty="0">
                <a:solidFill>
                  <a:schemeClr val="bg1"/>
                </a:solidFill>
              </a:rPr>
              <a:t>!</a:t>
            </a:r>
          </a:p>
        </p:txBody>
      </p:sp>
      <p:sp>
        <p:nvSpPr>
          <p:cNvPr id="13" name="Flèche : droite 12">
            <a:extLst>
              <a:ext uri="{FF2B5EF4-FFF2-40B4-BE49-F238E27FC236}">
                <a16:creationId xmlns:a16="http://schemas.microsoft.com/office/drawing/2014/main" id="{D662C557-95F1-49AB-92DF-D4A7BC8500C3}"/>
              </a:ext>
            </a:extLst>
          </p:cNvPr>
          <p:cNvSpPr/>
          <p:nvPr/>
        </p:nvSpPr>
        <p:spPr>
          <a:xfrm rot="10800000">
            <a:off x="5810759" y="2257443"/>
            <a:ext cx="546415"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14" name="ZoneTexte 13">
            <a:extLst>
              <a:ext uri="{FF2B5EF4-FFF2-40B4-BE49-F238E27FC236}">
                <a16:creationId xmlns:a16="http://schemas.microsoft.com/office/drawing/2014/main" id="{B95A25C7-0CB1-489E-948A-3E0286B3CF9F}"/>
              </a:ext>
            </a:extLst>
          </p:cNvPr>
          <p:cNvSpPr txBox="1"/>
          <p:nvPr/>
        </p:nvSpPr>
        <p:spPr>
          <a:xfrm>
            <a:off x="6376761" y="2607496"/>
            <a:ext cx="2521077"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b="1" dirty="0">
                <a:solidFill>
                  <a:schemeClr val="bg1"/>
                </a:solidFill>
              </a:rPr>
              <a:t>Ouvre</a:t>
            </a:r>
            <a:r>
              <a:rPr lang="fr-CA" sz="1200" dirty="0">
                <a:solidFill>
                  <a:schemeClr val="bg1"/>
                </a:solidFill>
              </a:rPr>
              <a:t> la connexion sérielle avec le port choisi (</a:t>
            </a:r>
            <a:r>
              <a:rPr lang="fr-CA" sz="1200" b="1" dirty="0">
                <a:solidFill>
                  <a:schemeClr val="bg1"/>
                </a:solidFill>
              </a:rPr>
              <a:t>h</a:t>
            </a:r>
            <a:r>
              <a:rPr lang="fr-CA" sz="1200" dirty="0">
                <a:solidFill>
                  <a:schemeClr val="bg1"/>
                </a:solidFill>
              </a:rPr>
              <a:t> dans ce cas). </a:t>
            </a:r>
          </a:p>
        </p:txBody>
      </p:sp>
      <p:sp>
        <p:nvSpPr>
          <p:cNvPr id="15" name="Flèche : droite 14">
            <a:extLst>
              <a:ext uri="{FF2B5EF4-FFF2-40B4-BE49-F238E27FC236}">
                <a16:creationId xmlns:a16="http://schemas.microsoft.com/office/drawing/2014/main" id="{54919699-7FBC-464F-B6CD-D4AA87FC7370}"/>
              </a:ext>
            </a:extLst>
          </p:cNvPr>
          <p:cNvSpPr/>
          <p:nvPr/>
        </p:nvSpPr>
        <p:spPr>
          <a:xfrm rot="10800000">
            <a:off x="6026987" y="2669891"/>
            <a:ext cx="414358"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pic>
        <p:nvPicPr>
          <p:cNvPr id="18" name="Image 17">
            <a:extLst>
              <a:ext uri="{FF2B5EF4-FFF2-40B4-BE49-F238E27FC236}">
                <a16:creationId xmlns:a16="http://schemas.microsoft.com/office/drawing/2014/main" id="{0103B89A-20D1-4BF2-9F0D-634682EAAD2D}"/>
              </a:ext>
            </a:extLst>
          </p:cNvPr>
          <p:cNvPicPr>
            <a:picLocks noChangeAspect="1"/>
          </p:cNvPicPr>
          <p:nvPr/>
        </p:nvPicPr>
        <p:blipFill>
          <a:blip r:embed="rId3"/>
          <a:stretch>
            <a:fillRect/>
          </a:stretch>
        </p:blipFill>
        <p:spPr>
          <a:xfrm>
            <a:off x="9173174" y="1549207"/>
            <a:ext cx="2551568" cy="2380283"/>
          </a:xfrm>
          <a:prstGeom prst="rect">
            <a:avLst/>
          </a:prstGeom>
        </p:spPr>
      </p:pic>
      <p:sp>
        <p:nvSpPr>
          <p:cNvPr id="16" name="ZoneTexte 15">
            <a:extLst>
              <a:ext uri="{FF2B5EF4-FFF2-40B4-BE49-F238E27FC236}">
                <a16:creationId xmlns:a16="http://schemas.microsoft.com/office/drawing/2014/main" id="{48CCC45C-F47B-4E35-BBC6-0F598D277D1B}"/>
              </a:ext>
            </a:extLst>
          </p:cNvPr>
          <p:cNvSpPr txBox="1"/>
          <p:nvPr/>
        </p:nvSpPr>
        <p:spPr>
          <a:xfrm>
            <a:off x="6376761" y="3265181"/>
            <a:ext cx="2077184"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b="1" dirty="0">
                <a:solidFill>
                  <a:schemeClr val="bg1"/>
                </a:solidFill>
              </a:rPr>
              <a:t>Ferme</a:t>
            </a:r>
            <a:r>
              <a:rPr lang="fr-CA" sz="1200" dirty="0">
                <a:solidFill>
                  <a:schemeClr val="bg1"/>
                </a:solidFill>
              </a:rPr>
              <a:t> la connexion.</a:t>
            </a:r>
          </a:p>
        </p:txBody>
      </p:sp>
      <p:sp>
        <p:nvSpPr>
          <p:cNvPr id="19" name="Accolade ouvrante 18">
            <a:extLst>
              <a:ext uri="{FF2B5EF4-FFF2-40B4-BE49-F238E27FC236}">
                <a16:creationId xmlns:a16="http://schemas.microsoft.com/office/drawing/2014/main" id="{2B5B2A45-5F81-4D7C-8A4E-5D6DC726D1D6}"/>
              </a:ext>
            </a:extLst>
          </p:cNvPr>
          <p:cNvSpPr/>
          <p:nvPr/>
        </p:nvSpPr>
        <p:spPr>
          <a:xfrm rot="16200000">
            <a:off x="9751619" y="1529569"/>
            <a:ext cx="282839" cy="1573597"/>
          </a:xfrm>
          <a:prstGeom prst="leftBrace">
            <a:avLst>
              <a:gd name="adj1" fmla="val 49945"/>
              <a:gd name="adj2" fmla="val 54002"/>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20" name="ZoneTexte 19">
            <a:extLst>
              <a:ext uri="{FF2B5EF4-FFF2-40B4-BE49-F238E27FC236}">
                <a16:creationId xmlns:a16="http://schemas.microsoft.com/office/drawing/2014/main" id="{C54E3356-2C49-4E3D-BB26-487042FCA6C3}"/>
              </a:ext>
            </a:extLst>
          </p:cNvPr>
          <p:cNvSpPr txBox="1"/>
          <p:nvPr/>
        </p:nvSpPr>
        <p:spPr>
          <a:xfrm>
            <a:off x="9106240" y="2607496"/>
            <a:ext cx="2332945" cy="64633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Une lettre (i.e. un genre de raccourci) est associée à chaque port matériel.</a:t>
            </a:r>
          </a:p>
        </p:txBody>
      </p:sp>
      <p:sp>
        <p:nvSpPr>
          <p:cNvPr id="22" name="Flèche : droite 21">
            <a:extLst>
              <a:ext uri="{FF2B5EF4-FFF2-40B4-BE49-F238E27FC236}">
                <a16:creationId xmlns:a16="http://schemas.microsoft.com/office/drawing/2014/main" id="{42797F23-8618-4BC5-A1AC-96A66052598A}"/>
              </a:ext>
            </a:extLst>
          </p:cNvPr>
          <p:cNvSpPr/>
          <p:nvPr/>
        </p:nvSpPr>
        <p:spPr>
          <a:xfrm rot="10800000">
            <a:off x="6025765" y="3300173"/>
            <a:ext cx="414358"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Tree>
    <p:extLst>
      <p:ext uri="{BB962C8B-B14F-4D97-AF65-F5344CB8AC3E}">
        <p14:creationId xmlns:p14="http://schemas.microsoft.com/office/powerpoint/2010/main" val="12043568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68">
            <a:extLst>
              <a:ext uri="{FF2B5EF4-FFF2-40B4-BE49-F238E27FC236}">
                <a16:creationId xmlns:a16="http://schemas.microsoft.com/office/drawing/2014/main" id="{765A660C-3510-411D-9170-305F76B19AAD}"/>
              </a:ext>
            </a:extLst>
          </p:cNvPr>
          <p:cNvPicPr>
            <a:picLocks noChangeAspect="1"/>
          </p:cNvPicPr>
          <p:nvPr/>
        </p:nvPicPr>
        <p:blipFill>
          <a:blip r:embed="rId2"/>
          <a:stretch>
            <a:fillRect/>
          </a:stretch>
        </p:blipFill>
        <p:spPr>
          <a:xfrm>
            <a:off x="828279" y="1609835"/>
            <a:ext cx="2915057" cy="3839111"/>
          </a:xfrm>
          <a:prstGeom prst="rect">
            <a:avLst/>
          </a:prstGeom>
        </p:spPr>
      </p:pic>
      <p:sp>
        <p:nvSpPr>
          <p:cNvPr id="31" name="Flèche : droite 30">
            <a:extLst>
              <a:ext uri="{FF2B5EF4-FFF2-40B4-BE49-F238E27FC236}">
                <a16:creationId xmlns:a16="http://schemas.microsoft.com/office/drawing/2014/main" id="{E0A4DD14-9B8D-433A-B63D-E719104CC2F0}"/>
              </a:ext>
            </a:extLst>
          </p:cNvPr>
          <p:cNvSpPr/>
          <p:nvPr/>
        </p:nvSpPr>
        <p:spPr>
          <a:xfrm rot="16200000">
            <a:off x="9553620" y="4029353"/>
            <a:ext cx="458856" cy="223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3200" dirty="0"/>
              <a:t>MAX : CONVERSION DES ENTRIERS EN ASCII</a:t>
            </a:r>
            <a:endParaRPr lang="fr-CA" sz="3200" dirty="0"/>
          </a:p>
        </p:txBody>
      </p:sp>
      <p:sp>
        <p:nvSpPr>
          <p:cNvPr id="23" name="Flèche : droite 22">
            <a:extLst>
              <a:ext uri="{FF2B5EF4-FFF2-40B4-BE49-F238E27FC236}">
                <a16:creationId xmlns:a16="http://schemas.microsoft.com/office/drawing/2014/main" id="{770D5BE8-04AF-4B79-A6D2-80C38C8B7EEE}"/>
              </a:ext>
            </a:extLst>
          </p:cNvPr>
          <p:cNvSpPr/>
          <p:nvPr/>
        </p:nvSpPr>
        <p:spPr>
          <a:xfrm rot="10800000">
            <a:off x="1686750" y="4459148"/>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24" name="ZoneTexte 23">
            <a:extLst>
              <a:ext uri="{FF2B5EF4-FFF2-40B4-BE49-F238E27FC236}">
                <a16:creationId xmlns:a16="http://schemas.microsoft.com/office/drawing/2014/main" id="{F8BE6E5B-927C-4CA6-BF59-314F599FF7F8}"/>
              </a:ext>
            </a:extLst>
          </p:cNvPr>
          <p:cNvSpPr txBox="1"/>
          <p:nvPr/>
        </p:nvSpPr>
        <p:spPr>
          <a:xfrm>
            <a:off x="1963933" y="4371496"/>
            <a:ext cx="2377512"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La boîte </a:t>
            </a:r>
            <a:r>
              <a:rPr lang="fr-CA" sz="1200" i="1" dirty="0">
                <a:solidFill>
                  <a:schemeClr val="bg1"/>
                </a:solidFill>
              </a:rPr>
              <a:t>itoa</a:t>
            </a:r>
            <a:r>
              <a:rPr lang="fr-CA" sz="1200" dirty="0">
                <a:solidFill>
                  <a:schemeClr val="bg1"/>
                </a:solidFill>
              </a:rPr>
              <a:t> convertit les entiers en caractères selon la norme ASCII.</a:t>
            </a:r>
            <a:endParaRPr lang="fr-CA" sz="1200" i="1" dirty="0">
              <a:solidFill>
                <a:schemeClr val="bg1"/>
              </a:solidFill>
            </a:endParaRPr>
          </a:p>
        </p:txBody>
      </p:sp>
      <p:sp>
        <p:nvSpPr>
          <p:cNvPr id="28" name="ZoneTexte 27">
            <a:extLst>
              <a:ext uri="{FF2B5EF4-FFF2-40B4-BE49-F238E27FC236}">
                <a16:creationId xmlns:a16="http://schemas.microsoft.com/office/drawing/2014/main" id="{CABD47C0-FB91-4CD0-827E-466670F5FE0B}"/>
              </a:ext>
            </a:extLst>
          </p:cNvPr>
          <p:cNvSpPr txBox="1"/>
          <p:nvPr/>
        </p:nvSpPr>
        <p:spPr>
          <a:xfrm>
            <a:off x="4525581" y="3927119"/>
            <a:ext cx="2708317" cy="461665"/>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Indicateurs de fin de ligne : </a:t>
            </a:r>
            <a:r>
              <a:rPr lang="fr-CA" sz="1200" b="1" dirty="0" err="1">
                <a:solidFill>
                  <a:schemeClr val="bg1"/>
                </a:solidFill>
              </a:rPr>
              <a:t>lf</a:t>
            </a:r>
            <a:r>
              <a:rPr lang="fr-CA" sz="1200" dirty="0">
                <a:solidFill>
                  <a:schemeClr val="bg1"/>
                </a:solidFill>
              </a:rPr>
              <a:t> + </a:t>
            </a:r>
            <a:r>
              <a:rPr lang="fr-CA" sz="1200" b="1" dirty="0" err="1">
                <a:solidFill>
                  <a:schemeClr val="bg1"/>
                </a:solidFill>
              </a:rPr>
              <a:t>cr</a:t>
            </a:r>
            <a:r>
              <a:rPr lang="fr-CA" sz="1200" dirty="0">
                <a:solidFill>
                  <a:schemeClr val="bg1"/>
                </a:solidFill>
              </a:rPr>
              <a:t> = </a:t>
            </a:r>
            <a:r>
              <a:rPr lang="fr-CA" sz="1200" b="1" dirty="0">
                <a:solidFill>
                  <a:schemeClr val="bg1"/>
                </a:solidFill>
              </a:rPr>
              <a:t>ln</a:t>
            </a:r>
            <a:r>
              <a:rPr lang="fr-CA" sz="1200" dirty="0">
                <a:solidFill>
                  <a:schemeClr val="bg1"/>
                </a:solidFill>
              </a:rPr>
              <a:t> </a:t>
            </a:r>
          </a:p>
          <a:p>
            <a:r>
              <a:rPr lang="fr-CA" sz="1200" dirty="0">
                <a:solidFill>
                  <a:schemeClr val="bg1"/>
                </a:solidFill>
              </a:rPr>
              <a:t>(i.e. comme le </a:t>
            </a:r>
            <a:r>
              <a:rPr lang="fr-CA" sz="1200" i="1" dirty="0">
                <a:solidFill>
                  <a:schemeClr val="bg1"/>
                </a:solidFill>
              </a:rPr>
              <a:t>ln</a:t>
            </a:r>
            <a:r>
              <a:rPr lang="fr-CA" sz="1200" dirty="0">
                <a:solidFill>
                  <a:schemeClr val="bg1"/>
                </a:solidFill>
              </a:rPr>
              <a:t> dans </a:t>
            </a:r>
            <a:r>
              <a:rPr lang="fr-CA" sz="1200" i="1" dirty="0" err="1">
                <a:solidFill>
                  <a:schemeClr val="bg1"/>
                </a:solidFill>
              </a:rPr>
              <a:t>Serial.println</a:t>
            </a:r>
            <a:r>
              <a:rPr lang="fr-CA" sz="1200" i="1" dirty="0">
                <a:solidFill>
                  <a:schemeClr val="bg1"/>
                </a:solidFill>
              </a:rPr>
              <a:t> </a:t>
            </a:r>
            <a:r>
              <a:rPr lang="fr-CA" sz="1200" dirty="0">
                <a:solidFill>
                  <a:schemeClr val="bg1"/>
                </a:solidFill>
              </a:rPr>
              <a:t>)</a:t>
            </a:r>
            <a:endParaRPr lang="fr-CA" sz="1200" i="1" dirty="0">
              <a:solidFill>
                <a:schemeClr val="bg1"/>
              </a:solidFill>
            </a:endParaRPr>
          </a:p>
        </p:txBody>
      </p:sp>
      <p:sp>
        <p:nvSpPr>
          <p:cNvPr id="30" name="ZoneTexte 29">
            <a:extLst>
              <a:ext uri="{FF2B5EF4-FFF2-40B4-BE49-F238E27FC236}">
                <a16:creationId xmlns:a16="http://schemas.microsoft.com/office/drawing/2014/main" id="{D2EAC035-235F-42E1-ADEC-EE47DFDEA6E0}"/>
              </a:ext>
            </a:extLst>
          </p:cNvPr>
          <p:cNvSpPr txBox="1"/>
          <p:nvPr/>
        </p:nvSpPr>
        <p:spPr>
          <a:xfrm>
            <a:off x="9077261" y="4139272"/>
            <a:ext cx="1431370" cy="276999"/>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tx2"/>
                </a:solidFill>
              </a:rPr>
              <a:t>Caractères visibles</a:t>
            </a:r>
            <a:endParaRPr lang="fr-CA" sz="1200" i="1" dirty="0">
              <a:solidFill>
                <a:schemeClr val="tx2"/>
              </a:solidFill>
            </a:endParaRPr>
          </a:p>
        </p:txBody>
      </p:sp>
      <p:grpSp>
        <p:nvGrpSpPr>
          <p:cNvPr id="34" name="Groupe 33">
            <a:extLst>
              <a:ext uri="{FF2B5EF4-FFF2-40B4-BE49-F238E27FC236}">
                <a16:creationId xmlns:a16="http://schemas.microsoft.com/office/drawing/2014/main" id="{B2952514-2356-4C30-B7B8-35B92091C604}"/>
              </a:ext>
            </a:extLst>
          </p:cNvPr>
          <p:cNvGrpSpPr/>
          <p:nvPr/>
        </p:nvGrpSpPr>
        <p:grpSpPr>
          <a:xfrm>
            <a:off x="5763916" y="1265798"/>
            <a:ext cx="6019800" cy="2600325"/>
            <a:chOff x="5334000" y="2306390"/>
            <a:chExt cx="6019800" cy="2600325"/>
          </a:xfrm>
        </p:grpSpPr>
        <p:pic>
          <p:nvPicPr>
            <p:cNvPr id="22" name="Image 21" descr="Une image contenant table&#10;&#10;Description générée automatiquement">
              <a:extLst>
                <a:ext uri="{FF2B5EF4-FFF2-40B4-BE49-F238E27FC236}">
                  <a16:creationId xmlns:a16="http://schemas.microsoft.com/office/drawing/2014/main" id="{398FF7D4-671C-4B30-BF75-63F14E4DCF37}"/>
                </a:ext>
              </a:extLst>
            </p:cNvPr>
            <p:cNvPicPr>
              <a:picLocks noChangeAspect="1"/>
            </p:cNvPicPr>
            <p:nvPr/>
          </p:nvPicPr>
          <p:blipFill>
            <a:blip r:embed="rId3"/>
            <a:stretch>
              <a:fillRect/>
            </a:stretch>
          </p:blipFill>
          <p:spPr>
            <a:xfrm>
              <a:off x="5334000" y="2306390"/>
              <a:ext cx="6019800" cy="2600325"/>
            </a:xfrm>
            <a:prstGeom prst="rect">
              <a:avLst/>
            </a:prstGeom>
          </p:spPr>
        </p:pic>
        <p:sp>
          <p:nvSpPr>
            <p:cNvPr id="27" name="Rectangle 26">
              <a:extLst>
                <a:ext uri="{FF2B5EF4-FFF2-40B4-BE49-F238E27FC236}">
                  <a16:creationId xmlns:a16="http://schemas.microsoft.com/office/drawing/2014/main" id="{D6B16EC0-DDDD-4BC5-91E2-2B0E21AD3871}"/>
                </a:ext>
              </a:extLst>
            </p:cNvPr>
            <p:cNvSpPr/>
            <p:nvPr/>
          </p:nvSpPr>
          <p:spPr>
            <a:xfrm>
              <a:off x="7608577" y="2527123"/>
              <a:ext cx="3657186" cy="237959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Rectangle 31">
              <a:extLst>
                <a:ext uri="{FF2B5EF4-FFF2-40B4-BE49-F238E27FC236}">
                  <a16:creationId xmlns:a16="http://schemas.microsoft.com/office/drawing/2014/main" id="{7D775E40-5B7A-4782-8904-A0F94F0B835E}"/>
                </a:ext>
              </a:extLst>
            </p:cNvPr>
            <p:cNvSpPr/>
            <p:nvPr/>
          </p:nvSpPr>
          <p:spPr>
            <a:xfrm>
              <a:off x="5788241" y="2527123"/>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Rectangle 32">
              <a:extLst>
                <a:ext uri="{FF2B5EF4-FFF2-40B4-BE49-F238E27FC236}">
                  <a16:creationId xmlns:a16="http://schemas.microsoft.com/office/drawing/2014/main" id="{AFFFB2AA-2288-45DB-B1C6-16A6B3AA2017}"/>
                </a:ext>
              </a:extLst>
            </p:cNvPr>
            <p:cNvSpPr/>
            <p:nvPr/>
          </p:nvSpPr>
          <p:spPr>
            <a:xfrm>
              <a:off x="6879270" y="2522394"/>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24">
              <a:extLst>
                <a:ext uri="{FF2B5EF4-FFF2-40B4-BE49-F238E27FC236}">
                  <a16:creationId xmlns:a16="http://schemas.microsoft.com/office/drawing/2014/main" id="{2A404071-A16B-44B7-ACE0-4F3213078012}"/>
                </a:ext>
              </a:extLst>
            </p:cNvPr>
            <p:cNvSpPr/>
            <p:nvPr/>
          </p:nvSpPr>
          <p:spPr>
            <a:xfrm>
              <a:off x="5449824" y="3986784"/>
              <a:ext cx="877824"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25">
              <a:extLst>
                <a:ext uri="{FF2B5EF4-FFF2-40B4-BE49-F238E27FC236}">
                  <a16:creationId xmlns:a16="http://schemas.microsoft.com/office/drawing/2014/main" id="{3C89B302-ECA9-4581-BB77-82277C9A6644}"/>
                </a:ext>
              </a:extLst>
            </p:cNvPr>
            <p:cNvSpPr/>
            <p:nvPr/>
          </p:nvSpPr>
          <p:spPr>
            <a:xfrm>
              <a:off x="5449824" y="4416342"/>
              <a:ext cx="877824"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cxnSp>
        <p:nvCxnSpPr>
          <p:cNvPr id="36" name="Connecteur droit 35">
            <a:extLst>
              <a:ext uri="{FF2B5EF4-FFF2-40B4-BE49-F238E27FC236}">
                <a16:creationId xmlns:a16="http://schemas.microsoft.com/office/drawing/2014/main" id="{B8F2AB7C-FFB6-48A1-83BA-15D11C8F2AE2}"/>
              </a:ext>
            </a:extLst>
          </p:cNvPr>
          <p:cNvCxnSpPr>
            <a:cxnSpLocks/>
          </p:cNvCxnSpPr>
          <p:nvPr/>
        </p:nvCxnSpPr>
        <p:spPr>
          <a:xfrm>
            <a:off x="6866227"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9A648123-4E19-4019-A7C0-3542202DBB27}"/>
              </a:ext>
            </a:extLst>
          </p:cNvPr>
          <p:cNvCxnSpPr>
            <a:cxnSpLocks/>
          </p:cNvCxnSpPr>
          <p:nvPr/>
        </p:nvCxnSpPr>
        <p:spPr>
          <a:xfrm>
            <a:off x="7906394"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8D0D9AF0-D42E-4834-9FA5-8307DCA3677F}"/>
              </a:ext>
            </a:extLst>
          </p:cNvPr>
          <p:cNvCxnSpPr>
            <a:cxnSpLocks/>
          </p:cNvCxnSpPr>
          <p:nvPr/>
        </p:nvCxnSpPr>
        <p:spPr>
          <a:xfrm>
            <a:off x="8662475"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6DBE1DEE-1DA4-4DAC-9028-15E5F1D6B16C}"/>
              </a:ext>
            </a:extLst>
          </p:cNvPr>
          <p:cNvCxnSpPr>
            <a:cxnSpLocks/>
          </p:cNvCxnSpPr>
          <p:nvPr/>
        </p:nvCxnSpPr>
        <p:spPr>
          <a:xfrm>
            <a:off x="9267636"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97B584E1-3752-4770-A617-9D2032B13870}"/>
              </a:ext>
            </a:extLst>
          </p:cNvPr>
          <p:cNvCxnSpPr>
            <a:cxnSpLocks/>
          </p:cNvCxnSpPr>
          <p:nvPr/>
        </p:nvCxnSpPr>
        <p:spPr>
          <a:xfrm>
            <a:off x="9900810"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E7872A72-7158-4DC7-A1BB-47D1CDAB869C}"/>
              </a:ext>
            </a:extLst>
          </p:cNvPr>
          <p:cNvCxnSpPr>
            <a:cxnSpLocks/>
          </p:cNvCxnSpPr>
          <p:nvPr/>
        </p:nvCxnSpPr>
        <p:spPr>
          <a:xfrm>
            <a:off x="10508631"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BA2FFB2A-F383-4D69-A456-6DB49AAF2463}"/>
              </a:ext>
            </a:extLst>
          </p:cNvPr>
          <p:cNvCxnSpPr>
            <a:cxnSpLocks/>
          </p:cNvCxnSpPr>
          <p:nvPr/>
        </p:nvCxnSpPr>
        <p:spPr>
          <a:xfrm>
            <a:off x="11116452" y="1526661"/>
            <a:ext cx="0" cy="2306038"/>
          </a:xfrm>
          <a:prstGeom prst="line">
            <a:avLst/>
          </a:prstGeom>
        </p:spPr>
        <p:style>
          <a:lnRef idx="1">
            <a:schemeClr val="accent1"/>
          </a:lnRef>
          <a:fillRef idx="0">
            <a:schemeClr val="accent1"/>
          </a:fillRef>
          <a:effectRef idx="0">
            <a:schemeClr val="accent1"/>
          </a:effectRef>
          <a:fontRef idx="minor">
            <a:schemeClr val="tx1"/>
          </a:fontRef>
        </p:style>
      </p:cxnSp>
      <p:sp>
        <p:nvSpPr>
          <p:cNvPr id="29" name="Flèche : droite 28">
            <a:extLst>
              <a:ext uri="{FF2B5EF4-FFF2-40B4-BE49-F238E27FC236}">
                <a16:creationId xmlns:a16="http://schemas.microsoft.com/office/drawing/2014/main" id="{C17F821F-C61C-4CD2-8044-F2C892E93A35}"/>
              </a:ext>
            </a:extLst>
          </p:cNvPr>
          <p:cNvSpPr/>
          <p:nvPr/>
        </p:nvSpPr>
        <p:spPr>
          <a:xfrm rot="18000000">
            <a:off x="5184271" y="3503174"/>
            <a:ext cx="798146" cy="22368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grpSp>
        <p:nvGrpSpPr>
          <p:cNvPr id="67" name="Groupe 66">
            <a:extLst>
              <a:ext uri="{FF2B5EF4-FFF2-40B4-BE49-F238E27FC236}">
                <a16:creationId xmlns:a16="http://schemas.microsoft.com/office/drawing/2014/main" id="{47C7BA4C-4F06-4011-B6A2-C6E80B76CEB2}"/>
              </a:ext>
            </a:extLst>
          </p:cNvPr>
          <p:cNvGrpSpPr/>
          <p:nvPr/>
        </p:nvGrpSpPr>
        <p:grpSpPr>
          <a:xfrm>
            <a:off x="5338622" y="5196500"/>
            <a:ext cx="4305901" cy="649450"/>
            <a:chOff x="6096000" y="4682836"/>
            <a:chExt cx="4305901" cy="649450"/>
          </a:xfrm>
        </p:grpSpPr>
        <p:pic>
          <p:nvPicPr>
            <p:cNvPr id="54" name="Image 53">
              <a:extLst>
                <a:ext uri="{FF2B5EF4-FFF2-40B4-BE49-F238E27FC236}">
                  <a16:creationId xmlns:a16="http://schemas.microsoft.com/office/drawing/2014/main" id="{1C1EB778-6516-4951-87EA-77193540A792}"/>
                </a:ext>
              </a:extLst>
            </p:cNvPr>
            <p:cNvPicPr>
              <a:picLocks noChangeAspect="1"/>
            </p:cNvPicPr>
            <p:nvPr/>
          </p:nvPicPr>
          <p:blipFill>
            <a:blip r:embed="rId4"/>
            <a:stretch>
              <a:fillRect/>
            </a:stretch>
          </p:blipFill>
          <p:spPr>
            <a:xfrm>
              <a:off x="6096000" y="4682836"/>
              <a:ext cx="4305901" cy="504895"/>
            </a:xfrm>
            <a:prstGeom prst="rect">
              <a:avLst/>
            </a:prstGeom>
          </p:spPr>
        </p:pic>
        <p:sp>
          <p:nvSpPr>
            <p:cNvPr id="55" name="Accolade ouvrante 54">
              <a:extLst>
                <a:ext uri="{FF2B5EF4-FFF2-40B4-BE49-F238E27FC236}">
                  <a16:creationId xmlns:a16="http://schemas.microsoft.com/office/drawing/2014/main" id="{38032EC9-20FC-4903-B578-F2D21DC0BBC5}"/>
                </a:ext>
              </a:extLst>
            </p:cNvPr>
            <p:cNvSpPr/>
            <p:nvPr/>
          </p:nvSpPr>
          <p:spPr>
            <a:xfrm rot="16200000">
              <a:off x="8362026" y="4936372"/>
              <a:ext cx="282839" cy="508990"/>
            </a:xfrm>
            <a:prstGeom prst="leftBrace">
              <a:avLst>
                <a:gd name="adj1" fmla="val 49945"/>
                <a:gd name="adj2" fmla="val 58187"/>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56" name="Accolade ouvrante 55">
              <a:extLst>
                <a:ext uri="{FF2B5EF4-FFF2-40B4-BE49-F238E27FC236}">
                  <a16:creationId xmlns:a16="http://schemas.microsoft.com/office/drawing/2014/main" id="{35EEB4CC-E204-458F-8923-3FD7A11F567F}"/>
                </a:ext>
              </a:extLst>
            </p:cNvPr>
            <p:cNvSpPr/>
            <p:nvPr/>
          </p:nvSpPr>
          <p:spPr>
            <a:xfrm rot="16200000">
              <a:off x="9260948" y="4696439"/>
              <a:ext cx="282839" cy="982581"/>
            </a:xfrm>
            <a:prstGeom prst="leftBrace">
              <a:avLst>
                <a:gd name="adj1" fmla="val 49945"/>
                <a:gd name="adj2" fmla="val 51927"/>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grpSp>
        <p:nvGrpSpPr>
          <p:cNvPr id="63" name="Groupe 62">
            <a:extLst>
              <a:ext uri="{FF2B5EF4-FFF2-40B4-BE49-F238E27FC236}">
                <a16:creationId xmlns:a16="http://schemas.microsoft.com/office/drawing/2014/main" id="{B53B0DC6-2951-4E58-BC67-D3182F5125FF}"/>
              </a:ext>
            </a:extLst>
          </p:cNvPr>
          <p:cNvGrpSpPr/>
          <p:nvPr/>
        </p:nvGrpSpPr>
        <p:grpSpPr>
          <a:xfrm>
            <a:off x="10636260" y="4590108"/>
            <a:ext cx="3224595" cy="1902768"/>
            <a:chOff x="5080925" y="2836124"/>
            <a:chExt cx="5324615" cy="3046988"/>
          </a:xfrm>
        </p:grpSpPr>
        <p:sp>
          <p:nvSpPr>
            <p:cNvPr id="64" name="ZoneTexte 63">
              <a:extLst>
                <a:ext uri="{FF2B5EF4-FFF2-40B4-BE49-F238E27FC236}">
                  <a16:creationId xmlns:a16="http://schemas.microsoft.com/office/drawing/2014/main" id="{6B4F3E8E-83DF-452B-B48E-B3002B785361}"/>
                </a:ext>
              </a:extLst>
            </p:cNvPr>
            <p:cNvSpPr txBox="1"/>
            <p:nvPr/>
          </p:nvSpPr>
          <p:spPr>
            <a:xfrm>
              <a:off x="5222344" y="2836124"/>
              <a:ext cx="5183196" cy="2944800"/>
            </a:xfrm>
            <a:prstGeom prst="rect">
              <a:avLst/>
            </a:prstGeom>
            <a:noFill/>
          </p:spPr>
          <p:txBody>
            <a:bodyPr wrap="square" rtlCol="0">
              <a:spAutoFit/>
            </a:bodyPr>
            <a:lstStyle/>
            <a:p>
              <a:r>
                <a:rPr lang="en-CA" sz="2000" dirty="0"/>
                <a:t>65 </a:t>
              </a:r>
            </a:p>
            <a:p>
              <a:r>
                <a:rPr lang="en-CA" sz="2000" dirty="0"/>
                <a:t>108 </a:t>
              </a:r>
            </a:p>
            <a:p>
              <a:r>
                <a:rPr lang="en-CA" sz="2000" dirty="0"/>
                <a:t>108 </a:t>
              </a:r>
            </a:p>
            <a:p>
              <a:r>
                <a:rPr lang="en-CA" sz="2000" dirty="0"/>
                <a:t>111 </a:t>
              </a:r>
            </a:p>
            <a:p>
              <a:r>
                <a:rPr lang="en-CA" sz="2000" dirty="0"/>
                <a:t>13 </a:t>
              </a:r>
            </a:p>
            <a:p>
              <a:r>
                <a:rPr lang="en-CA" sz="2000" dirty="0"/>
                <a:t>10</a:t>
              </a:r>
              <a:endParaRPr lang="fr-CA" sz="2000" dirty="0"/>
            </a:p>
          </p:txBody>
        </p:sp>
        <p:sp>
          <p:nvSpPr>
            <p:cNvPr id="65" name="Accolade ouvrante 64">
              <a:extLst>
                <a:ext uri="{FF2B5EF4-FFF2-40B4-BE49-F238E27FC236}">
                  <a16:creationId xmlns:a16="http://schemas.microsoft.com/office/drawing/2014/main" id="{80E9ABD5-F3A5-4E64-8ACE-FB013136B568}"/>
                </a:ext>
              </a:extLst>
            </p:cNvPr>
            <p:cNvSpPr/>
            <p:nvPr/>
          </p:nvSpPr>
          <p:spPr>
            <a:xfrm>
              <a:off x="5080926" y="2903566"/>
              <a:ext cx="282839" cy="1934822"/>
            </a:xfrm>
            <a:prstGeom prst="leftBrace">
              <a:avLst>
                <a:gd name="adj1" fmla="val 49945"/>
                <a:gd name="adj2" fmla="val 58187"/>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1200"/>
            </a:p>
          </p:txBody>
        </p:sp>
        <p:sp>
          <p:nvSpPr>
            <p:cNvPr id="66" name="Accolade ouvrante 65">
              <a:extLst>
                <a:ext uri="{FF2B5EF4-FFF2-40B4-BE49-F238E27FC236}">
                  <a16:creationId xmlns:a16="http://schemas.microsoft.com/office/drawing/2014/main" id="{DEE57893-58D5-426A-9DD8-E37F61A4FDB6}"/>
                </a:ext>
              </a:extLst>
            </p:cNvPr>
            <p:cNvSpPr/>
            <p:nvPr/>
          </p:nvSpPr>
          <p:spPr>
            <a:xfrm>
              <a:off x="5080925" y="4900532"/>
              <a:ext cx="282839" cy="982580"/>
            </a:xfrm>
            <a:prstGeom prst="leftBrace">
              <a:avLst>
                <a:gd name="adj1" fmla="val 49945"/>
                <a:gd name="adj2" fmla="val 58187"/>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1200"/>
            </a:p>
          </p:txBody>
        </p:sp>
      </p:grpSp>
      <p:sp>
        <p:nvSpPr>
          <p:cNvPr id="68" name="Flèche : droite 67">
            <a:extLst>
              <a:ext uri="{FF2B5EF4-FFF2-40B4-BE49-F238E27FC236}">
                <a16:creationId xmlns:a16="http://schemas.microsoft.com/office/drawing/2014/main" id="{A00FAEC3-DD0D-4F99-B631-ABC2E428976F}"/>
              </a:ext>
            </a:extLst>
          </p:cNvPr>
          <p:cNvSpPr/>
          <p:nvPr/>
        </p:nvSpPr>
        <p:spPr>
          <a:xfrm>
            <a:off x="9693640" y="4922894"/>
            <a:ext cx="536464" cy="105210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Tree>
    <p:extLst>
      <p:ext uri="{BB962C8B-B14F-4D97-AF65-F5344CB8AC3E}">
        <p14:creationId xmlns:p14="http://schemas.microsoft.com/office/powerpoint/2010/main" val="32672325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a:extLst>
              <a:ext uri="{FF2B5EF4-FFF2-40B4-BE49-F238E27FC236}">
                <a16:creationId xmlns:a16="http://schemas.microsoft.com/office/drawing/2014/main" id="{FFBB8C65-00E1-4CB7-8D49-E4326EACA112}"/>
              </a:ext>
            </a:extLst>
          </p:cNvPr>
          <p:cNvPicPr>
            <a:picLocks noChangeAspect="1"/>
          </p:cNvPicPr>
          <p:nvPr/>
        </p:nvPicPr>
        <p:blipFill>
          <a:blip r:embed="rId2"/>
          <a:stretch>
            <a:fillRect/>
          </a:stretch>
        </p:blipFill>
        <p:spPr>
          <a:xfrm>
            <a:off x="972110" y="922495"/>
            <a:ext cx="3962750" cy="464658"/>
          </a:xfrm>
          <a:prstGeom prst="rect">
            <a:avLst/>
          </a:prstGeom>
        </p:spPr>
      </p:pic>
      <p:pic>
        <p:nvPicPr>
          <p:cNvPr id="60" name="Image 59">
            <a:extLst>
              <a:ext uri="{FF2B5EF4-FFF2-40B4-BE49-F238E27FC236}">
                <a16:creationId xmlns:a16="http://schemas.microsoft.com/office/drawing/2014/main" id="{48F07640-C2AB-4EA5-8D4C-CE203FBC66FB}"/>
              </a:ext>
            </a:extLst>
          </p:cNvPr>
          <p:cNvPicPr>
            <a:picLocks noChangeAspect="1"/>
          </p:cNvPicPr>
          <p:nvPr/>
        </p:nvPicPr>
        <p:blipFill>
          <a:blip r:embed="rId3"/>
          <a:stretch>
            <a:fillRect/>
          </a:stretch>
        </p:blipFill>
        <p:spPr>
          <a:xfrm>
            <a:off x="8232401" y="1331342"/>
            <a:ext cx="2200582" cy="2257740"/>
          </a:xfrm>
          <a:prstGeom prst="rect">
            <a:avLst/>
          </a:prstGeom>
        </p:spPr>
      </p:pic>
      <p:pic>
        <p:nvPicPr>
          <p:cNvPr id="15" name="Image 14">
            <a:extLst>
              <a:ext uri="{FF2B5EF4-FFF2-40B4-BE49-F238E27FC236}">
                <a16:creationId xmlns:a16="http://schemas.microsoft.com/office/drawing/2014/main" id="{E8A34558-6FA3-4D18-BE6E-C3A8A488D395}"/>
              </a:ext>
            </a:extLst>
          </p:cNvPr>
          <p:cNvPicPr>
            <a:picLocks noChangeAspect="1"/>
          </p:cNvPicPr>
          <p:nvPr/>
        </p:nvPicPr>
        <p:blipFill>
          <a:blip r:embed="rId4"/>
          <a:stretch>
            <a:fillRect/>
          </a:stretch>
        </p:blipFill>
        <p:spPr>
          <a:xfrm>
            <a:off x="8415435" y="3830497"/>
            <a:ext cx="2384331" cy="2687103"/>
          </a:xfrm>
          <a:prstGeom prst="rect">
            <a:avLst/>
          </a:prstGeom>
        </p:spPr>
      </p:pic>
      <p:pic>
        <p:nvPicPr>
          <p:cNvPr id="8" name="Image 7">
            <a:extLst>
              <a:ext uri="{FF2B5EF4-FFF2-40B4-BE49-F238E27FC236}">
                <a16:creationId xmlns:a16="http://schemas.microsoft.com/office/drawing/2014/main" id="{97BECF96-72BE-45E7-A935-1B24D706681C}"/>
              </a:ext>
            </a:extLst>
          </p:cNvPr>
          <p:cNvPicPr>
            <a:picLocks noChangeAspect="1"/>
          </p:cNvPicPr>
          <p:nvPr/>
        </p:nvPicPr>
        <p:blipFill>
          <a:blip r:embed="rId5"/>
          <a:stretch>
            <a:fillRect/>
          </a:stretch>
        </p:blipFill>
        <p:spPr>
          <a:xfrm>
            <a:off x="782459" y="1239590"/>
            <a:ext cx="2722473" cy="5412535"/>
          </a:xfrm>
          <a:prstGeom prst="rect">
            <a:avLst/>
          </a:prstGeom>
        </p:spPr>
      </p:pic>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3200" dirty="0"/>
              <a:t>MAX : RECONSTITUTION DU MESSAGE ASCII</a:t>
            </a:r>
            <a:endParaRPr lang="fr-CA" sz="3200" dirty="0"/>
          </a:p>
        </p:txBody>
      </p:sp>
      <p:sp>
        <p:nvSpPr>
          <p:cNvPr id="36" name="Flèche : droite 35">
            <a:extLst>
              <a:ext uri="{FF2B5EF4-FFF2-40B4-BE49-F238E27FC236}">
                <a16:creationId xmlns:a16="http://schemas.microsoft.com/office/drawing/2014/main" id="{198DE61A-4611-4B74-9D2B-238C50BB10D9}"/>
              </a:ext>
            </a:extLst>
          </p:cNvPr>
          <p:cNvSpPr/>
          <p:nvPr/>
        </p:nvSpPr>
        <p:spPr>
          <a:xfrm rot="10800000">
            <a:off x="4932032" y="1042979"/>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7" name="ZoneTexte 36">
            <a:extLst>
              <a:ext uri="{FF2B5EF4-FFF2-40B4-BE49-F238E27FC236}">
                <a16:creationId xmlns:a16="http://schemas.microsoft.com/office/drawing/2014/main" id="{90616AF8-589A-45BD-AC9B-8CA68B30BFF2}"/>
              </a:ext>
            </a:extLst>
          </p:cNvPr>
          <p:cNvSpPr txBox="1"/>
          <p:nvPr/>
        </p:nvSpPr>
        <p:spPr>
          <a:xfrm>
            <a:off x="5212043" y="1016324"/>
            <a:ext cx="2377512"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Code Arduino.</a:t>
            </a:r>
            <a:endParaRPr lang="fr-CA" sz="1200" i="1" dirty="0">
              <a:solidFill>
                <a:schemeClr val="bg1"/>
              </a:solidFill>
            </a:endParaRPr>
          </a:p>
        </p:txBody>
      </p:sp>
      <p:sp>
        <p:nvSpPr>
          <p:cNvPr id="38" name="ZoneTexte 37">
            <a:extLst>
              <a:ext uri="{FF2B5EF4-FFF2-40B4-BE49-F238E27FC236}">
                <a16:creationId xmlns:a16="http://schemas.microsoft.com/office/drawing/2014/main" id="{0AACA2BC-CCD5-4BE5-AC57-5BE4A5332DBF}"/>
              </a:ext>
            </a:extLst>
          </p:cNvPr>
          <p:cNvSpPr txBox="1"/>
          <p:nvPr/>
        </p:nvSpPr>
        <p:spPr>
          <a:xfrm>
            <a:off x="1070314" y="2730856"/>
            <a:ext cx="443210" cy="830997"/>
          </a:xfrm>
          <a:prstGeom prst="rect">
            <a:avLst/>
          </a:prstGeom>
          <a:noFill/>
        </p:spPr>
        <p:txBody>
          <a:bodyPr wrap="square" rtlCol="0">
            <a:spAutoFit/>
          </a:bodyPr>
          <a:lstStyle/>
          <a:p>
            <a:r>
              <a:rPr lang="en-CA" sz="800" dirty="0"/>
              <a:t>65 </a:t>
            </a:r>
          </a:p>
          <a:p>
            <a:r>
              <a:rPr lang="en-CA" sz="800" dirty="0"/>
              <a:t>108 </a:t>
            </a:r>
          </a:p>
          <a:p>
            <a:r>
              <a:rPr lang="en-CA" sz="800" dirty="0"/>
              <a:t>108 </a:t>
            </a:r>
          </a:p>
          <a:p>
            <a:r>
              <a:rPr lang="en-CA" sz="800" dirty="0"/>
              <a:t>111 </a:t>
            </a:r>
          </a:p>
          <a:p>
            <a:r>
              <a:rPr lang="en-CA" sz="800" dirty="0">
                <a:solidFill>
                  <a:srgbClr val="FF0000"/>
                </a:solidFill>
              </a:rPr>
              <a:t>13</a:t>
            </a:r>
            <a:r>
              <a:rPr lang="en-CA" sz="800" dirty="0"/>
              <a:t> </a:t>
            </a:r>
          </a:p>
          <a:p>
            <a:r>
              <a:rPr lang="en-CA" sz="800" dirty="0">
                <a:solidFill>
                  <a:schemeClr val="accent5"/>
                </a:solidFill>
              </a:rPr>
              <a:t>10</a:t>
            </a:r>
            <a:endParaRPr lang="fr-CA" sz="800" dirty="0">
              <a:solidFill>
                <a:schemeClr val="accent5"/>
              </a:solidFill>
            </a:endParaRPr>
          </a:p>
        </p:txBody>
      </p:sp>
      <p:sp>
        <p:nvSpPr>
          <p:cNvPr id="39" name="ZoneTexte 38">
            <a:extLst>
              <a:ext uri="{FF2B5EF4-FFF2-40B4-BE49-F238E27FC236}">
                <a16:creationId xmlns:a16="http://schemas.microsoft.com/office/drawing/2014/main" id="{43CE2580-D71A-4F95-8D46-A474C05FEA35}"/>
              </a:ext>
            </a:extLst>
          </p:cNvPr>
          <p:cNvSpPr txBox="1"/>
          <p:nvPr/>
        </p:nvSpPr>
        <p:spPr>
          <a:xfrm>
            <a:off x="1709693" y="3965022"/>
            <a:ext cx="443210" cy="584775"/>
          </a:xfrm>
          <a:prstGeom prst="rect">
            <a:avLst/>
          </a:prstGeom>
          <a:noFill/>
        </p:spPr>
        <p:txBody>
          <a:bodyPr wrap="square" rtlCol="0">
            <a:spAutoFit/>
          </a:bodyPr>
          <a:lstStyle/>
          <a:p>
            <a:r>
              <a:rPr lang="en-CA" sz="800" dirty="0"/>
              <a:t>65 </a:t>
            </a:r>
          </a:p>
          <a:p>
            <a:r>
              <a:rPr lang="en-CA" sz="800" dirty="0"/>
              <a:t>108 </a:t>
            </a:r>
          </a:p>
          <a:p>
            <a:r>
              <a:rPr lang="en-CA" sz="800" dirty="0"/>
              <a:t>108 </a:t>
            </a:r>
          </a:p>
          <a:p>
            <a:r>
              <a:rPr lang="en-CA" sz="800" dirty="0"/>
              <a:t>111 </a:t>
            </a:r>
          </a:p>
        </p:txBody>
      </p:sp>
      <p:sp>
        <p:nvSpPr>
          <p:cNvPr id="40" name="ZoneTexte 39">
            <a:extLst>
              <a:ext uri="{FF2B5EF4-FFF2-40B4-BE49-F238E27FC236}">
                <a16:creationId xmlns:a16="http://schemas.microsoft.com/office/drawing/2014/main" id="{89495334-3826-4A78-AE84-7D763E5B92E6}"/>
              </a:ext>
            </a:extLst>
          </p:cNvPr>
          <p:cNvSpPr txBox="1"/>
          <p:nvPr/>
        </p:nvSpPr>
        <p:spPr>
          <a:xfrm>
            <a:off x="1028171" y="4041965"/>
            <a:ext cx="443210" cy="215444"/>
          </a:xfrm>
          <a:prstGeom prst="rect">
            <a:avLst/>
          </a:prstGeom>
          <a:noFill/>
        </p:spPr>
        <p:txBody>
          <a:bodyPr wrap="square" rtlCol="0">
            <a:spAutoFit/>
          </a:bodyPr>
          <a:lstStyle/>
          <a:p>
            <a:r>
              <a:rPr lang="en-CA" sz="800" dirty="0">
                <a:solidFill>
                  <a:schemeClr val="accent5"/>
                </a:solidFill>
              </a:rPr>
              <a:t>10</a:t>
            </a:r>
          </a:p>
        </p:txBody>
      </p:sp>
      <p:sp>
        <p:nvSpPr>
          <p:cNvPr id="41" name="ZoneTexte 40">
            <a:extLst>
              <a:ext uri="{FF2B5EF4-FFF2-40B4-BE49-F238E27FC236}">
                <a16:creationId xmlns:a16="http://schemas.microsoft.com/office/drawing/2014/main" id="{ECF3B77D-DB22-44F6-961F-EF1D7C707BB6}"/>
              </a:ext>
            </a:extLst>
          </p:cNvPr>
          <p:cNvSpPr txBox="1"/>
          <p:nvPr/>
        </p:nvSpPr>
        <p:spPr>
          <a:xfrm>
            <a:off x="1237529" y="3837099"/>
            <a:ext cx="443210" cy="215444"/>
          </a:xfrm>
          <a:prstGeom prst="rect">
            <a:avLst/>
          </a:prstGeom>
          <a:noFill/>
        </p:spPr>
        <p:txBody>
          <a:bodyPr wrap="square" rtlCol="0">
            <a:spAutoFit/>
          </a:bodyPr>
          <a:lstStyle/>
          <a:p>
            <a:r>
              <a:rPr lang="en-CA" sz="800" dirty="0">
                <a:solidFill>
                  <a:srgbClr val="FF0000"/>
                </a:solidFill>
              </a:rPr>
              <a:t>13</a:t>
            </a:r>
          </a:p>
        </p:txBody>
      </p:sp>
      <p:sp>
        <p:nvSpPr>
          <p:cNvPr id="42" name="ZoneTexte 41">
            <a:extLst>
              <a:ext uri="{FF2B5EF4-FFF2-40B4-BE49-F238E27FC236}">
                <a16:creationId xmlns:a16="http://schemas.microsoft.com/office/drawing/2014/main" id="{1D8BF643-9EAD-4298-861A-2F6F05EDAA65}"/>
              </a:ext>
            </a:extLst>
          </p:cNvPr>
          <p:cNvSpPr txBox="1"/>
          <p:nvPr/>
        </p:nvSpPr>
        <p:spPr>
          <a:xfrm>
            <a:off x="1728941" y="5097776"/>
            <a:ext cx="1458560" cy="215444"/>
          </a:xfrm>
          <a:prstGeom prst="rect">
            <a:avLst/>
          </a:prstGeom>
          <a:noFill/>
        </p:spPr>
        <p:txBody>
          <a:bodyPr wrap="square" rtlCol="0">
            <a:spAutoFit/>
          </a:bodyPr>
          <a:lstStyle/>
          <a:p>
            <a:r>
              <a:rPr lang="en-CA" sz="800" dirty="0"/>
              <a:t>65 108 108 111 </a:t>
            </a:r>
          </a:p>
        </p:txBody>
      </p:sp>
      <p:sp>
        <p:nvSpPr>
          <p:cNvPr id="43" name="ZoneTexte 42">
            <a:extLst>
              <a:ext uri="{FF2B5EF4-FFF2-40B4-BE49-F238E27FC236}">
                <a16:creationId xmlns:a16="http://schemas.microsoft.com/office/drawing/2014/main" id="{CB932CE7-8FC3-4A0C-92BF-3C91C02C2BCB}"/>
              </a:ext>
            </a:extLst>
          </p:cNvPr>
          <p:cNvSpPr txBox="1"/>
          <p:nvPr/>
        </p:nvSpPr>
        <p:spPr>
          <a:xfrm>
            <a:off x="1777714" y="5683987"/>
            <a:ext cx="1458560" cy="215444"/>
          </a:xfrm>
          <a:prstGeom prst="rect">
            <a:avLst/>
          </a:prstGeom>
          <a:noFill/>
        </p:spPr>
        <p:txBody>
          <a:bodyPr wrap="square" rtlCol="0">
            <a:spAutoFit/>
          </a:bodyPr>
          <a:lstStyle/>
          <a:p>
            <a:r>
              <a:rPr lang="en-CA" sz="800" dirty="0"/>
              <a:t>“Allo”</a:t>
            </a:r>
          </a:p>
        </p:txBody>
      </p:sp>
      <p:sp>
        <p:nvSpPr>
          <p:cNvPr id="44" name="Flèche : droite 43">
            <a:extLst>
              <a:ext uri="{FF2B5EF4-FFF2-40B4-BE49-F238E27FC236}">
                <a16:creationId xmlns:a16="http://schemas.microsoft.com/office/drawing/2014/main" id="{1EA1F385-B66B-464C-BF27-490D1661B757}"/>
              </a:ext>
            </a:extLst>
          </p:cNvPr>
          <p:cNvSpPr/>
          <p:nvPr/>
        </p:nvSpPr>
        <p:spPr>
          <a:xfrm rot="10800000">
            <a:off x="1513524" y="307354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45" name="ZoneTexte 44">
            <a:extLst>
              <a:ext uri="{FF2B5EF4-FFF2-40B4-BE49-F238E27FC236}">
                <a16:creationId xmlns:a16="http://schemas.microsoft.com/office/drawing/2014/main" id="{D5EDB862-BE45-444F-9CB8-68C480C95074}"/>
              </a:ext>
            </a:extLst>
          </p:cNvPr>
          <p:cNvSpPr txBox="1"/>
          <p:nvPr/>
        </p:nvSpPr>
        <p:spPr>
          <a:xfrm>
            <a:off x="1790706" y="3044561"/>
            <a:ext cx="3808851"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Les entiers sont reçus l’un après l’autre (i.e. en séquence).</a:t>
            </a:r>
            <a:endParaRPr lang="fr-CA" sz="1200" i="1" dirty="0">
              <a:solidFill>
                <a:schemeClr val="bg1"/>
              </a:solidFill>
            </a:endParaRPr>
          </a:p>
        </p:txBody>
      </p:sp>
      <p:sp>
        <p:nvSpPr>
          <p:cNvPr id="46" name="Flèche : droite 45">
            <a:extLst>
              <a:ext uri="{FF2B5EF4-FFF2-40B4-BE49-F238E27FC236}">
                <a16:creationId xmlns:a16="http://schemas.microsoft.com/office/drawing/2014/main" id="{638FD9E2-B3D2-4031-93A0-4DCF2A7A6906}"/>
              </a:ext>
            </a:extLst>
          </p:cNvPr>
          <p:cNvSpPr/>
          <p:nvPr/>
        </p:nvSpPr>
        <p:spPr>
          <a:xfrm rot="10800000">
            <a:off x="1961483" y="3589082"/>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47" name="ZoneTexte 46">
            <a:extLst>
              <a:ext uri="{FF2B5EF4-FFF2-40B4-BE49-F238E27FC236}">
                <a16:creationId xmlns:a16="http://schemas.microsoft.com/office/drawing/2014/main" id="{ACEFF43F-1B48-476A-941E-DA53C7983B11}"/>
              </a:ext>
            </a:extLst>
          </p:cNvPr>
          <p:cNvSpPr txBox="1"/>
          <p:nvPr/>
        </p:nvSpPr>
        <p:spPr>
          <a:xfrm>
            <a:off x="2238665" y="3560100"/>
            <a:ext cx="3665691" cy="64633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On se débarrasse du 13. </a:t>
            </a:r>
          </a:p>
          <a:p>
            <a:r>
              <a:rPr lang="fr-CA" sz="1200" dirty="0">
                <a:solidFill>
                  <a:schemeClr val="bg1"/>
                </a:solidFill>
              </a:rPr>
              <a:t>Le 10 est utilisé pour indiquer que le message est complet. Le reste de la séquence passe sans changement. </a:t>
            </a:r>
            <a:endParaRPr lang="fr-CA" sz="1200" i="1" dirty="0">
              <a:solidFill>
                <a:schemeClr val="bg1"/>
              </a:solidFill>
            </a:endParaRPr>
          </a:p>
        </p:txBody>
      </p:sp>
      <p:sp>
        <p:nvSpPr>
          <p:cNvPr id="48" name="Flèche : droite 47">
            <a:extLst>
              <a:ext uri="{FF2B5EF4-FFF2-40B4-BE49-F238E27FC236}">
                <a16:creationId xmlns:a16="http://schemas.microsoft.com/office/drawing/2014/main" id="{4E91B519-B2C9-4844-A815-E8B1EA5580A3}"/>
              </a:ext>
            </a:extLst>
          </p:cNvPr>
          <p:cNvSpPr/>
          <p:nvPr/>
        </p:nvSpPr>
        <p:spPr>
          <a:xfrm rot="10800000">
            <a:off x="2584400" y="4659528"/>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49" name="ZoneTexte 48">
            <a:extLst>
              <a:ext uri="{FF2B5EF4-FFF2-40B4-BE49-F238E27FC236}">
                <a16:creationId xmlns:a16="http://schemas.microsoft.com/office/drawing/2014/main" id="{5B663883-F765-47CA-BA11-47486D9DD2FD}"/>
              </a:ext>
            </a:extLst>
          </p:cNvPr>
          <p:cNvSpPr txBox="1"/>
          <p:nvPr/>
        </p:nvSpPr>
        <p:spPr>
          <a:xfrm>
            <a:off x="2861582" y="4630546"/>
            <a:ext cx="3451148" cy="64633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La boîte </a:t>
            </a:r>
            <a:r>
              <a:rPr lang="fr-CA" sz="1200" b="1" i="1" dirty="0" err="1">
                <a:solidFill>
                  <a:schemeClr val="bg1"/>
                </a:solidFill>
              </a:rPr>
              <a:t>zl</a:t>
            </a:r>
            <a:r>
              <a:rPr lang="fr-CA" sz="1200" b="1" i="1" dirty="0">
                <a:solidFill>
                  <a:schemeClr val="bg1"/>
                </a:solidFill>
              </a:rPr>
              <a:t> group 256 </a:t>
            </a:r>
            <a:r>
              <a:rPr lang="fr-CA" sz="1200" dirty="0">
                <a:solidFill>
                  <a:schemeClr val="bg1"/>
                </a:solidFill>
              </a:rPr>
              <a:t>regroupe les éléments qui arrivent l’un après l’autre (en séquence) ensemble dans une liste.</a:t>
            </a:r>
          </a:p>
        </p:txBody>
      </p:sp>
      <p:sp>
        <p:nvSpPr>
          <p:cNvPr id="50" name="ZoneTexte 49">
            <a:extLst>
              <a:ext uri="{FF2B5EF4-FFF2-40B4-BE49-F238E27FC236}">
                <a16:creationId xmlns:a16="http://schemas.microsoft.com/office/drawing/2014/main" id="{6198092E-9C1F-4FE6-AB87-C2922831EAD6}"/>
              </a:ext>
            </a:extLst>
          </p:cNvPr>
          <p:cNvSpPr txBox="1"/>
          <p:nvPr/>
        </p:nvSpPr>
        <p:spPr>
          <a:xfrm>
            <a:off x="2829047" y="5385634"/>
            <a:ext cx="3451148" cy="276999"/>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On convertit la liste en message ASCII.</a:t>
            </a:r>
          </a:p>
        </p:txBody>
      </p:sp>
      <p:sp>
        <p:nvSpPr>
          <p:cNvPr id="51" name="Flèche : droite 50">
            <a:extLst>
              <a:ext uri="{FF2B5EF4-FFF2-40B4-BE49-F238E27FC236}">
                <a16:creationId xmlns:a16="http://schemas.microsoft.com/office/drawing/2014/main" id="{9D6779B7-2DA8-4566-90E5-712C408EF56C}"/>
              </a:ext>
            </a:extLst>
          </p:cNvPr>
          <p:cNvSpPr/>
          <p:nvPr/>
        </p:nvSpPr>
        <p:spPr>
          <a:xfrm rot="10800000">
            <a:off x="2546208" y="5426713"/>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52" name="ZoneTexte 51">
            <a:extLst>
              <a:ext uri="{FF2B5EF4-FFF2-40B4-BE49-F238E27FC236}">
                <a16:creationId xmlns:a16="http://schemas.microsoft.com/office/drawing/2014/main" id="{81296AB9-64AD-45AD-BC9C-B4F352A4B91A}"/>
              </a:ext>
            </a:extLst>
          </p:cNvPr>
          <p:cNvSpPr txBox="1"/>
          <p:nvPr/>
        </p:nvSpPr>
        <p:spPr>
          <a:xfrm>
            <a:off x="1777714" y="6096843"/>
            <a:ext cx="1458560" cy="215444"/>
          </a:xfrm>
          <a:prstGeom prst="rect">
            <a:avLst/>
          </a:prstGeom>
          <a:noFill/>
        </p:spPr>
        <p:txBody>
          <a:bodyPr wrap="square" rtlCol="0">
            <a:spAutoFit/>
          </a:bodyPr>
          <a:lstStyle/>
          <a:p>
            <a:r>
              <a:rPr lang="en-CA" sz="800" dirty="0"/>
              <a:t>Allo</a:t>
            </a:r>
          </a:p>
        </p:txBody>
      </p:sp>
      <p:sp>
        <p:nvSpPr>
          <p:cNvPr id="53" name="ZoneTexte 52">
            <a:extLst>
              <a:ext uri="{FF2B5EF4-FFF2-40B4-BE49-F238E27FC236}">
                <a16:creationId xmlns:a16="http://schemas.microsoft.com/office/drawing/2014/main" id="{C3DC6E1E-286C-4375-8FE8-28C27A1102CE}"/>
              </a:ext>
            </a:extLst>
          </p:cNvPr>
          <p:cNvSpPr txBox="1"/>
          <p:nvPr/>
        </p:nvSpPr>
        <p:spPr>
          <a:xfrm>
            <a:off x="2837650" y="5792580"/>
            <a:ext cx="4344385"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b="1" dirty="0">
                <a:solidFill>
                  <a:schemeClr val="bg1"/>
                </a:solidFill>
              </a:rPr>
              <a:t>Si il y a des espaces dans le message, </a:t>
            </a:r>
            <a:r>
              <a:rPr lang="fr-CA" sz="1200" dirty="0">
                <a:solidFill>
                  <a:schemeClr val="bg1"/>
                </a:solidFill>
              </a:rPr>
              <a:t>découpe le message en éléments séparés (ne fait rien dans ce cas-ci mais sera utile plus tard).</a:t>
            </a:r>
          </a:p>
        </p:txBody>
      </p:sp>
      <p:sp>
        <p:nvSpPr>
          <p:cNvPr id="54" name="Flèche : droite 53">
            <a:extLst>
              <a:ext uri="{FF2B5EF4-FFF2-40B4-BE49-F238E27FC236}">
                <a16:creationId xmlns:a16="http://schemas.microsoft.com/office/drawing/2014/main" id="{44B6423D-9AE3-4364-AB57-CAD5855493AD}"/>
              </a:ext>
            </a:extLst>
          </p:cNvPr>
          <p:cNvSpPr/>
          <p:nvPr/>
        </p:nvSpPr>
        <p:spPr>
          <a:xfrm rot="10800000">
            <a:off x="2554811" y="5900717"/>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cxnSp>
        <p:nvCxnSpPr>
          <p:cNvPr id="11" name="Connecteur : en arc 10">
            <a:extLst>
              <a:ext uri="{FF2B5EF4-FFF2-40B4-BE49-F238E27FC236}">
                <a16:creationId xmlns:a16="http://schemas.microsoft.com/office/drawing/2014/main" id="{58731419-F07C-48F5-A737-C4D1ED6A649E}"/>
              </a:ext>
            </a:extLst>
          </p:cNvPr>
          <p:cNvCxnSpPr>
            <a:cxnSpLocks/>
          </p:cNvCxnSpPr>
          <p:nvPr/>
        </p:nvCxnSpPr>
        <p:spPr>
          <a:xfrm flipV="1">
            <a:off x="7048870" y="4447713"/>
            <a:ext cx="1774939" cy="1564848"/>
          </a:xfrm>
          <a:prstGeom prst="curved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 en arc 55">
            <a:extLst>
              <a:ext uri="{FF2B5EF4-FFF2-40B4-BE49-F238E27FC236}">
                <a16:creationId xmlns:a16="http://schemas.microsoft.com/office/drawing/2014/main" id="{A19B43E7-FACD-41C4-AF4B-4E38B9EBD385}"/>
              </a:ext>
            </a:extLst>
          </p:cNvPr>
          <p:cNvCxnSpPr>
            <a:cxnSpLocks/>
          </p:cNvCxnSpPr>
          <p:nvPr/>
        </p:nvCxnSpPr>
        <p:spPr>
          <a:xfrm flipV="1">
            <a:off x="6312730" y="2711648"/>
            <a:ext cx="2611588" cy="2174760"/>
          </a:xfrm>
          <a:prstGeom prst="curved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BFED79C2-E637-4399-84FE-58F16D138CFB}"/>
              </a:ext>
            </a:extLst>
          </p:cNvPr>
          <p:cNvSpPr txBox="1"/>
          <p:nvPr/>
        </p:nvSpPr>
        <p:spPr>
          <a:xfrm>
            <a:off x="9164390" y="1863873"/>
            <a:ext cx="443210" cy="584775"/>
          </a:xfrm>
          <a:prstGeom prst="rect">
            <a:avLst/>
          </a:prstGeom>
          <a:noFill/>
        </p:spPr>
        <p:txBody>
          <a:bodyPr wrap="square" rtlCol="0">
            <a:spAutoFit/>
          </a:bodyPr>
          <a:lstStyle/>
          <a:p>
            <a:r>
              <a:rPr lang="en-CA" sz="800" dirty="0"/>
              <a:t>a</a:t>
            </a:r>
          </a:p>
          <a:p>
            <a:r>
              <a:rPr lang="en-CA" sz="800" dirty="0"/>
              <a:t>b</a:t>
            </a:r>
          </a:p>
          <a:p>
            <a:r>
              <a:rPr lang="en-CA" sz="800" dirty="0"/>
              <a:t>c</a:t>
            </a:r>
          </a:p>
          <a:p>
            <a:r>
              <a:rPr lang="en-CA" sz="800" dirty="0"/>
              <a:t>bang</a:t>
            </a:r>
          </a:p>
        </p:txBody>
      </p:sp>
      <p:sp>
        <p:nvSpPr>
          <p:cNvPr id="62" name="ZoneTexte 61">
            <a:extLst>
              <a:ext uri="{FF2B5EF4-FFF2-40B4-BE49-F238E27FC236}">
                <a16:creationId xmlns:a16="http://schemas.microsoft.com/office/drawing/2014/main" id="{21C22853-334E-490A-AA0D-398AB9961A91}"/>
              </a:ext>
            </a:extLst>
          </p:cNvPr>
          <p:cNvSpPr txBox="1"/>
          <p:nvPr/>
        </p:nvSpPr>
        <p:spPr>
          <a:xfrm>
            <a:off x="9111087" y="2930910"/>
            <a:ext cx="443210" cy="215444"/>
          </a:xfrm>
          <a:prstGeom prst="rect">
            <a:avLst/>
          </a:prstGeom>
          <a:noFill/>
        </p:spPr>
        <p:txBody>
          <a:bodyPr wrap="square" rtlCol="0">
            <a:spAutoFit/>
          </a:bodyPr>
          <a:lstStyle/>
          <a:p>
            <a:r>
              <a:rPr lang="en-CA" sz="800" dirty="0"/>
              <a:t>a b c</a:t>
            </a:r>
          </a:p>
        </p:txBody>
      </p:sp>
    </p:spTree>
    <p:extLst>
      <p:ext uri="{BB962C8B-B14F-4D97-AF65-F5344CB8AC3E}">
        <p14:creationId xmlns:p14="http://schemas.microsoft.com/office/powerpoint/2010/main" val="25081217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DF09861-98CF-4DFC-BFA7-FF8C61E77575}"/>
              </a:ext>
            </a:extLst>
          </p:cNvPr>
          <p:cNvPicPr>
            <a:picLocks noChangeAspect="1"/>
          </p:cNvPicPr>
          <p:nvPr/>
        </p:nvPicPr>
        <p:blipFill>
          <a:blip r:embed="rId2"/>
          <a:stretch>
            <a:fillRect/>
          </a:stretch>
        </p:blipFill>
        <p:spPr>
          <a:xfrm>
            <a:off x="958134" y="1764738"/>
            <a:ext cx="4193042" cy="2264772"/>
          </a:xfrm>
          <a:prstGeom prst="rect">
            <a:avLst/>
          </a:prstGeom>
        </p:spPr>
      </p:pic>
      <p:sp>
        <p:nvSpPr>
          <p:cNvPr id="2" name="Titre 1">
            <a:extLst>
              <a:ext uri="{FF2B5EF4-FFF2-40B4-BE49-F238E27FC236}">
                <a16:creationId xmlns:a16="http://schemas.microsoft.com/office/drawing/2014/main" id="{5981C3F7-2E3E-4B91-A8EE-19A9392DD661}"/>
              </a:ext>
            </a:extLst>
          </p:cNvPr>
          <p:cNvSpPr>
            <a:spLocks noGrp="1"/>
          </p:cNvSpPr>
          <p:nvPr>
            <p:ph type="title"/>
          </p:nvPr>
        </p:nvSpPr>
        <p:spPr/>
        <p:txBody>
          <a:bodyPr>
            <a:noAutofit/>
          </a:bodyPr>
          <a:lstStyle/>
          <a:p>
            <a:r>
              <a:rPr lang="en-CA" sz="2400" dirty="0"/>
              <a:t>MAX : RECONSTITUTION D’UN MESSAGE ASCII AVEC SÉLECTEUR</a:t>
            </a:r>
            <a:endParaRPr lang="fr-CA" sz="2400" dirty="0"/>
          </a:p>
        </p:txBody>
      </p:sp>
      <p:sp>
        <p:nvSpPr>
          <p:cNvPr id="36" name="Flèche : droite 35">
            <a:extLst>
              <a:ext uri="{FF2B5EF4-FFF2-40B4-BE49-F238E27FC236}">
                <a16:creationId xmlns:a16="http://schemas.microsoft.com/office/drawing/2014/main" id="{198DE61A-4611-4B74-9D2B-238C50BB10D9}"/>
              </a:ext>
            </a:extLst>
          </p:cNvPr>
          <p:cNvSpPr/>
          <p:nvPr/>
        </p:nvSpPr>
        <p:spPr>
          <a:xfrm rot="5400000">
            <a:off x="2801391" y="1370674"/>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7" name="ZoneTexte 36">
            <a:extLst>
              <a:ext uri="{FF2B5EF4-FFF2-40B4-BE49-F238E27FC236}">
                <a16:creationId xmlns:a16="http://schemas.microsoft.com/office/drawing/2014/main" id="{90616AF8-589A-45BD-AC9B-8CA68B30BFF2}"/>
              </a:ext>
            </a:extLst>
          </p:cNvPr>
          <p:cNvSpPr txBox="1"/>
          <p:nvPr/>
        </p:nvSpPr>
        <p:spPr>
          <a:xfrm>
            <a:off x="1865899" y="1070388"/>
            <a:ext cx="2377512"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Code Arduino. </a:t>
            </a:r>
            <a:r>
              <a:rPr lang="fr-CA" sz="1200" b="1" dirty="0">
                <a:solidFill>
                  <a:schemeClr val="bg1"/>
                </a:solidFill>
              </a:rPr>
              <a:t>À noter qu’on envoie la valeur que si elle change!</a:t>
            </a:r>
            <a:endParaRPr lang="fr-CA" sz="1200" b="1" i="1" dirty="0">
              <a:solidFill>
                <a:schemeClr val="bg1"/>
              </a:solidFill>
            </a:endParaRPr>
          </a:p>
        </p:txBody>
      </p:sp>
      <p:sp>
        <p:nvSpPr>
          <p:cNvPr id="6" name="Rectangle 5">
            <a:extLst>
              <a:ext uri="{FF2B5EF4-FFF2-40B4-BE49-F238E27FC236}">
                <a16:creationId xmlns:a16="http://schemas.microsoft.com/office/drawing/2014/main" id="{A17C3334-08EF-4086-AB00-1280B30266E1}"/>
              </a:ext>
            </a:extLst>
          </p:cNvPr>
          <p:cNvSpPr/>
          <p:nvPr/>
        </p:nvSpPr>
        <p:spPr>
          <a:xfrm>
            <a:off x="2691152" y="4299000"/>
            <a:ext cx="1031231" cy="1200329"/>
          </a:xfrm>
          <a:prstGeom prst="rect">
            <a:avLst/>
          </a:prstGeom>
        </p:spPr>
        <p:txBody>
          <a:bodyPr wrap="square">
            <a:spAutoFit/>
          </a:bodyPr>
          <a:lstStyle/>
          <a:p>
            <a:r>
              <a:rPr lang="fr-CA" sz="800" dirty="0"/>
              <a:t>112</a:t>
            </a:r>
          </a:p>
          <a:p>
            <a:r>
              <a:rPr lang="fr-CA" sz="800" dirty="0"/>
              <a:t>111</a:t>
            </a:r>
          </a:p>
          <a:p>
            <a:r>
              <a:rPr lang="fr-CA" sz="800" dirty="0"/>
              <a:t>116</a:t>
            </a:r>
          </a:p>
          <a:p>
            <a:r>
              <a:rPr lang="fr-CA" sz="800" dirty="0"/>
              <a:t>32</a:t>
            </a:r>
          </a:p>
          <a:p>
            <a:r>
              <a:rPr lang="fr-CA" sz="800" dirty="0"/>
              <a:t>50</a:t>
            </a:r>
          </a:p>
          <a:p>
            <a:r>
              <a:rPr lang="fr-CA" sz="800" dirty="0"/>
              <a:t>50</a:t>
            </a:r>
          </a:p>
          <a:p>
            <a:r>
              <a:rPr lang="fr-CA" sz="800" dirty="0"/>
              <a:t>57</a:t>
            </a:r>
          </a:p>
          <a:p>
            <a:r>
              <a:rPr lang="fr-CA" sz="800" dirty="0"/>
              <a:t>13</a:t>
            </a:r>
          </a:p>
          <a:p>
            <a:r>
              <a:rPr lang="fr-CA" sz="800" dirty="0"/>
              <a:t>10</a:t>
            </a:r>
          </a:p>
        </p:txBody>
      </p:sp>
      <p:sp>
        <p:nvSpPr>
          <p:cNvPr id="34" name="Flèche : droite 33">
            <a:extLst>
              <a:ext uri="{FF2B5EF4-FFF2-40B4-BE49-F238E27FC236}">
                <a16:creationId xmlns:a16="http://schemas.microsoft.com/office/drawing/2014/main" id="{B1D481DB-E727-4750-9555-FDDDE93FAF41}"/>
              </a:ext>
            </a:extLst>
          </p:cNvPr>
          <p:cNvSpPr/>
          <p:nvPr/>
        </p:nvSpPr>
        <p:spPr>
          <a:xfrm rot="5400000">
            <a:off x="2697113" y="5510369"/>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sp>
        <p:nvSpPr>
          <p:cNvPr id="35" name="Rectangle 34">
            <a:extLst>
              <a:ext uri="{FF2B5EF4-FFF2-40B4-BE49-F238E27FC236}">
                <a16:creationId xmlns:a16="http://schemas.microsoft.com/office/drawing/2014/main" id="{B0BF5BE6-C29E-4C8E-91CD-23263FDE6D0D}"/>
              </a:ext>
            </a:extLst>
          </p:cNvPr>
          <p:cNvSpPr/>
          <p:nvPr/>
        </p:nvSpPr>
        <p:spPr>
          <a:xfrm>
            <a:off x="1735908" y="5787612"/>
            <a:ext cx="2637494" cy="523220"/>
          </a:xfrm>
          <a:prstGeom prst="rect">
            <a:avLst/>
          </a:prstGeom>
        </p:spPr>
        <p:txBody>
          <a:bodyPr wrap="square">
            <a:spAutoFit/>
          </a:bodyPr>
          <a:lstStyle/>
          <a:p>
            <a:r>
              <a:rPr lang="en-CA" sz="2800" dirty="0"/>
              <a:t>p</a:t>
            </a:r>
            <a:r>
              <a:rPr lang="fr-CA" sz="2800" dirty="0" err="1"/>
              <a:t>ot</a:t>
            </a:r>
            <a:r>
              <a:rPr lang="fr-CA" sz="2800" dirty="0"/>
              <a:t> 229(</a:t>
            </a:r>
            <a:r>
              <a:rPr lang="fr-CA" sz="2800" dirty="0" err="1"/>
              <a:t>cr</a:t>
            </a:r>
            <a:r>
              <a:rPr lang="fr-CA" sz="2800" dirty="0"/>
              <a:t>)(ln)</a:t>
            </a:r>
          </a:p>
        </p:txBody>
      </p:sp>
      <p:sp>
        <p:nvSpPr>
          <p:cNvPr id="55" name="Flèche : droite 54">
            <a:extLst>
              <a:ext uri="{FF2B5EF4-FFF2-40B4-BE49-F238E27FC236}">
                <a16:creationId xmlns:a16="http://schemas.microsoft.com/office/drawing/2014/main" id="{6BE914C0-36A5-4E99-A4AE-781EB48957AF}"/>
              </a:ext>
            </a:extLst>
          </p:cNvPr>
          <p:cNvSpPr/>
          <p:nvPr/>
        </p:nvSpPr>
        <p:spPr>
          <a:xfrm rot="5400000">
            <a:off x="2715880" y="4001075"/>
            <a:ext cx="282839" cy="2236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000"/>
          </a:p>
        </p:txBody>
      </p:sp>
      <p:grpSp>
        <p:nvGrpSpPr>
          <p:cNvPr id="5" name="Groupe 4">
            <a:extLst>
              <a:ext uri="{FF2B5EF4-FFF2-40B4-BE49-F238E27FC236}">
                <a16:creationId xmlns:a16="http://schemas.microsoft.com/office/drawing/2014/main" id="{594FE49B-9DFE-42F3-8756-31648160103B}"/>
              </a:ext>
            </a:extLst>
          </p:cNvPr>
          <p:cNvGrpSpPr/>
          <p:nvPr/>
        </p:nvGrpSpPr>
        <p:grpSpPr>
          <a:xfrm>
            <a:off x="7396815" y="1088713"/>
            <a:ext cx="2773053" cy="5523966"/>
            <a:chOff x="7396815" y="1088713"/>
            <a:chExt cx="2773053" cy="5523966"/>
          </a:xfrm>
        </p:grpSpPr>
        <p:pic>
          <p:nvPicPr>
            <p:cNvPr id="7" name="Image 6">
              <a:extLst>
                <a:ext uri="{FF2B5EF4-FFF2-40B4-BE49-F238E27FC236}">
                  <a16:creationId xmlns:a16="http://schemas.microsoft.com/office/drawing/2014/main" id="{8DEF57DF-C7EA-40CC-8BFA-CD86D29C404D}"/>
                </a:ext>
              </a:extLst>
            </p:cNvPr>
            <p:cNvPicPr>
              <a:picLocks noChangeAspect="1"/>
            </p:cNvPicPr>
            <p:nvPr/>
          </p:nvPicPr>
          <p:blipFill>
            <a:blip r:embed="rId3"/>
            <a:stretch>
              <a:fillRect/>
            </a:stretch>
          </p:blipFill>
          <p:spPr>
            <a:xfrm>
              <a:off x="7948591" y="1088713"/>
              <a:ext cx="2221277" cy="5523966"/>
            </a:xfrm>
            <a:prstGeom prst="rect">
              <a:avLst/>
            </a:prstGeom>
          </p:spPr>
        </p:pic>
        <p:sp>
          <p:nvSpPr>
            <p:cNvPr id="57" name="Rectangle 56">
              <a:extLst>
                <a:ext uri="{FF2B5EF4-FFF2-40B4-BE49-F238E27FC236}">
                  <a16:creationId xmlns:a16="http://schemas.microsoft.com/office/drawing/2014/main" id="{8C86F1F8-8481-4149-8B60-253C436C2067}"/>
                </a:ext>
              </a:extLst>
            </p:cNvPr>
            <p:cNvSpPr/>
            <p:nvPr/>
          </p:nvSpPr>
          <p:spPr>
            <a:xfrm>
              <a:off x="8071434" y="2160495"/>
              <a:ext cx="1031231" cy="1200329"/>
            </a:xfrm>
            <a:prstGeom prst="rect">
              <a:avLst/>
            </a:prstGeom>
          </p:spPr>
          <p:txBody>
            <a:bodyPr wrap="square">
              <a:spAutoFit/>
            </a:bodyPr>
            <a:lstStyle/>
            <a:p>
              <a:r>
                <a:rPr lang="fr-CA" sz="800" dirty="0"/>
                <a:t>112</a:t>
              </a:r>
            </a:p>
            <a:p>
              <a:r>
                <a:rPr lang="fr-CA" sz="800" dirty="0"/>
                <a:t>111</a:t>
              </a:r>
            </a:p>
            <a:p>
              <a:r>
                <a:rPr lang="fr-CA" sz="800" dirty="0"/>
                <a:t>116</a:t>
              </a:r>
            </a:p>
            <a:p>
              <a:r>
                <a:rPr lang="fr-CA" sz="800" dirty="0"/>
                <a:t>32</a:t>
              </a:r>
            </a:p>
            <a:p>
              <a:r>
                <a:rPr lang="fr-CA" sz="800" dirty="0"/>
                <a:t>50</a:t>
              </a:r>
            </a:p>
            <a:p>
              <a:r>
                <a:rPr lang="fr-CA" sz="800" dirty="0"/>
                <a:t>50</a:t>
              </a:r>
            </a:p>
            <a:p>
              <a:r>
                <a:rPr lang="fr-CA" sz="800" dirty="0"/>
                <a:t>57</a:t>
              </a:r>
            </a:p>
            <a:p>
              <a:r>
                <a:rPr lang="fr-CA" sz="800" dirty="0"/>
                <a:t>13</a:t>
              </a:r>
            </a:p>
            <a:p>
              <a:r>
                <a:rPr lang="fr-CA" sz="800" dirty="0"/>
                <a:t>10</a:t>
              </a:r>
            </a:p>
          </p:txBody>
        </p:sp>
        <p:sp>
          <p:nvSpPr>
            <p:cNvPr id="58" name="Rectangle 57">
              <a:extLst>
                <a:ext uri="{FF2B5EF4-FFF2-40B4-BE49-F238E27FC236}">
                  <a16:creationId xmlns:a16="http://schemas.microsoft.com/office/drawing/2014/main" id="{1B78C286-3A0F-494E-AC2F-5E32534473D2}"/>
                </a:ext>
              </a:extLst>
            </p:cNvPr>
            <p:cNvSpPr/>
            <p:nvPr/>
          </p:nvSpPr>
          <p:spPr>
            <a:xfrm>
              <a:off x="8831085" y="3527504"/>
              <a:ext cx="1031231" cy="830997"/>
            </a:xfrm>
            <a:prstGeom prst="rect">
              <a:avLst/>
            </a:prstGeom>
          </p:spPr>
          <p:txBody>
            <a:bodyPr wrap="square">
              <a:spAutoFit/>
            </a:bodyPr>
            <a:lstStyle/>
            <a:p>
              <a:r>
                <a:rPr lang="fr-CA" sz="800" dirty="0"/>
                <a:t>112</a:t>
              </a:r>
            </a:p>
            <a:p>
              <a:r>
                <a:rPr lang="fr-CA" sz="800" dirty="0"/>
                <a:t>111</a:t>
              </a:r>
            </a:p>
            <a:p>
              <a:r>
                <a:rPr lang="fr-CA" sz="800" dirty="0"/>
                <a:t>116</a:t>
              </a:r>
            </a:p>
            <a:p>
              <a:r>
                <a:rPr lang="fr-CA" sz="800" dirty="0"/>
                <a:t>50</a:t>
              </a:r>
            </a:p>
            <a:p>
              <a:r>
                <a:rPr lang="fr-CA" sz="800" dirty="0"/>
                <a:t>50</a:t>
              </a:r>
            </a:p>
            <a:p>
              <a:r>
                <a:rPr lang="fr-CA" sz="800" dirty="0"/>
                <a:t>57</a:t>
              </a:r>
            </a:p>
          </p:txBody>
        </p:sp>
        <p:sp>
          <p:nvSpPr>
            <p:cNvPr id="59" name="Rectangle 58">
              <a:extLst>
                <a:ext uri="{FF2B5EF4-FFF2-40B4-BE49-F238E27FC236}">
                  <a16:creationId xmlns:a16="http://schemas.microsoft.com/office/drawing/2014/main" id="{2C22075F-283B-42F5-84A5-BD0744E6D81B}"/>
                </a:ext>
              </a:extLst>
            </p:cNvPr>
            <p:cNvSpPr/>
            <p:nvPr/>
          </p:nvSpPr>
          <p:spPr>
            <a:xfrm>
              <a:off x="7923114" y="3723944"/>
              <a:ext cx="408412" cy="215444"/>
            </a:xfrm>
            <a:prstGeom prst="rect">
              <a:avLst/>
            </a:prstGeom>
          </p:spPr>
          <p:txBody>
            <a:bodyPr wrap="square">
              <a:spAutoFit/>
            </a:bodyPr>
            <a:lstStyle/>
            <a:p>
              <a:r>
                <a:rPr lang="fr-CA" sz="800" dirty="0"/>
                <a:t>10</a:t>
              </a:r>
            </a:p>
          </p:txBody>
        </p:sp>
        <p:sp>
          <p:nvSpPr>
            <p:cNvPr id="63" name="Rectangle 62">
              <a:extLst>
                <a:ext uri="{FF2B5EF4-FFF2-40B4-BE49-F238E27FC236}">
                  <a16:creationId xmlns:a16="http://schemas.microsoft.com/office/drawing/2014/main" id="{FE6FD1BB-CEA2-4F38-AECD-1BE8E41C2BE6}"/>
                </a:ext>
              </a:extLst>
            </p:cNvPr>
            <p:cNvSpPr/>
            <p:nvPr/>
          </p:nvSpPr>
          <p:spPr>
            <a:xfrm>
              <a:off x="8292682" y="3556392"/>
              <a:ext cx="408412" cy="215444"/>
            </a:xfrm>
            <a:prstGeom prst="rect">
              <a:avLst/>
            </a:prstGeom>
          </p:spPr>
          <p:txBody>
            <a:bodyPr wrap="square">
              <a:spAutoFit/>
            </a:bodyPr>
            <a:lstStyle/>
            <a:p>
              <a:r>
                <a:rPr lang="fr-CA" sz="800" dirty="0"/>
                <a:t>13</a:t>
              </a:r>
            </a:p>
          </p:txBody>
        </p:sp>
        <p:sp>
          <p:nvSpPr>
            <p:cNvPr id="64" name="Rectangle 63">
              <a:extLst>
                <a:ext uri="{FF2B5EF4-FFF2-40B4-BE49-F238E27FC236}">
                  <a16:creationId xmlns:a16="http://schemas.microsoft.com/office/drawing/2014/main" id="{4515B81E-3E64-46E2-875F-A1D758C0C855}"/>
                </a:ext>
              </a:extLst>
            </p:cNvPr>
            <p:cNvSpPr/>
            <p:nvPr/>
          </p:nvSpPr>
          <p:spPr>
            <a:xfrm>
              <a:off x="8701094" y="4709752"/>
              <a:ext cx="1304279" cy="215444"/>
            </a:xfrm>
            <a:prstGeom prst="rect">
              <a:avLst/>
            </a:prstGeom>
          </p:spPr>
          <p:txBody>
            <a:bodyPr wrap="square">
              <a:spAutoFit/>
            </a:bodyPr>
            <a:lstStyle/>
            <a:p>
              <a:r>
                <a:rPr lang="fr-CA" sz="800" dirty="0"/>
                <a:t>112 111 116 50 50 57</a:t>
              </a:r>
            </a:p>
          </p:txBody>
        </p:sp>
        <p:sp>
          <p:nvSpPr>
            <p:cNvPr id="65" name="Rectangle 64">
              <a:extLst>
                <a:ext uri="{FF2B5EF4-FFF2-40B4-BE49-F238E27FC236}">
                  <a16:creationId xmlns:a16="http://schemas.microsoft.com/office/drawing/2014/main" id="{67530C91-A259-4EEC-B2BC-074B326266C5}"/>
                </a:ext>
              </a:extLst>
            </p:cNvPr>
            <p:cNvSpPr/>
            <p:nvPr/>
          </p:nvSpPr>
          <p:spPr>
            <a:xfrm>
              <a:off x="7414813" y="5232577"/>
              <a:ext cx="1304279" cy="215444"/>
            </a:xfrm>
            <a:prstGeom prst="rect">
              <a:avLst/>
            </a:prstGeom>
          </p:spPr>
          <p:txBody>
            <a:bodyPr wrap="square">
              <a:spAutoFit/>
            </a:bodyPr>
            <a:lstStyle/>
            <a:p>
              <a:pPr algn="r"/>
              <a:r>
                <a:rPr lang="en-CA" sz="800" dirty="0"/>
                <a:t>“</a:t>
              </a:r>
              <a:r>
                <a:rPr lang="fr-CA" sz="800" dirty="0"/>
                <a:t>pot 229"</a:t>
              </a:r>
            </a:p>
          </p:txBody>
        </p:sp>
        <p:sp>
          <p:nvSpPr>
            <p:cNvPr id="66" name="Rectangle 65">
              <a:extLst>
                <a:ext uri="{FF2B5EF4-FFF2-40B4-BE49-F238E27FC236}">
                  <a16:creationId xmlns:a16="http://schemas.microsoft.com/office/drawing/2014/main" id="{D65D1D84-25DC-44A3-A47E-D17F1B0095E4}"/>
                </a:ext>
              </a:extLst>
            </p:cNvPr>
            <p:cNvSpPr/>
            <p:nvPr/>
          </p:nvSpPr>
          <p:spPr>
            <a:xfrm>
              <a:off x="7426442" y="5661215"/>
              <a:ext cx="1304279" cy="215444"/>
            </a:xfrm>
            <a:prstGeom prst="rect">
              <a:avLst/>
            </a:prstGeom>
          </p:spPr>
          <p:txBody>
            <a:bodyPr wrap="square">
              <a:spAutoFit/>
            </a:bodyPr>
            <a:lstStyle/>
            <a:p>
              <a:pPr algn="r"/>
              <a:r>
                <a:rPr lang="fr-CA" sz="800" dirty="0"/>
                <a:t>pot 229</a:t>
              </a:r>
            </a:p>
          </p:txBody>
        </p:sp>
        <p:sp>
          <p:nvSpPr>
            <p:cNvPr id="67" name="Rectangle 66">
              <a:extLst>
                <a:ext uri="{FF2B5EF4-FFF2-40B4-BE49-F238E27FC236}">
                  <a16:creationId xmlns:a16="http://schemas.microsoft.com/office/drawing/2014/main" id="{5F0C1A1E-E5E8-4CC2-99FC-12049933A845}"/>
                </a:ext>
              </a:extLst>
            </p:cNvPr>
            <p:cNvSpPr/>
            <p:nvPr/>
          </p:nvSpPr>
          <p:spPr>
            <a:xfrm>
              <a:off x="7396815" y="6105554"/>
              <a:ext cx="1304279" cy="215444"/>
            </a:xfrm>
            <a:prstGeom prst="rect">
              <a:avLst/>
            </a:prstGeom>
          </p:spPr>
          <p:txBody>
            <a:bodyPr wrap="square">
              <a:spAutoFit/>
            </a:bodyPr>
            <a:lstStyle/>
            <a:p>
              <a:pPr algn="r"/>
              <a:r>
                <a:rPr lang="fr-CA" sz="800" dirty="0"/>
                <a:t>229</a:t>
              </a:r>
            </a:p>
          </p:txBody>
        </p:sp>
      </p:grpSp>
      <p:sp>
        <p:nvSpPr>
          <p:cNvPr id="21" name="ZoneTexte 20">
            <a:extLst>
              <a:ext uri="{FF2B5EF4-FFF2-40B4-BE49-F238E27FC236}">
                <a16:creationId xmlns:a16="http://schemas.microsoft.com/office/drawing/2014/main" id="{6B0EED4F-6B68-4738-9598-1FD335C20FFA}"/>
              </a:ext>
            </a:extLst>
          </p:cNvPr>
          <p:cNvSpPr txBox="1"/>
          <p:nvPr/>
        </p:nvSpPr>
        <p:spPr>
          <a:xfrm>
            <a:off x="3125981" y="4529832"/>
            <a:ext cx="1192803" cy="461665"/>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fr-CA" sz="1200" dirty="0">
                <a:solidFill>
                  <a:schemeClr val="bg1"/>
                </a:solidFill>
              </a:rPr>
              <a:t>La séquence numérique</a:t>
            </a:r>
            <a:endParaRPr lang="fr-CA" sz="1200" b="1" i="1" dirty="0">
              <a:solidFill>
                <a:schemeClr val="bg1"/>
              </a:solidFill>
            </a:endParaRPr>
          </a:p>
        </p:txBody>
      </p:sp>
    </p:spTree>
    <p:extLst>
      <p:ext uri="{BB962C8B-B14F-4D97-AF65-F5344CB8AC3E}">
        <p14:creationId xmlns:p14="http://schemas.microsoft.com/office/powerpoint/2010/main" val="40241638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370754"/>
            <a:ext cx="10659122" cy="1760672"/>
          </a:xfrm>
        </p:spPr>
        <p:txBody>
          <a:bodyPr/>
          <a:lstStyle/>
          <a:p>
            <a:r>
              <a:rPr lang="en-CA" sz="5400" dirty="0"/>
              <a:t>TRAVAIL SOMMATIF 7 CONTRÔLER MAX</a:t>
            </a:r>
            <a:endParaRPr lang="fr-CA" sz="54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2019300" y="2149413"/>
            <a:ext cx="8153400" cy="2639720"/>
          </a:xfrm>
        </p:spPr>
        <p:txBody>
          <a:bodyPr>
            <a:normAutofit fontScale="92500" lnSpcReduction="10000"/>
          </a:bodyPr>
          <a:lstStyle/>
          <a:p>
            <a:pPr marL="0" indent="0" algn="just">
              <a:buNone/>
            </a:pPr>
            <a:r>
              <a:rPr lang="fr-CA" dirty="0"/>
              <a:t>Intégrez 2 capteurs : un potentiomètre et un interrupteur. </a:t>
            </a:r>
          </a:p>
          <a:p>
            <a:pPr algn="just"/>
            <a:r>
              <a:rPr lang="fr-CA" dirty="0"/>
              <a:t>Recevez dans Max les données de ces capteurs. Discriminez dans le même </a:t>
            </a:r>
            <a:r>
              <a:rPr lang="fr-CA" i="1" dirty="0"/>
              <a:t>route </a:t>
            </a:r>
            <a:r>
              <a:rPr lang="fr-CA" dirty="0"/>
              <a:t>entre les messages qui commencent avec </a:t>
            </a:r>
            <a:r>
              <a:rPr lang="fr-CA" i="1" dirty="0"/>
              <a:t>pot</a:t>
            </a:r>
            <a:r>
              <a:rPr lang="fr-CA" dirty="0"/>
              <a:t> pour le potentiomètre et </a:t>
            </a:r>
            <a:r>
              <a:rPr lang="fr-CA" i="1" dirty="0"/>
              <a:t>switch</a:t>
            </a:r>
            <a:r>
              <a:rPr lang="fr-CA" dirty="0"/>
              <a:t> pour l’interrupteur. </a:t>
            </a:r>
          </a:p>
          <a:p>
            <a:pPr algn="just"/>
            <a:r>
              <a:rPr lang="fr-CA" dirty="0"/>
              <a:t>Lorsque qu’on appuie sur l’interrupteur, une tonalité joue dans Max tant et aussi longtemps qu’on appuie pas de nouveau sur l’interrupteur. Ne pas oublier d’utiliser Bounce2!</a:t>
            </a:r>
          </a:p>
          <a:p>
            <a:pPr algn="just"/>
            <a:r>
              <a:rPr lang="fr-CA" dirty="0"/>
              <a:t>En tournant le potentiomètre, on peut changer la fréquence du son jouer. La fréquence doit changer graduellement.</a:t>
            </a:r>
          </a:p>
          <a:p>
            <a:pPr algn="just"/>
            <a:r>
              <a:rPr lang="fr-CA" dirty="0"/>
              <a:t>Les sons doivent jouer dans Max!</a:t>
            </a:r>
          </a:p>
          <a:p>
            <a:pPr algn="just"/>
            <a:r>
              <a:rPr lang="fr-CA" dirty="0"/>
              <a:t>Remettre votre code Arduino (le dossier complet), le patcher Max et une vidéo démontrant le fonctionnement.</a:t>
            </a:r>
          </a:p>
          <a:p>
            <a:pPr algn="just"/>
            <a:endParaRPr lang="fr-CA" dirty="0"/>
          </a:p>
        </p:txBody>
      </p:sp>
      <p:sp>
        <p:nvSpPr>
          <p:cNvPr id="4" name="Ellipse 3">
            <a:extLst>
              <a:ext uri="{FF2B5EF4-FFF2-40B4-BE49-F238E27FC236}">
                <a16:creationId xmlns:a16="http://schemas.microsoft.com/office/drawing/2014/main" id="{28B4D4B8-6336-4DBD-8B49-4127E453A3F2}"/>
              </a:ext>
            </a:extLst>
          </p:cNvPr>
          <p:cNvSpPr/>
          <p:nvPr/>
        </p:nvSpPr>
        <p:spPr>
          <a:xfrm>
            <a:off x="2337635" y="4832533"/>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Ellipse 5">
            <a:extLst>
              <a:ext uri="{FF2B5EF4-FFF2-40B4-BE49-F238E27FC236}">
                <a16:creationId xmlns:a16="http://schemas.microsoft.com/office/drawing/2014/main" id="{46D92154-A5D4-484A-935F-A92FD489E19E}"/>
              </a:ext>
            </a:extLst>
          </p:cNvPr>
          <p:cNvSpPr/>
          <p:nvPr/>
        </p:nvSpPr>
        <p:spPr>
          <a:xfrm>
            <a:off x="4335926" y="4832531"/>
            <a:ext cx="1546789" cy="1546789"/>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Image 8">
            <a:extLst>
              <a:ext uri="{FF2B5EF4-FFF2-40B4-BE49-F238E27FC236}">
                <a16:creationId xmlns:a16="http://schemas.microsoft.com/office/drawing/2014/main" id="{BE28F64E-6048-478F-AA00-A68FCBB98103}"/>
              </a:ext>
            </a:extLst>
          </p:cNvPr>
          <p:cNvPicPr>
            <a:picLocks noChangeAspect="1"/>
          </p:cNvPicPr>
          <p:nvPr/>
        </p:nvPicPr>
        <p:blipFill rotWithShape="1">
          <a:blip r:embed="rId2"/>
          <a:srcRect l="8285" t="19757" r="18768" b="20002"/>
          <a:stretch/>
        </p:blipFill>
        <p:spPr>
          <a:xfrm>
            <a:off x="2625399" y="5227214"/>
            <a:ext cx="989851" cy="714024"/>
          </a:xfrm>
          <a:prstGeom prst="rect">
            <a:avLst/>
          </a:prstGeom>
        </p:spPr>
      </p:pic>
      <p:pic>
        <p:nvPicPr>
          <p:cNvPr id="12" name="Image 11">
            <a:extLst>
              <a:ext uri="{FF2B5EF4-FFF2-40B4-BE49-F238E27FC236}">
                <a16:creationId xmlns:a16="http://schemas.microsoft.com/office/drawing/2014/main" id="{58A92793-C27D-426E-9182-7E0578E14010}"/>
              </a:ext>
            </a:extLst>
          </p:cNvPr>
          <p:cNvPicPr>
            <a:picLocks noChangeAspect="1"/>
          </p:cNvPicPr>
          <p:nvPr/>
        </p:nvPicPr>
        <p:blipFill>
          <a:blip r:embed="rId3"/>
          <a:stretch>
            <a:fillRect/>
          </a:stretch>
        </p:blipFill>
        <p:spPr>
          <a:xfrm>
            <a:off x="4553974" y="5253411"/>
            <a:ext cx="1152662" cy="705027"/>
          </a:xfrm>
          <a:prstGeom prst="rect">
            <a:avLst/>
          </a:prstGeom>
        </p:spPr>
      </p:pic>
    </p:spTree>
    <p:extLst>
      <p:ext uri="{BB962C8B-B14F-4D97-AF65-F5344CB8AC3E}">
        <p14:creationId xmlns:p14="http://schemas.microsoft.com/office/powerpoint/2010/main" val="6015854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9</a:t>
            </a:r>
            <a:endParaRPr lang="fr-CA" dirty="0"/>
          </a:p>
        </p:txBody>
      </p:sp>
    </p:spTree>
    <p:extLst>
      <p:ext uri="{BB962C8B-B14F-4D97-AF65-F5344CB8AC3E}">
        <p14:creationId xmlns:p14="http://schemas.microsoft.com/office/powerpoint/2010/main" val="13387857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1921276" y="659370"/>
            <a:ext cx="8616518" cy="5361708"/>
          </a:xfrm>
        </p:spPr>
        <p:txBody>
          <a:bodyPr>
            <a:noAutofit/>
          </a:bodyPr>
          <a:lstStyle/>
          <a:p>
            <a:pPr algn="l"/>
            <a:r>
              <a:rPr lang="en-CA" sz="12400" spc="0" dirty="0"/>
              <a:t>SOUDURE</a:t>
            </a:r>
            <a:br>
              <a:rPr lang="en-CA" sz="4800" spc="0" dirty="0">
                <a:solidFill>
                  <a:schemeClr val="accent4"/>
                </a:solidFill>
              </a:rPr>
            </a:br>
            <a:r>
              <a:rPr lang="en-CA" sz="4800" spc="0" dirty="0">
                <a:solidFill>
                  <a:schemeClr val="accent4"/>
                </a:solidFill>
              </a:rPr>
              <a:t>1- </a:t>
            </a:r>
            <a:r>
              <a:rPr lang="en-CA" sz="4800" spc="0" dirty="0">
                <a:solidFill>
                  <a:schemeClr val="accent2"/>
                </a:solidFill>
              </a:rPr>
              <a:t>LISEZ LES DIAPOSITIVES SUIVANTES</a:t>
            </a:r>
            <a:br>
              <a:rPr lang="en-CA" sz="4800" spc="0" dirty="0">
                <a:solidFill>
                  <a:schemeClr val="accent4"/>
                </a:solidFill>
              </a:rPr>
            </a:br>
            <a:r>
              <a:rPr lang="en-CA" sz="4800" spc="0" dirty="0">
                <a:solidFill>
                  <a:schemeClr val="accent4"/>
                </a:solidFill>
              </a:rPr>
              <a:t>2- </a:t>
            </a:r>
            <a:r>
              <a:rPr lang="en-CA" sz="4800" spc="0" dirty="0">
                <a:solidFill>
                  <a:schemeClr val="accent5"/>
                </a:solidFill>
              </a:rPr>
              <a:t>VISIONNEZ LA VIDÉO À LA FIN DE LA SECTION</a:t>
            </a:r>
            <a:endParaRPr lang="fr-CA" sz="4800" spc="0" dirty="0">
              <a:solidFill>
                <a:schemeClr val="accent5"/>
              </a:solidFill>
            </a:endParaRPr>
          </a:p>
        </p:txBody>
      </p:sp>
    </p:spTree>
    <p:extLst>
      <p:ext uri="{BB962C8B-B14F-4D97-AF65-F5344CB8AC3E}">
        <p14:creationId xmlns:p14="http://schemas.microsoft.com/office/powerpoint/2010/main" val="11160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fr-CA" sz="4100"/>
              <a:t>The Pipe, Jean-François Laporte (2012)</a:t>
            </a:r>
          </a:p>
        </p:txBody>
      </p:sp>
      <p:pic>
        <p:nvPicPr>
          <p:cNvPr id="4" name="Média en ligne 3" title="Jean Francois Laporte  Installation EE">
            <a:hlinkClick r:id="" action="ppaction://media"/>
            <a:extLst>
              <a:ext uri="{FF2B5EF4-FFF2-40B4-BE49-F238E27FC236}">
                <a16:creationId xmlns:a16="http://schemas.microsoft.com/office/drawing/2014/main" id="{A199C220-4530-486D-85F4-B75DF0916977}"/>
              </a:ext>
            </a:extLst>
          </p:cNvPr>
          <p:cNvPicPr>
            <a:picLocks noRot="1" noChangeAspect="1"/>
          </p:cNvPicPr>
          <p:nvPr>
            <a:videoFile r:link="rId1"/>
          </p:nvPr>
        </p:nvPicPr>
        <p:blipFill>
          <a:blip r:embed="rId3"/>
          <a:stretch>
            <a:fillRect/>
          </a:stretch>
        </p:blipFill>
        <p:spPr>
          <a:xfrm>
            <a:off x="5183188" y="1688306"/>
            <a:ext cx="6172200" cy="3471862"/>
          </a:xfrm>
          <a:prstGeom prst="rect">
            <a:avLst/>
          </a:prstGeom>
          <a:noFill/>
        </p:spPr>
      </p:pic>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856322"/>
            <a:ext cx="3932237" cy="3012666"/>
          </a:xfrm>
        </p:spPr>
        <p:txBody>
          <a:bodyPr>
            <a:normAutofit/>
          </a:bodyPr>
          <a:lstStyle/>
          <a:p>
            <a:pPr marL="0" indent="0">
              <a:buNone/>
            </a:pPr>
            <a:r>
              <a:rPr lang="fr-CA" dirty="0"/>
              <a:t>«L’artiste montréalais Jean-François Laporte développe depuis une dizaine d’années un </a:t>
            </a:r>
            <a:r>
              <a:rPr lang="fr-CA" dirty="0" err="1"/>
              <a:t>instrumentarium</a:t>
            </a:r>
            <a:r>
              <a:rPr lang="fr-CA" dirty="0"/>
              <a:t> fortement original qui s’inscrit dans cette mouvance. The Pipe est un dispositif à air comprimé muni de plusieurs servomoteurs d’où émane une palette sonore impressionnante de diversité.» </a:t>
            </a:r>
            <a:r>
              <a:rPr lang="fr-CA" i="1" dirty="0"/>
              <a:t>MUS3328 - Notes de cours de Patrick Saint-Denis et Martin Marier</a:t>
            </a:r>
          </a:p>
        </p:txBody>
      </p:sp>
    </p:spTree>
    <p:extLst>
      <p:ext uri="{BB962C8B-B14F-4D97-AF65-F5344CB8AC3E}">
        <p14:creationId xmlns:p14="http://schemas.microsoft.com/office/powerpoint/2010/main" val="211834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dirty="0"/>
              <a:t>SOUDURE : ÉQUIPEMENT</a:t>
            </a:r>
            <a:endParaRPr lang="fr-CA" dirty="0"/>
          </a:p>
        </p:txBody>
      </p:sp>
      <p:pic>
        <p:nvPicPr>
          <p:cNvPr id="8" name="Image 7">
            <a:extLst>
              <a:ext uri="{FF2B5EF4-FFF2-40B4-BE49-F238E27FC236}">
                <a16:creationId xmlns:a16="http://schemas.microsoft.com/office/drawing/2014/main" id="{88DBC5BB-25D6-4308-8FD9-C554A6C264B9}"/>
              </a:ext>
            </a:extLst>
          </p:cNvPr>
          <p:cNvPicPr>
            <a:picLocks noChangeAspect="1"/>
          </p:cNvPicPr>
          <p:nvPr/>
        </p:nvPicPr>
        <p:blipFill>
          <a:blip r:embed="rId2"/>
          <a:stretch>
            <a:fillRect/>
          </a:stretch>
        </p:blipFill>
        <p:spPr>
          <a:xfrm>
            <a:off x="882247" y="1226431"/>
            <a:ext cx="4108853" cy="2529704"/>
          </a:xfrm>
          <a:prstGeom prst="rect">
            <a:avLst/>
          </a:prstGeom>
        </p:spPr>
      </p:pic>
      <p:pic>
        <p:nvPicPr>
          <p:cNvPr id="9" name="Image 8">
            <a:extLst>
              <a:ext uri="{FF2B5EF4-FFF2-40B4-BE49-F238E27FC236}">
                <a16:creationId xmlns:a16="http://schemas.microsoft.com/office/drawing/2014/main" id="{1BAA42CD-8B9F-4703-9952-537208C5C6C4}"/>
              </a:ext>
            </a:extLst>
          </p:cNvPr>
          <p:cNvPicPr>
            <a:picLocks noChangeAspect="1"/>
          </p:cNvPicPr>
          <p:nvPr/>
        </p:nvPicPr>
        <p:blipFill>
          <a:blip r:embed="rId3"/>
          <a:stretch>
            <a:fillRect/>
          </a:stretch>
        </p:blipFill>
        <p:spPr>
          <a:xfrm>
            <a:off x="5964010" y="1295981"/>
            <a:ext cx="4472254" cy="1606232"/>
          </a:xfrm>
          <a:prstGeom prst="rect">
            <a:avLst/>
          </a:prstGeom>
        </p:spPr>
      </p:pic>
      <p:sp>
        <p:nvSpPr>
          <p:cNvPr id="10" name="Rectangle 9">
            <a:extLst>
              <a:ext uri="{FF2B5EF4-FFF2-40B4-BE49-F238E27FC236}">
                <a16:creationId xmlns:a16="http://schemas.microsoft.com/office/drawing/2014/main" id="{F9A9D60D-A626-4361-91E4-53EB7BACEC90}"/>
              </a:ext>
            </a:extLst>
          </p:cNvPr>
          <p:cNvSpPr/>
          <p:nvPr/>
        </p:nvSpPr>
        <p:spPr>
          <a:xfrm>
            <a:off x="6096000" y="3630315"/>
            <a:ext cx="6096000" cy="230832"/>
          </a:xfrm>
          <a:prstGeom prst="rect">
            <a:avLst/>
          </a:prstGeom>
        </p:spPr>
        <p:txBody>
          <a:bodyPr>
            <a:spAutoFit/>
          </a:bodyPr>
          <a:lstStyle/>
          <a:p>
            <a:r>
              <a:rPr lang="fr-CA" sz="900" dirty="0">
                <a:hlinkClick r:id="rId4"/>
              </a:rPr>
              <a:t>https://abra-electronics.com/soldering/soldering-aids/sa-100-solder-tip-cleaner.html</a:t>
            </a:r>
            <a:r>
              <a:rPr lang="fr-CA" sz="900" dirty="0"/>
              <a:t> </a:t>
            </a:r>
          </a:p>
        </p:txBody>
      </p:sp>
      <p:sp>
        <p:nvSpPr>
          <p:cNvPr id="11" name="Rectangle 10">
            <a:extLst>
              <a:ext uri="{FF2B5EF4-FFF2-40B4-BE49-F238E27FC236}">
                <a16:creationId xmlns:a16="http://schemas.microsoft.com/office/drawing/2014/main" id="{9E87654F-CCA8-4CEB-8EF5-EF4A94EDA829}"/>
              </a:ext>
            </a:extLst>
          </p:cNvPr>
          <p:cNvSpPr/>
          <p:nvPr/>
        </p:nvSpPr>
        <p:spPr>
          <a:xfrm>
            <a:off x="819294" y="3641020"/>
            <a:ext cx="5124594" cy="369332"/>
          </a:xfrm>
          <a:prstGeom prst="rect">
            <a:avLst/>
          </a:prstGeom>
        </p:spPr>
        <p:txBody>
          <a:bodyPr wrap="square">
            <a:spAutoFit/>
          </a:bodyPr>
          <a:lstStyle/>
          <a:p>
            <a:r>
              <a:rPr lang="fr-CA" sz="900" dirty="0">
                <a:hlinkClick r:id="rId5"/>
              </a:rPr>
              <a:t>https://abra-electronics.com/soldering/soldering-desoldering-stations-various/fx888d-hakko-soldering-station-fx-888d.html</a:t>
            </a:r>
            <a:endParaRPr lang="fr-CA" sz="900" dirty="0"/>
          </a:p>
        </p:txBody>
      </p:sp>
      <p:pic>
        <p:nvPicPr>
          <p:cNvPr id="13" name="Image 12">
            <a:extLst>
              <a:ext uri="{FF2B5EF4-FFF2-40B4-BE49-F238E27FC236}">
                <a16:creationId xmlns:a16="http://schemas.microsoft.com/office/drawing/2014/main" id="{558E61C9-1433-4460-A823-4848765638B9}"/>
              </a:ext>
            </a:extLst>
          </p:cNvPr>
          <p:cNvPicPr>
            <a:picLocks noChangeAspect="1"/>
          </p:cNvPicPr>
          <p:nvPr/>
        </p:nvPicPr>
        <p:blipFill>
          <a:blip r:embed="rId6"/>
          <a:stretch>
            <a:fillRect/>
          </a:stretch>
        </p:blipFill>
        <p:spPr>
          <a:xfrm>
            <a:off x="5807114" y="3915767"/>
            <a:ext cx="5543406" cy="2321131"/>
          </a:xfrm>
          <a:prstGeom prst="rect">
            <a:avLst/>
          </a:prstGeom>
        </p:spPr>
      </p:pic>
      <p:sp>
        <p:nvSpPr>
          <p:cNvPr id="14" name="Rectangle 13">
            <a:extLst>
              <a:ext uri="{FF2B5EF4-FFF2-40B4-BE49-F238E27FC236}">
                <a16:creationId xmlns:a16="http://schemas.microsoft.com/office/drawing/2014/main" id="{F3FEB7A1-FB86-4119-AFA5-BEAB6372FAB0}"/>
              </a:ext>
            </a:extLst>
          </p:cNvPr>
          <p:cNvSpPr/>
          <p:nvPr/>
        </p:nvSpPr>
        <p:spPr>
          <a:xfrm>
            <a:off x="6121439" y="6236898"/>
            <a:ext cx="6096000" cy="230832"/>
          </a:xfrm>
          <a:prstGeom prst="rect">
            <a:avLst/>
          </a:prstGeom>
        </p:spPr>
        <p:txBody>
          <a:bodyPr>
            <a:spAutoFit/>
          </a:bodyPr>
          <a:lstStyle/>
          <a:p>
            <a:r>
              <a:rPr lang="fr-CA" sz="900" dirty="0">
                <a:hlinkClick r:id="rId7"/>
              </a:rPr>
              <a:t>https://abra-electronics.com/soldering/solder-abra-low-cost/s031-1lb-solder-031-08mm-diameter-s031.html</a:t>
            </a:r>
            <a:r>
              <a:rPr lang="fr-CA" sz="900" dirty="0"/>
              <a:t> </a:t>
            </a:r>
          </a:p>
        </p:txBody>
      </p:sp>
      <p:pic>
        <p:nvPicPr>
          <p:cNvPr id="15" name="Image 14">
            <a:extLst>
              <a:ext uri="{FF2B5EF4-FFF2-40B4-BE49-F238E27FC236}">
                <a16:creationId xmlns:a16="http://schemas.microsoft.com/office/drawing/2014/main" id="{45E79D4E-2491-42EC-AF40-57F662A65F2F}"/>
              </a:ext>
            </a:extLst>
          </p:cNvPr>
          <p:cNvPicPr>
            <a:picLocks noChangeAspect="1"/>
          </p:cNvPicPr>
          <p:nvPr/>
        </p:nvPicPr>
        <p:blipFill>
          <a:blip r:embed="rId8"/>
          <a:stretch>
            <a:fillRect/>
          </a:stretch>
        </p:blipFill>
        <p:spPr>
          <a:xfrm>
            <a:off x="838200" y="4230452"/>
            <a:ext cx="4371975" cy="2029123"/>
          </a:xfrm>
          <a:prstGeom prst="rect">
            <a:avLst/>
          </a:prstGeom>
        </p:spPr>
      </p:pic>
      <p:sp>
        <p:nvSpPr>
          <p:cNvPr id="16" name="Rectangle 15">
            <a:extLst>
              <a:ext uri="{FF2B5EF4-FFF2-40B4-BE49-F238E27FC236}">
                <a16:creationId xmlns:a16="http://schemas.microsoft.com/office/drawing/2014/main" id="{278F7512-8A31-4FC0-A3A1-38BE280A791D}"/>
              </a:ext>
            </a:extLst>
          </p:cNvPr>
          <p:cNvSpPr/>
          <p:nvPr/>
        </p:nvSpPr>
        <p:spPr>
          <a:xfrm>
            <a:off x="819294" y="6236898"/>
            <a:ext cx="6096000" cy="230832"/>
          </a:xfrm>
          <a:prstGeom prst="rect">
            <a:avLst/>
          </a:prstGeom>
        </p:spPr>
        <p:txBody>
          <a:bodyPr>
            <a:spAutoFit/>
          </a:bodyPr>
          <a:lstStyle/>
          <a:p>
            <a:r>
              <a:rPr lang="fr-CA" sz="900" dirty="0">
                <a:hlinkClick r:id="rId9"/>
              </a:rPr>
              <a:t>https://abra-electronics.com/soldering/desoldering-irons/desp-high-quality-desolder-pump-desp.html</a:t>
            </a:r>
            <a:r>
              <a:rPr lang="fr-CA" sz="900" dirty="0"/>
              <a:t> </a:t>
            </a:r>
          </a:p>
        </p:txBody>
      </p:sp>
    </p:spTree>
    <p:extLst>
      <p:ext uri="{BB962C8B-B14F-4D97-AF65-F5344CB8AC3E}">
        <p14:creationId xmlns:p14="http://schemas.microsoft.com/office/powerpoint/2010/main" val="1825257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dirty="0"/>
              <a:t>SOUDURE : DIRECTIVES GÉNÉRALES</a:t>
            </a:r>
            <a:endParaRPr lang="fr-CA" dirty="0"/>
          </a:p>
        </p:txBody>
      </p:sp>
      <p:pic>
        <p:nvPicPr>
          <p:cNvPr id="5" name="Espace réservé du contenu 4">
            <a:extLst>
              <a:ext uri="{FF2B5EF4-FFF2-40B4-BE49-F238E27FC236}">
                <a16:creationId xmlns:a16="http://schemas.microsoft.com/office/drawing/2014/main" id="{AB2E1205-8004-4659-AD30-DFB2600BFB00}"/>
              </a:ext>
            </a:extLst>
          </p:cNvPr>
          <p:cNvPicPr>
            <a:picLocks noGrp="1" noChangeAspect="1"/>
          </p:cNvPicPr>
          <p:nvPr>
            <p:ph idx="1"/>
          </p:nvPr>
        </p:nvPicPr>
        <p:blipFill>
          <a:blip r:embed="rId2"/>
          <a:stretch>
            <a:fillRect/>
          </a:stretch>
        </p:blipFill>
        <p:spPr>
          <a:xfrm>
            <a:off x="1722621" y="1252538"/>
            <a:ext cx="8746758" cy="4924425"/>
          </a:xfrm>
        </p:spPr>
      </p:pic>
    </p:spTree>
    <p:extLst>
      <p:ext uri="{BB962C8B-B14F-4D97-AF65-F5344CB8AC3E}">
        <p14:creationId xmlns:p14="http://schemas.microsoft.com/office/powerpoint/2010/main" val="31659749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hlinkClick r:id="rId2"/>
            <a:extLst>
              <a:ext uri="{FF2B5EF4-FFF2-40B4-BE49-F238E27FC236}">
                <a16:creationId xmlns:a16="http://schemas.microsoft.com/office/drawing/2014/main" id="{78688B98-590B-4498-96EC-91A0B5D4721D}"/>
              </a:ext>
            </a:extLst>
          </p:cNvPr>
          <p:cNvPicPr>
            <a:picLocks noChangeAspect="1"/>
          </p:cNvPicPr>
          <p:nvPr/>
        </p:nvPicPr>
        <p:blipFill>
          <a:blip r:embed="rId3"/>
          <a:stretch>
            <a:fillRect/>
          </a:stretch>
        </p:blipFill>
        <p:spPr>
          <a:xfrm>
            <a:off x="1128164" y="509046"/>
            <a:ext cx="4839625" cy="6044154"/>
          </a:xfrm>
          <a:prstGeom prst="rect">
            <a:avLst/>
          </a:prstGeom>
        </p:spPr>
      </p:pic>
      <p:sp>
        <p:nvSpPr>
          <p:cNvPr id="2" name="ZoneTexte 1">
            <a:extLst>
              <a:ext uri="{FF2B5EF4-FFF2-40B4-BE49-F238E27FC236}">
                <a16:creationId xmlns:a16="http://schemas.microsoft.com/office/drawing/2014/main" id="{855FD859-7F74-424A-82D5-254FE490AEF9}"/>
              </a:ext>
            </a:extLst>
          </p:cNvPr>
          <p:cNvSpPr txBox="1"/>
          <p:nvPr/>
        </p:nvSpPr>
        <p:spPr>
          <a:xfrm>
            <a:off x="6224213" y="2767280"/>
            <a:ext cx="5325636" cy="1938992"/>
          </a:xfrm>
          <a:prstGeom prst="rect">
            <a:avLst/>
          </a:prstGeom>
          <a:noFill/>
        </p:spPr>
        <p:txBody>
          <a:bodyPr wrap="square" rtlCol="0">
            <a:spAutoFit/>
          </a:bodyPr>
          <a:lstStyle/>
          <a:p>
            <a:r>
              <a:rPr lang="fr-CA" sz="4000" b="1" dirty="0">
                <a:latin typeface="+mj-lt"/>
              </a:rPr>
              <a:t>SOUDURE : TÉLÉCHARGEZ LA BD </a:t>
            </a:r>
            <a:r>
              <a:rPr lang="fr-CA" sz="4000" b="1" dirty="0">
                <a:latin typeface="+mj-lt"/>
                <a:hlinkClick r:id="rId2"/>
              </a:rPr>
              <a:t>ICI</a:t>
            </a:r>
            <a:r>
              <a:rPr lang="fr-CA" sz="4000" b="1" dirty="0">
                <a:latin typeface="+mj-lt"/>
              </a:rPr>
              <a:t>.</a:t>
            </a:r>
          </a:p>
        </p:txBody>
      </p:sp>
    </p:spTree>
    <p:extLst>
      <p:ext uri="{BB962C8B-B14F-4D97-AF65-F5344CB8AC3E}">
        <p14:creationId xmlns:p14="http://schemas.microsoft.com/office/powerpoint/2010/main" val="1358835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dirty="0"/>
              <a:t>SOUDURE : VIDÉO</a:t>
            </a:r>
            <a:endParaRPr lang="fr-CA" dirty="0"/>
          </a:p>
        </p:txBody>
      </p:sp>
      <p:pic>
        <p:nvPicPr>
          <p:cNvPr id="6" name="Média en ligne 5" title="Comment souder">
            <a:hlinkClick r:id="" action="ppaction://media"/>
            <a:extLst>
              <a:ext uri="{FF2B5EF4-FFF2-40B4-BE49-F238E27FC236}">
                <a16:creationId xmlns:a16="http://schemas.microsoft.com/office/drawing/2014/main" id="{6A17CB56-B9F0-43FB-B848-A26C0E83B9AB}"/>
              </a:ext>
            </a:extLst>
          </p:cNvPr>
          <p:cNvPicPr>
            <a:picLocks noRot="1" noChangeAspect="1"/>
          </p:cNvPicPr>
          <p:nvPr>
            <a:videoFile r:link="rId1"/>
          </p:nvPr>
        </p:nvPicPr>
        <p:blipFill>
          <a:blip r:embed="rId3"/>
          <a:stretch>
            <a:fillRect/>
          </a:stretch>
        </p:blipFill>
        <p:spPr>
          <a:xfrm>
            <a:off x="1715363" y="1391283"/>
            <a:ext cx="8058951" cy="4533160"/>
          </a:xfrm>
          <a:prstGeom prst="rect">
            <a:avLst/>
          </a:prstGeom>
        </p:spPr>
      </p:pic>
    </p:spTree>
    <p:extLst>
      <p:ext uri="{BB962C8B-B14F-4D97-AF65-F5344CB8AC3E}">
        <p14:creationId xmlns:p14="http://schemas.microsoft.com/office/powerpoint/2010/main" val="87141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10</a:t>
            </a:r>
            <a:endParaRPr lang="fr-CA" dirty="0"/>
          </a:p>
        </p:txBody>
      </p:sp>
    </p:spTree>
    <p:extLst>
      <p:ext uri="{BB962C8B-B14F-4D97-AF65-F5344CB8AC3E}">
        <p14:creationId xmlns:p14="http://schemas.microsoft.com/office/powerpoint/2010/main" val="11279522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28050-CE6D-470E-AB48-97A8EA184569}"/>
              </a:ext>
            </a:extLst>
          </p:cNvPr>
          <p:cNvSpPr>
            <a:spLocks noGrp="1"/>
          </p:cNvSpPr>
          <p:nvPr>
            <p:ph type="title"/>
          </p:nvPr>
        </p:nvSpPr>
        <p:spPr/>
        <p:txBody>
          <a:bodyPr/>
          <a:lstStyle/>
          <a:p>
            <a:r>
              <a:rPr lang="en-CA" dirty="0"/>
              <a:t>SERVOMOTEUR</a:t>
            </a:r>
            <a:endParaRPr lang="fr-CA" dirty="0"/>
          </a:p>
        </p:txBody>
      </p:sp>
      <p:pic>
        <p:nvPicPr>
          <p:cNvPr id="4" name="Image 3">
            <a:extLst>
              <a:ext uri="{FF2B5EF4-FFF2-40B4-BE49-F238E27FC236}">
                <a16:creationId xmlns:a16="http://schemas.microsoft.com/office/drawing/2014/main" id="{3A36FC60-E127-4FE0-8004-7EAA3A54451B}"/>
              </a:ext>
            </a:extLst>
          </p:cNvPr>
          <p:cNvPicPr>
            <a:picLocks noChangeAspect="1"/>
          </p:cNvPicPr>
          <p:nvPr/>
        </p:nvPicPr>
        <p:blipFill>
          <a:blip r:embed="rId2"/>
          <a:stretch>
            <a:fillRect/>
          </a:stretch>
        </p:blipFill>
        <p:spPr>
          <a:xfrm>
            <a:off x="4115410" y="2698115"/>
            <a:ext cx="3658452" cy="3537687"/>
          </a:xfrm>
          <a:prstGeom prst="rect">
            <a:avLst/>
          </a:prstGeom>
        </p:spPr>
      </p:pic>
      <p:pic>
        <p:nvPicPr>
          <p:cNvPr id="5" name="Image 4">
            <a:extLst>
              <a:ext uri="{FF2B5EF4-FFF2-40B4-BE49-F238E27FC236}">
                <a16:creationId xmlns:a16="http://schemas.microsoft.com/office/drawing/2014/main" id="{40FB3ACA-6FB7-45BD-86C2-110C8E4687CE}"/>
              </a:ext>
            </a:extLst>
          </p:cNvPr>
          <p:cNvPicPr>
            <a:picLocks noChangeAspect="1"/>
          </p:cNvPicPr>
          <p:nvPr/>
        </p:nvPicPr>
        <p:blipFill>
          <a:blip r:embed="rId3"/>
          <a:stretch>
            <a:fillRect/>
          </a:stretch>
        </p:blipFill>
        <p:spPr>
          <a:xfrm>
            <a:off x="1275080" y="1160463"/>
            <a:ext cx="9641840" cy="1589671"/>
          </a:xfrm>
          <a:prstGeom prst="rect">
            <a:avLst/>
          </a:prstGeom>
        </p:spPr>
      </p:pic>
    </p:spTree>
    <p:extLst>
      <p:ext uri="{BB962C8B-B14F-4D97-AF65-F5344CB8AC3E}">
        <p14:creationId xmlns:p14="http://schemas.microsoft.com/office/powerpoint/2010/main" val="15099424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28050-CE6D-470E-AB48-97A8EA184569}"/>
              </a:ext>
            </a:extLst>
          </p:cNvPr>
          <p:cNvSpPr>
            <a:spLocks noGrp="1"/>
          </p:cNvSpPr>
          <p:nvPr>
            <p:ph type="title"/>
          </p:nvPr>
        </p:nvSpPr>
        <p:spPr/>
        <p:txBody>
          <a:bodyPr/>
          <a:lstStyle/>
          <a:p>
            <a:r>
              <a:rPr lang="en-CA" dirty="0"/>
              <a:t>SERVOMOTEUR : INTÉRIEUR</a:t>
            </a:r>
            <a:endParaRPr lang="fr-CA" dirty="0"/>
          </a:p>
        </p:txBody>
      </p:sp>
      <p:pic>
        <p:nvPicPr>
          <p:cNvPr id="6" name="Espace réservé du contenu 5">
            <a:extLst>
              <a:ext uri="{FF2B5EF4-FFF2-40B4-BE49-F238E27FC236}">
                <a16:creationId xmlns:a16="http://schemas.microsoft.com/office/drawing/2014/main" id="{7DB3CA98-E79F-4CA3-B417-A7F758ED1EF7}"/>
              </a:ext>
            </a:extLst>
          </p:cNvPr>
          <p:cNvPicPr>
            <a:picLocks noGrp="1" noChangeAspect="1"/>
          </p:cNvPicPr>
          <p:nvPr>
            <p:ph idx="1"/>
          </p:nvPr>
        </p:nvPicPr>
        <p:blipFill>
          <a:blip r:embed="rId2"/>
          <a:stretch>
            <a:fillRect/>
          </a:stretch>
        </p:blipFill>
        <p:spPr>
          <a:xfrm>
            <a:off x="4053840" y="3303448"/>
            <a:ext cx="4326500" cy="3249752"/>
          </a:xfrm>
          <a:prstGeom prst="rect">
            <a:avLst/>
          </a:prstGeom>
        </p:spPr>
      </p:pic>
      <p:pic>
        <p:nvPicPr>
          <p:cNvPr id="3" name="Image 2">
            <a:extLst>
              <a:ext uri="{FF2B5EF4-FFF2-40B4-BE49-F238E27FC236}">
                <a16:creationId xmlns:a16="http://schemas.microsoft.com/office/drawing/2014/main" id="{6662499D-B7F4-454D-9F5B-2861100FDA8B}"/>
              </a:ext>
            </a:extLst>
          </p:cNvPr>
          <p:cNvPicPr>
            <a:picLocks noChangeAspect="1"/>
          </p:cNvPicPr>
          <p:nvPr/>
        </p:nvPicPr>
        <p:blipFill>
          <a:blip r:embed="rId3"/>
          <a:stretch>
            <a:fillRect/>
          </a:stretch>
        </p:blipFill>
        <p:spPr>
          <a:xfrm>
            <a:off x="1554480" y="1115181"/>
            <a:ext cx="9083040" cy="2219005"/>
          </a:xfrm>
          <a:prstGeom prst="rect">
            <a:avLst/>
          </a:prstGeom>
        </p:spPr>
      </p:pic>
    </p:spTree>
    <p:extLst>
      <p:ext uri="{BB962C8B-B14F-4D97-AF65-F5344CB8AC3E}">
        <p14:creationId xmlns:p14="http://schemas.microsoft.com/office/powerpoint/2010/main" val="26282895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95AFAE09-E62A-4ECA-93D3-BDF355B23D85}"/>
              </a:ext>
            </a:extLst>
          </p:cNvPr>
          <p:cNvPicPr>
            <a:picLocks noChangeAspect="1"/>
          </p:cNvPicPr>
          <p:nvPr/>
        </p:nvPicPr>
        <p:blipFill>
          <a:blip r:embed="rId2"/>
          <a:stretch>
            <a:fillRect/>
          </a:stretch>
        </p:blipFill>
        <p:spPr>
          <a:xfrm>
            <a:off x="1211863" y="2902287"/>
            <a:ext cx="4282062" cy="3590588"/>
          </a:xfrm>
          <a:prstGeom prst="rect">
            <a:avLst/>
          </a:prstGeom>
        </p:spPr>
      </p:pic>
      <p:sp>
        <p:nvSpPr>
          <p:cNvPr id="2" name="Titre 1">
            <a:extLst>
              <a:ext uri="{FF2B5EF4-FFF2-40B4-BE49-F238E27FC236}">
                <a16:creationId xmlns:a16="http://schemas.microsoft.com/office/drawing/2014/main" id="{CD728050-CE6D-470E-AB48-97A8EA184569}"/>
              </a:ext>
            </a:extLst>
          </p:cNvPr>
          <p:cNvSpPr>
            <a:spLocks noGrp="1"/>
          </p:cNvSpPr>
          <p:nvPr>
            <p:ph type="title"/>
          </p:nvPr>
        </p:nvSpPr>
        <p:spPr/>
        <p:txBody>
          <a:bodyPr>
            <a:normAutofit fontScale="90000"/>
          </a:bodyPr>
          <a:lstStyle/>
          <a:p>
            <a:r>
              <a:rPr lang="en-CA" dirty="0"/>
              <a:t>SERVOMOTEUR : AVEC ARDUINO NANO</a:t>
            </a:r>
            <a:endParaRPr lang="fr-CA" dirty="0"/>
          </a:p>
        </p:txBody>
      </p:sp>
      <p:pic>
        <p:nvPicPr>
          <p:cNvPr id="7" name="Image 6">
            <a:extLst>
              <a:ext uri="{FF2B5EF4-FFF2-40B4-BE49-F238E27FC236}">
                <a16:creationId xmlns:a16="http://schemas.microsoft.com/office/drawing/2014/main" id="{F0196B02-F58D-4A17-B076-3CFBD84CE025}"/>
              </a:ext>
            </a:extLst>
          </p:cNvPr>
          <p:cNvPicPr>
            <a:picLocks noChangeAspect="1"/>
          </p:cNvPicPr>
          <p:nvPr/>
        </p:nvPicPr>
        <p:blipFill>
          <a:blip r:embed="rId3"/>
          <a:stretch>
            <a:fillRect/>
          </a:stretch>
        </p:blipFill>
        <p:spPr>
          <a:xfrm>
            <a:off x="995680" y="1277861"/>
            <a:ext cx="6878320" cy="1279802"/>
          </a:xfrm>
          <a:prstGeom prst="rect">
            <a:avLst/>
          </a:prstGeom>
        </p:spPr>
      </p:pic>
      <p:pic>
        <p:nvPicPr>
          <p:cNvPr id="8" name="Image 7">
            <a:extLst>
              <a:ext uri="{FF2B5EF4-FFF2-40B4-BE49-F238E27FC236}">
                <a16:creationId xmlns:a16="http://schemas.microsoft.com/office/drawing/2014/main" id="{56E64074-6CBC-4B32-B0BB-395F3A39F49B}"/>
              </a:ext>
            </a:extLst>
          </p:cNvPr>
          <p:cNvPicPr>
            <a:picLocks noChangeAspect="1"/>
          </p:cNvPicPr>
          <p:nvPr/>
        </p:nvPicPr>
        <p:blipFill>
          <a:blip r:embed="rId4"/>
          <a:stretch>
            <a:fillRect/>
          </a:stretch>
        </p:blipFill>
        <p:spPr>
          <a:xfrm>
            <a:off x="8353425" y="1125067"/>
            <a:ext cx="2373172" cy="1795336"/>
          </a:xfrm>
          <a:prstGeom prst="rect">
            <a:avLst/>
          </a:prstGeom>
        </p:spPr>
      </p:pic>
      <p:pic>
        <p:nvPicPr>
          <p:cNvPr id="10" name="Image 9">
            <a:extLst>
              <a:ext uri="{FF2B5EF4-FFF2-40B4-BE49-F238E27FC236}">
                <a16:creationId xmlns:a16="http://schemas.microsoft.com/office/drawing/2014/main" id="{B71B9E62-1FD3-423C-B890-C0DF9D8F3DFF}"/>
              </a:ext>
            </a:extLst>
          </p:cNvPr>
          <p:cNvPicPr>
            <a:picLocks noChangeAspect="1"/>
          </p:cNvPicPr>
          <p:nvPr/>
        </p:nvPicPr>
        <p:blipFill>
          <a:blip r:embed="rId5"/>
          <a:stretch>
            <a:fillRect/>
          </a:stretch>
        </p:blipFill>
        <p:spPr>
          <a:xfrm>
            <a:off x="5648325" y="3054037"/>
            <a:ext cx="5705475" cy="2721959"/>
          </a:xfrm>
          <a:prstGeom prst="rect">
            <a:avLst/>
          </a:prstGeom>
        </p:spPr>
      </p:pic>
      <p:pic>
        <p:nvPicPr>
          <p:cNvPr id="11" name="Image 10">
            <a:extLst>
              <a:ext uri="{FF2B5EF4-FFF2-40B4-BE49-F238E27FC236}">
                <a16:creationId xmlns:a16="http://schemas.microsoft.com/office/drawing/2014/main" id="{AAFD2038-C553-4D7B-981C-ABF16557006F}"/>
              </a:ext>
            </a:extLst>
          </p:cNvPr>
          <p:cNvPicPr>
            <a:picLocks noChangeAspect="1"/>
          </p:cNvPicPr>
          <p:nvPr/>
        </p:nvPicPr>
        <p:blipFill rotWithShape="1">
          <a:blip r:embed="rId6"/>
          <a:srcRect r="4653"/>
          <a:stretch/>
        </p:blipFill>
        <p:spPr>
          <a:xfrm>
            <a:off x="5648325" y="5775996"/>
            <a:ext cx="5705475" cy="868629"/>
          </a:xfrm>
          <a:prstGeom prst="rect">
            <a:avLst/>
          </a:prstGeom>
        </p:spPr>
      </p:pic>
    </p:spTree>
    <p:extLst>
      <p:ext uri="{BB962C8B-B14F-4D97-AF65-F5344CB8AC3E}">
        <p14:creationId xmlns:p14="http://schemas.microsoft.com/office/powerpoint/2010/main" val="40425120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54E45-7AFB-496E-96A0-7D6E3D977772}"/>
              </a:ext>
            </a:extLst>
          </p:cNvPr>
          <p:cNvSpPr>
            <a:spLocks noGrp="1"/>
          </p:cNvSpPr>
          <p:nvPr>
            <p:ph type="title"/>
          </p:nvPr>
        </p:nvSpPr>
        <p:spPr/>
        <p:txBody>
          <a:bodyPr>
            <a:noAutofit/>
          </a:bodyPr>
          <a:lstStyle/>
          <a:p>
            <a:r>
              <a:rPr lang="en-CA" sz="3600" dirty="0"/>
              <a:t>SERVOMOTEUR : CONTRÔLE AVEC MAX</a:t>
            </a:r>
            <a:endParaRPr lang="fr-CA" sz="3600" dirty="0"/>
          </a:p>
        </p:txBody>
      </p:sp>
      <p:pic>
        <p:nvPicPr>
          <p:cNvPr id="6" name="Image 5">
            <a:extLst>
              <a:ext uri="{FF2B5EF4-FFF2-40B4-BE49-F238E27FC236}">
                <a16:creationId xmlns:a16="http://schemas.microsoft.com/office/drawing/2014/main" id="{5C5D850B-0761-4906-A3AA-8D9F519EB51C}"/>
              </a:ext>
            </a:extLst>
          </p:cNvPr>
          <p:cNvPicPr>
            <a:picLocks noChangeAspect="1"/>
          </p:cNvPicPr>
          <p:nvPr/>
        </p:nvPicPr>
        <p:blipFill>
          <a:blip r:embed="rId2"/>
          <a:stretch>
            <a:fillRect/>
          </a:stretch>
        </p:blipFill>
        <p:spPr>
          <a:xfrm>
            <a:off x="956406" y="2266963"/>
            <a:ext cx="3578682" cy="4145675"/>
          </a:xfrm>
          <a:prstGeom prst="rect">
            <a:avLst/>
          </a:prstGeom>
        </p:spPr>
      </p:pic>
      <p:pic>
        <p:nvPicPr>
          <p:cNvPr id="3" name="Image 2">
            <a:extLst>
              <a:ext uri="{FF2B5EF4-FFF2-40B4-BE49-F238E27FC236}">
                <a16:creationId xmlns:a16="http://schemas.microsoft.com/office/drawing/2014/main" id="{34E38884-23C8-4848-872F-FD3E13640A9B}"/>
              </a:ext>
            </a:extLst>
          </p:cNvPr>
          <p:cNvPicPr>
            <a:picLocks noChangeAspect="1"/>
          </p:cNvPicPr>
          <p:nvPr/>
        </p:nvPicPr>
        <p:blipFill>
          <a:blip r:embed="rId3"/>
          <a:stretch>
            <a:fillRect/>
          </a:stretch>
        </p:blipFill>
        <p:spPr>
          <a:xfrm>
            <a:off x="6187018" y="2420473"/>
            <a:ext cx="5964708" cy="4239663"/>
          </a:xfrm>
          <a:prstGeom prst="rect">
            <a:avLst/>
          </a:prstGeom>
        </p:spPr>
      </p:pic>
      <p:sp>
        <p:nvSpPr>
          <p:cNvPr id="8" name="Rectangle 7">
            <a:extLst>
              <a:ext uri="{FF2B5EF4-FFF2-40B4-BE49-F238E27FC236}">
                <a16:creationId xmlns:a16="http://schemas.microsoft.com/office/drawing/2014/main" id="{4526E933-A586-4108-9380-681A5B68057B}"/>
              </a:ext>
            </a:extLst>
          </p:cNvPr>
          <p:cNvSpPr/>
          <p:nvPr/>
        </p:nvSpPr>
        <p:spPr>
          <a:xfrm>
            <a:off x="3904739" y="1139571"/>
            <a:ext cx="5319080" cy="6293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Ce code permet de contrôler un servomoteur en envoyant un message ASCII qui commence par ‘s’ (115 en ASCII) suivi par un nombre en ASCII et terminé par une fin de ligne (10 en ASCII).</a:t>
            </a:r>
          </a:p>
        </p:txBody>
      </p:sp>
      <p:grpSp>
        <p:nvGrpSpPr>
          <p:cNvPr id="28" name="Groupe 27">
            <a:extLst>
              <a:ext uri="{FF2B5EF4-FFF2-40B4-BE49-F238E27FC236}">
                <a16:creationId xmlns:a16="http://schemas.microsoft.com/office/drawing/2014/main" id="{17B306B2-6DB4-41C2-9F36-4C7C08079396}"/>
              </a:ext>
            </a:extLst>
          </p:cNvPr>
          <p:cNvGrpSpPr/>
          <p:nvPr/>
        </p:nvGrpSpPr>
        <p:grpSpPr>
          <a:xfrm>
            <a:off x="3879438" y="1746399"/>
            <a:ext cx="5459872" cy="2358457"/>
            <a:chOff x="5763916" y="1265798"/>
            <a:chExt cx="6019800" cy="2600325"/>
          </a:xfrm>
        </p:grpSpPr>
        <p:grpSp>
          <p:nvGrpSpPr>
            <p:cNvPr id="12" name="Groupe 11">
              <a:extLst>
                <a:ext uri="{FF2B5EF4-FFF2-40B4-BE49-F238E27FC236}">
                  <a16:creationId xmlns:a16="http://schemas.microsoft.com/office/drawing/2014/main" id="{C1190EBD-F807-485F-B2EE-0B3F3B1FD995}"/>
                </a:ext>
              </a:extLst>
            </p:cNvPr>
            <p:cNvGrpSpPr/>
            <p:nvPr/>
          </p:nvGrpSpPr>
          <p:grpSpPr>
            <a:xfrm>
              <a:off x="5763916" y="1265798"/>
              <a:ext cx="6019800" cy="2600325"/>
              <a:chOff x="5334000" y="2306390"/>
              <a:chExt cx="6019800" cy="2600325"/>
            </a:xfrm>
          </p:grpSpPr>
          <p:pic>
            <p:nvPicPr>
              <p:cNvPr id="13" name="Image 12" descr="Une image contenant table&#10;&#10;Description générée automatiquement">
                <a:extLst>
                  <a:ext uri="{FF2B5EF4-FFF2-40B4-BE49-F238E27FC236}">
                    <a16:creationId xmlns:a16="http://schemas.microsoft.com/office/drawing/2014/main" id="{685FA66D-64E7-4B44-82F2-999977EA0B75}"/>
                  </a:ext>
                </a:extLst>
              </p:cNvPr>
              <p:cNvPicPr>
                <a:picLocks noChangeAspect="1"/>
              </p:cNvPicPr>
              <p:nvPr/>
            </p:nvPicPr>
            <p:blipFill>
              <a:blip r:embed="rId4"/>
              <a:stretch>
                <a:fillRect/>
              </a:stretch>
            </p:blipFill>
            <p:spPr>
              <a:xfrm>
                <a:off x="5334000" y="2306390"/>
                <a:ext cx="6019800" cy="2600325"/>
              </a:xfrm>
              <a:prstGeom prst="rect">
                <a:avLst/>
              </a:prstGeom>
            </p:spPr>
          </p:pic>
          <p:sp>
            <p:nvSpPr>
              <p:cNvPr id="14" name="Rectangle 13">
                <a:extLst>
                  <a:ext uri="{FF2B5EF4-FFF2-40B4-BE49-F238E27FC236}">
                    <a16:creationId xmlns:a16="http://schemas.microsoft.com/office/drawing/2014/main" id="{54CDE8D1-6A90-485F-B364-E3C36C31CE30}"/>
                  </a:ext>
                </a:extLst>
              </p:cNvPr>
              <p:cNvSpPr/>
              <p:nvPr/>
            </p:nvSpPr>
            <p:spPr>
              <a:xfrm>
                <a:off x="8305712" y="2527123"/>
                <a:ext cx="510978" cy="145966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Rectangle 14">
                <a:extLst>
                  <a:ext uri="{FF2B5EF4-FFF2-40B4-BE49-F238E27FC236}">
                    <a16:creationId xmlns:a16="http://schemas.microsoft.com/office/drawing/2014/main" id="{ED81091F-CEF8-49F2-B338-05BB06ABF74C}"/>
                  </a:ext>
                </a:extLst>
              </p:cNvPr>
              <p:cNvSpPr/>
              <p:nvPr/>
            </p:nvSpPr>
            <p:spPr>
              <a:xfrm>
                <a:off x="5788241" y="2527123"/>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FDE70AAD-60D0-44C1-A9ED-5DE213DEB9AA}"/>
                  </a:ext>
                </a:extLst>
              </p:cNvPr>
              <p:cNvSpPr/>
              <p:nvPr/>
            </p:nvSpPr>
            <p:spPr>
              <a:xfrm>
                <a:off x="6879270" y="2522394"/>
                <a:ext cx="141173" cy="230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C9CE0E0A-6BA6-4FB3-A708-C83120C316BC}"/>
                  </a:ext>
                </a:extLst>
              </p:cNvPr>
              <p:cNvSpPr/>
              <p:nvPr/>
            </p:nvSpPr>
            <p:spPr>
              <a:xfrm>
                <a:off x="5449824" y="3986784"/>
                <a:ext cx="877824"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Rectangle 26">
                <a:extLst>
                  <a:ext uri="{FF2B5EF4-FFF2-40B4-BE49-F238E27FC236}">
                    <a16:creationId xmlns:a16="http://schemas.microsoft.com/office/drawing/2014/main" id="{2D37FE9C-BCE9-4F69-8EC3-0397F3C4C531}"/>
                  </a:ext>
                </a:extLst>
              </p:cNvPr>
              <p:cNvSpPr/>
              <p:nvPr/>
            </p:nvSpPr>
            <p:spPr>
              <a:xfrm>
                <a:off x="10721344" y="2981511"/>
                <a:ext cx="505120" cy="12801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cxnSp>
          <p:nvCxnSpPr>
            <p:cNvPr id="19" name="Connecteur droit 18">
              <a:extLst>
                <a:ext uri="{FF2B5EF4-FFF2-40B4-BE49-F238E27FC236}">
                  <a16:creationId xmlns:a16="http://schemas.microsoft.com/office/drawing/2014/main" id="{02649790-4AC3-4052-B727-F902CD46B550}"/>
                </a:ext>
              </a:extLst>
            </p:cNvPr>
            <p:cNvCxnSpPr>
              <a:cxnSpLocks/>
            </p:cNvCxnSpPr>
            <p:nvPr/>
          </p:nvCxnSpPr>
          <p:spPr>
            <a:xfrm>
              <a:off x="6866227"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C881F911-A6C9-4AE8-83D6-D9221A230ECA}"/>
                </a:ext>
              </a:extLst>
            </p:cNvPr>
            <p:cNvCxnSpPr>
              <a:cxnSpLocks/>
            </p:cNvCxnSpPr>
            <p:nvPr/>
          </p:nvCxnSpPr>
          <p:spPr>
            <a:xfrm>
              <a:off x="7906394" y="1526661"/>
              <a:ext cx="0" cy="2261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2D85A15C-BF45-4973-9DAB-4F7B3C3A46A8}"/>
                </a:ext>
              </a:extLst>
            </p:cNvPr>
            <p:cNvCxnSpPr>
              <a:cxnSpLocks/>
            </p:cNvCxnSpPr>
            <p:nvPr/>
          </p:nvCxnSpPr>
          <p:spPr>
            <a:xfrm>
              <a:off x="8662475"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AA42664E-5789-423F-9459-1153D0DBAAF0}"/>
                </a:ext>
              </a:extLst>
            </p:cNvPr>
            <p:cNvCxnSpPr>
              <a:cxnSpLocks/>
            </p:cNvCxnSpPr>
            <p:nvPr/>
          </p:nvCxnSpPr>
          <p:spPr>
            <a:xfrm>
              <a:off x="9267636"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B907DD3D-BFA5-4142-BF01-93222DA041BB}"/>
                </a:ext>
              </a:extLst>
            </p:cNvPr>
            <p:cNvCxnSpPr>
              <a:cxnSpLocks/>
            </p:cNvCxnSpPr>
            <p:nvPr/>
          </p:nvCxnSpPr>
          <p:spPr>
            <a:xfrm>
              <a:off x="9900810"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1F58E3B4-96CE-4283-8D67-F8CDDDEB75C5}"/>
                </a:ext>
              </a:extLst>
            </p:cNvPr>
            <p:cNvCxnSpPr>
              <a:cxnSpLocks/>
            </p:cNvCxnSpPr>
            <p:nvPr/>
          </p:nvCxnSpPr>
          <p:spPr>
            <a:xfrm>
              <a:off x="10508631" y="1526661"/>
              <a:ext cx="0" cy="230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5129BC35-F5DF-4509-9011-36CD8998C32A}"/>
                </a:ext>
              </a:extLst>
            </p:cNvPr>
            <p:cNvCxnSpPr>
              <a:cxnSpLocks/>
            </p:cNvCxnSpPr>
            <p:nvPr/>
          </p:nvCxnSpPr>
          <p:spPr>
            <a:xfrm>
              <a:off x="11116452" y="1526661"/>
              <a:ext cx="0" cy="230603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64822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1921276" y="659370"/>
            <a:ext cx="8616518" cy="5361708"/>
          </a:xfrm>
        </p:spPr>
        <p:txBody>
          <a:bodyPr>
            <a:noAutofit/>
          </a:bodyPr>
          <a:lstStyle/>
          <a:p>
            <a:r>
              <a:rPr lang="en-CA" sz="12400" spc="0" dirty="0"/>
              <a:t>ESP32</a:t>
            </a:r>
            <a:endParaRPr lang="fr-CA" sz="4800" spc="0" dirty="0">
              <a:solidFill>
                <a:schemeClr val="accent5"/>
              </a:solidFill>
            </a:endParaRPr>
          </a:p>
        </p:txBody>
      </p:sp>
    </p:spTree>
    <p:extLst>
      <p:ext uri="{BB962C8B-B14F-4D97-AF65-F5344CB8AC3E}">
        <p14:creationId xmlns:p14="http://schemas.microsoft.com/office/powerpoint/2010/main" val="643677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1929610"/>
            <a:ext cx="3932237" cy="1868896"/>
          </a:xfrm>
        </p:spPr>
        <p:txBody>
          <a:bodyPr anchor="b">
            <a:normAutofit/>
          </a:bodyPr>
          <a:lstStyle/>
          <a:p>
            <a:pPr algn="r"/>
            <a:r>
              <a:rPr lang="fr-CA" sz="4000" dirty="0" err="1"/>
              <a:t>Skolkovo</a:t>
            </a:r>
            <a:r>
              <a:rPr lang="fr-CA" sz="4000" dirty="0"/>
              <a:t> Dynamics</a:t>
            </a:r>
          </a:p>
        </p:txBody>
      </p:sp>
      <p:pic>
        <p:nvPicPr>
          <p:cNvPr id="7" name="Média en ligne 6" title="upstairs neighbours robots by skolkovo dynamics d5xs6vo5w8961">
            <a:hlinkClick r:id="" action="ppaction://media"/>
            <a:extLst>
              <a:ext uri="{FF2B5EF4-FFF2-40B4-BE49-F238E27FC236}">
                <a16:creationId xmlns:a16="http://schemas.microsoft.com/office/drawing/2014/main" id="{37EEBD22-6402-4BF0-A405-B1623CA75571}"/>
              </a:ext>
            </a:extLst>
          </p:cNvPr>
          <p:cNvPicPr>
            <a:picLocks noRot="1" noChangeAspect="1"/>
          </p:cNvPicPr>
          <p:nvPr>
            <a:videoFile r:link="rId1"/>
          </p:nvPr>
        </p:nvPicPr>
        <p:blipFill>
          <a:blip r:embed="rId3"/>
          <a:stretch>
            <a:fillRect/>
          </a:stretch>
        </p:blipFill>
        <p:spPr>
          <a:xfrm>
            <a:off x="5219106" y="1523584"/>
            <a:ext cx="5803809" cy="3279152"/>
          </a:xfrm>
          <a:prstGeom prst="rect">
            <a:avLst/>
          </a:prstGeom>
        </p:spPr>
      </p:pic>
    </p:spTree>
    <p:extLst>
      <p:ext uri="{BB962C8B-B14F-4D97-AF65-F5344CB8AC3E}">
        <p14:creationId xmlns:p14="http://schemas.microsoft.com/office/powerpoint/2010/main" val="116502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a:extLst>
              <a:ext uri="{FF2B5EF4-FFF2-40B4-BE49-F238E27FC236}">
                <a16:creationId xmlns:a16="http://schemas.microsoft.com/office/drawing/2014/main" id="{52AF7233-BE7B-41D7-AFD6-061C2136AE77}"/>
              </a:ext>
            </a:extLst>
          </p:cNvPr>
          <p:cNvGraphicFramePr>
            <a:graphicFrameLocks noChangeAspect="1"/>
          </p:cNvGraphicFramePr>
          <p:nvPr>
            <p:extLst>
              <p:ext uri="{D42A27DB-BD31-4B8C-83A1-F6EECF244321}">
                <p14:modId xmlns:p14="http://schemas.microsoft.com/office/powerpoint/2010/main" val="1257602174"/>
              </p:ext>
            </p:extLst>
          </p:nvPr>
        </p:nvGraphicFramePr>
        <p:xfrm>
          <a:off x="2501900" y="1296988"/>
          <a:ext cx="7188200" cy="4903787"/>
        </p:xfrm>
        <a:graphic>
          <a:graphicData uri="http://schemas.openxmlformats.org/presentationml/2006/ole">
            <mc:AlternateContent xmlns:mc="http://schemas.openxmlformats.org/markup-compatibility/2006">
              <mc:Choice xmlns:v="urn:schemas-microsoft-com:vml" Requires="v">
                <p:oleObj name="Image" r:id="rId2" imgW="14412600" imgH="9828360" progId="Photoshop.Image.21">
                  <p:embed/>
                </p:oleObj>
              </mc:Choice>
              <mc:Fallback>
                <p:oleObj name="Image" r:id="rId2" imgW="14412600" imgH="9828360" progId="Photoshop.Image.21">
                  <p:embed/>
                  <p:pic>
                    <p:nvPicPr>
                      <p:cNvPr id="6" name="Objet 5">
                        <a:extLst>
                          <a:ext uri="{FF2B5EF4-FFF2-40B4-BE49-F238E27FC236}">
                            <a16:creationId xmlns:a16="http://schemas.microsoft.com/office/drawing/2014/main" id="{52AF7233-BE7B-41D7-AFD6-061C2136AE77}"/>
                          </a:ext>
                        </a:extLst>
                      </p:cNvPr>
                      <p:cNvPicPr/>
                      <p:nvPr/>
                    </p:nvPicPr>
                    <p:blipFill>
                      <a:blip r:embed="rId3"/>
                      <a:stretch>
                        <a:fillRect/>
                      </a:stretch>
                    </p:blipFill>
                    <p:spPr>
                      <a:xfrm>
                        <a:off x="2501900" y="1296988"/>
                        <a:ext cx="7188200" cy="4903787"/>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TTGO :  BROCHES</a:t>
            </a:r>
            <a:endParaRPr lang="fr-CA" sz="3600" dirty="0"/>
          </a:p>
        </p:txBody>
      </p:sp>
    </p:spTree>
    <p:extLst>
      <p:ext uri="{BB962C8B-B14F-4D97-AF65-F5344CB8AC3E}">
        <p14:creationId xmlns:p14="http://schemas.microsoft.com/office/powerpoint/2010/main" val="16013505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FEAFB0AC-C3C2-459E-A287-0417691AA130}"/>
              </a:ext>
            </a:extLst>
          </p:cNvPr>
          <p:cNvPicPr>
            <a:picLocks noChangeAspect="1"/>
          </p:cNvPicPr>
          <p:nvPr/>
        </p:nvPicPr>
        <p:blipFill>
          <a:blip r:embed="rId2"/>
          <a:stretch>
            <a:fillRect/>
          </a:stretch>
        </p:blipFill>
        <p:spPr>
          <a:xfrm>
            <a:off x="5214465" y="1762247"/>
            <a:ext cx="6111770" cy="3650296"/>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 AJOUTEZ LE D</a:t>
            </a:r>
            <a:r>
              <a:rPr lang="fr-CA" sz="3600" dirty="0"/>
              <a:t>ÉPÔT D’ESPRESSIF</a:t>
            </a:r>
            <a:r>
              <a:rPr lang="en-CA" sz="3600" dirty="0"/>
              <a:t> </a:t>
            </a:r>
            <a:endParaRPr lang="fr-CA" sz="3600" dirty="0"/>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646331"/>
          </a:xfrm>
          <a:prstGeom prst="rect">
            <a:avLst/>
          </a:prstGeom>
          <a:noFill/>
        </p:spPr>
        <p:txBody>
          <a:bodyPr wrap="square" rtlCol="0">
            <a:spAutoFit/>
          </a:bodyPr>
          <a:lstStyle/>
          <a:p>
            <a:r>
              <a:rPr lang="fr-CA" dirty="0"/>
              <a:t>Ajoutez </a:t>
            </a:r>
            <a:r>
              <a:rPr lang="fr-CA" b="1" dirty="0"/>
              <a:t>https://dl.espressif.com/dl/package_esp32_index.json</a:t>
            </a:r>
            <a:r>
              <a:rPr lang="fr-CA" dirty="0"/>
              <a:t> dans la section </a:t>
            </a:r>
            <a:r>
              <a:rPr lang="fr-CA" b="1" dirty="0" err="1"/>
              <a:t>Additional</a:t>
            </a:r>
            <a:r>
              <a:rPr lang="fr-CA" b="1" dirty="0"/>
              <a:t> </a:t>
            </a:r>
            <a:r>
              <a:rPr lang="fr-CA" b="1" dirty="0" err="1"/>
              <a:t>Board</a:t>
            </a:r>
            <a:r>
              <a:rPr lang="fr-CA" b="1" dirty="0"/>
              <a:t> Manager URLs </a:t>
            </a:r>
            <a:r>
              <a:rPr lang="fr-CA" dirty="0"/>
              <a:t>des préférences d’Arduino.</a:t>
            </a:r>
          </a:p>
        </p:txBody>
      </p:sp>
      <p:pic>
        <p:nvPicPr>
          <p:cNvPr id="5" name="Image 4">
            <a:extLst>
              <a:ext uri="{FF2B5EF4-FFF2-40B4-BE49-F238E27FC236}">
                <a16:creationId xmlns:a16="http://schemas.microsoft.com/office/drawing/2014/main" id="{98B412FF-5EB9-490F-8C60-AE86E39638B6}"/>
              </a:ext>
            </a:extLst>
          </p:cNvPr>
          <p:cNvPicPr>
            <a:picLocks noChangeAspect="1"/>
          </p:cNvPicPr>
          <p:nvPr/>
        </p:nvPicPr>
        <p:blipFill>
          <a:blip r:embed="rId3"/>
          <a:stretch>
            <a:fillRect/>
          </a:stretch>
        </p:blipFill>
        <p:spPr>
          <a:xfrm>
            <a:off x="1765005" y="2114376"/>
            <a:ext cx="2156647" cy="3642676"/>
          </a:xfrm>
          <a:prstGeom prst="rect">
            <a:avLst/>
          </a:prstGeom>
        </p:spPr>
      </p:pic>
      <p:sp>
        <p:nvSpPr>
          <p:cNvPr id="4" name="Forme libre : forme 3">
            <a:extLst>
              <a:ext uri="{FF2B5EF4-FFF2-40B4-BE49-F238E27FC236}">
                <a16:creationId xmlns:a16="http://schemas.microsoft.com/office/drawing/2014/main" id="{5E423F64-F73B-4459-9FDC-E593FB386740}"/>
              </a:ext>
            </a:extLst>
          </p:cNvPr>
          <p:cNvSpPr/>
          <p:nvPr/>
        </p:nvSpPr>
        <p:spPr>
          <a:xfrm>
            <a:off x="3870663" y="1846538"/>
            <a:ext cx="1429305" cy="34090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Lst>
            <a:ahLst/>
            <a:cxnLst>
              <a:cxn ang="0">
                <a:pos x="connsiteX0" y="connsiteY0"/>
              </a:cxn>
              <a:cxn ang="0">
                <a:pos x="connsiteX1" y="connsiteY1"/>
              </a:cxn>
            </a:cxnLst>
            <a:rect l="l" t="t" r="r" b="b"/>
            <a:pathLst>
              <a:path w="1429305" h="3409042">
                <a:moveTo>
                  <a:pt x="0" y="3409042"/>
                </a:moveTo>
                <a:cubicBezTo>
                  <a:pt x="1053484" y="3409042"/>
                  <a:pt x="-76940" y="-8860"/>
                  <a:pt x="1429305" y="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4412DF-198D-4DA0-8212-78E82F472CA0}"/>
              </a:ext>
            </a:extLst>
          </p:cNvPr>
          <p:cNvSpPr/>
          <p:nvPr/>
        </p:nvSpPr>
        <p:spPr>
          <a:xfrm>
            <a:off x="3749864" y="510909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8750273" y="424630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10047091" y="514431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Tree>
    <p:extLst>
      <p:ext uri="{BB962C8B-B14F-4D97-AF65-F5344CB8AC3E}">
        <p14:creationId xmlns:p14="http://schemas.microsoft.com/office/powerpoint/2010/main" val="8527319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DBB6E8F-6C45-4DBE-B4BF-1751D3DD301E}"/>
              </a:ext>
            </a:extLst>
          </p:cNvPr>
          <p:cNvPicPr>
            <a:picLocks noChangeAspect="1"/>
          </p:cNvPicPr>
          <p:nvPr/>
        </p:nvPicPr>
        <p:blipFill>
          <a:blip r:embed="rId2"/>
          <a:stretch>
            <a:fillRect/>
          </a:stretch>
        </p:blipFill>
        <p:spPr>
          <a:xfrm>
            <a:off x="5186605" y="1747279"/>
            <a:ext cx="5989839" cy="3375953"/>
          </a:xfrm>
          <a:prstGeom prst="rect">
            <a:avLst/>
          </a:prstGeom>
        </p:spPr>
      </p:pic>
      <p:pic>
        <p:nvPicPr>
          <p:cNvPr id="6" name="Image 5">
            <a:extLst>
              <a:ext uri="{FF2B5EF4-FFF2-40B4-BE49-F238E27FC236}">
                <a16:creationId xmlns:a16="http://schemas.microsoft.com/office/drawing/2014/main" id="{4DFB7756-B6E1-4C1F-824E-876F81195DEB}"/>
              </a:ext>
            </a:extLst>
          </p:cNvPr>
          <p:cNvPicPr>
            <a:picLocks noChangeAspect="1"/>
          </p:cNvPicPr>
          <p:nvPr/>
        </p:nvPicPr>
        <p:blipFill>
          <a:blip r:embed="rId3"/>
          <a:stretch>
            <a:fillRect/>
          </a:stretch>
        </p:blipFill>
        <p:spPr>
          <a:xfrm>
            <a:off x="865765" y="1731114"/>
            <a:ext cx="4293274" cy="3278725"/>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sz="3600" dirty="0"/>
              <a:t>ESP32 : </a:t>
            </a:r>
            <a:r>
              <a:rPr lang="fr-CA" sz="3600" dirty="0"/>
              <a:t>INSTALLEZ LE SUPPORT DE LA CARTE</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t>Ouvrez le gestionnaire de carte. Effectuez une recherche pour «esp32» et installez le support.</a:t>
            </a:r>
          </a:p>
        </p:txBody>
      </p:sp>
      <p:sp>
        <p:nvSpPr>
          <p:cNvPr id="4" name="Forme libre : forme 3">
            <a:extLst>
              <a:ext uri="{FF2B5EF4-FFF2-40B4-BE49-F238E27FC236}">
                <a16:creationId xmlns:a16="http://schemas.microsoft.com/office/drawing/2014/main" id="{5E423F64-F73B-4459-9FDC-E593FB386740}"/>
              </a:ext>
            </a:extLst>
          </p:cNvPr>
          <p:cNvSpPr/>
          <p:nvPr/>
        </p:nvSpPr>
        <p:spPr>
          <a:xfrm>
            <a:off x="4735769" y="1846515"/>
            <a:ext cx="564199" cy="1500365"/>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Lst>
            <a:ahLst/>
            <a:cxnLst>
              <a:cxn ang="0">
                <a:pos x="connsiteX0" y="connsiteY0"/>
              </a:cxn>
              <a:cxn ang="0">
                <a:pos x="connsiteX1" y="connsiteY1"/>
              </a:cxn>
            </a:cxnLst>
            <a:rect l="l" t="t" r="r" b="b"/>
            <a:pathLst>
              <a:path w="564199" h="1500365">
                <a:moveTo>
                  <a:pt x="111437" y="1500365"/>
                </a:moveTo>
                <a:cubicBezTo>
                  <a:pt x="1164921" y="1500365"/>
                  <a:pt x="-942046" y="-8838"/>
                  <a:pt x="564199" y="3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4412DF-198D-4DA0-8212-78E82F472CA0}"/>
              </a:ext>
            </a:extLst>
          </p:cNvPr>
          <p:cNvSpPr/>
          <p:nvPr/>
        </p:nvSpPr>
        <p:spPr>
          <a:xfrm>
            <a:off x="4834755" y="321875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6952672" y="19469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10553119" y="288395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Tree>
    <p:extLst>
      <p:ext uri="{BB962C8B-B14F-4D97-AF65-F5344CB8AC3E}">
        <p14:creationId xmlns:p14="http://schemas.microsoft.com/office/powerpoint/2010/main" val="13590424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texte&#10;&#10;Description générée automatiquement">
            <a:extLst>
              <a:ext uri="{FF2B5EF4-FFF2-40B4-BE49-F238E27FC236}">
                <a16:creationId xmlns:a16="http://schemas.microsoft.com/office/drawing/2014/main" id="{872EFE38-FC81-4567-9632-00D311525ABE}"/>
              </a:ext>
            </a:extLst>
          </p:cNvPr>
          <p:cNvPicPr>
            <a:picLocks noChangeAspect="1"/>
          </p:cNvPicPr>
          <p:nvPr/>
        </p:nvPicPr>
        <p:blipFill>
          <a:blip r:embed="rId2"/>
          <a:stretch>
            <a:fillRect/>
          </a:stretch>
        </p:blipFill>
        <p:spPr>
          <a:xfrm>
            <a:off x="2451399" y="1750781"/>
            <a:ext cx="8176969" cy="4404742"/>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a:bodyPr>
          <a:lstStyle/>
          <a:p>
            <a:r>
              <a:rPr lang="en-CA" sz="3600" dirty="0"/>
              <a:t>ESP32 : </a:t>
            </a:r>
            <a:r>
              <a:rPr lang="fr-CA" sz="3600" dirty="0"/>
              <a:t>CHOISSISSEZ LE TYPE DE LA CARTE</a:t>
            </a:r>
          </a:p>
        </p:txBody>
      </p:sp>
      <p:sp>
        <p:nvSpPr>
          <p:cNvPr id="9" name="Ellipse 8">
            <a:extLst>
              <a:ext uri="{FF2B5EF4-FFF2-40B4-BE49-F238E27FC236}">
                <a16:creationId xmlns:a16="http://schemas.microsoft.com/office/drawing/2014/main" id="{674412DF-198D-4DA0-8212-78E82F472CA0}"/>
              </a:ext>
            </a:extLst>
          </p:cNvPr>
          <p:cNvSpPr/>
          <p:nvPr/>
        </p:nvSpPr>
        <p:spPr>
          <a:xfrm>
            <a:off x="3706413" y="19469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0" name="Ellipse 9">
            <a:extLst>
              <a:ext uri="{FF2B5EF4-FFF2-40B4-BE49-F238E27FC236}">
                <a16:creationId xmlns:a16="http://schemas.microsoft.com/office/drawing/2014/main" id="{862992B1-F006-4D37-ACBA-7430AC8D105F}"/>
              </a:ext>
            </a:extLst>
          </p:cNvPr>
          <p:cNvSpPr/>
          <p:nvPr/>
        </p:nvSpPr>
        <p:spPr>
          <a:xfrm>
            <a:off x="3554690" y="374780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1" name="Ellipse 10">
            <a:extLst>
              <a:ext uri="{FF2B5EF4-FFF2-40B4-BE49-F238E27FC236}">
                <a16:creationId xmlns:a16="http://schemas.microsoft.com/office/drawing/2014/main" id="{1E36B52B-F105-4424-BF72-CCD87308F5A2}"/>
              </a:ext>
            </a:extLst>
          </p:cNvPr>
          <p:cNvSpPr/>
          <p:nvPr/>
        </p:nvSpPr>
        <p:spPr>
          <a:xfrm>
            <a:off x="7916451" y="427774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3" name="Ellipse 12">
            <a:extLst>
              <a:ext uri="{FF2B5EF4-FFF2-40B4-BE49-F238E27FC236}">
                <a16:creationId xmlns:a16="http://schemas.microsoft.com/office/drawing/2014/main" id="{8B700346-F88D-4FAF-8B61-ED960E8ED902}"/>
              </a:ext>
            </a:extLst>
          </p:cNvPr>
          <p:cNvSpPr/>
          <p:nvPr/>
        </p:nvSpPr>
        <p:spPr>
          <a:xfrm>
            <a:off x="9338358" y="259669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4" name="ZoneTexte 13">
            <a:extLst>
              <a:ext uri="{FF2B5EF4-FFF2-40B4-BE49-F238E27FC236}">
                <a16:creationId xmlns:a16="http://schemas.microsoft.com/office/drawing/2014/main" id="{48C39037-4323-4421-BBF7-4541F2688F68}"/>
              </a:ext>
            </a:extLst>
          </p:cNvPr>
          <p:cNvSpPr txBox="1"/>
          <p:nvPr/>
        </p:nvSpPr>
        <p:spPr>
          <a:xfrm>
            <a:off x="838199" y="1100948"/>
            <a:ext cx="10515599" cy="369332"/>
          </a:xfrm>
          <a:prstGeom prst="rect">
            <a:avLst/>
          </a:prstGeom>
          <a:noFill/>
        </p:spPr>
        <p:txBody>
          <a:bodyPr wrap="square" rtlCol="0">
            <a:spAutoFit/>
          </a:bodyPr>
          <a:lstStyle/>
          <a:p>
            <a:r>
              <a:rPr lang="fr-CA" dirty="0"/>
              <a:t>Choisir comme type de carte : </a:t>
            </a:r>
            <a:r>
              <a:rPr lang="fr-CA" b="1" dirty="0"/>
              <a:t>ESP32 Dev Module </a:t>
            </a:r>
          </a:p>
        </p:txBody>
      </p:sp>
    </p:spTree>
    <p:extLst>
      <p:ext uri="{BB962C8B-B14F-4D97-AF65-F5344CB8AC3E}">
        <p14:creationId xmlns:p14="http://schemas.microsoft.com/office/powerpoint/2010/main" val="34283022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047451F-CAB0-4644-BFC5-6B4F1579EBE6}"/>
              </a:ext>
            </a:extLst>
          </p:cNvPr>
          <p:cNvPicPr>
            <a:picLocks noChangeAspect="1"/>
          </p:cNvPicPr>
          <p:nvPr/>
        </p:nvPicPr>
        <p:blipFill>
          <a:blip r:embed="rId2"/>
          <a:stretch>
            <a:fillRect/>
          </a:stretch>
        </p:blipFill>
        <p:spPr>
          <a:xfrm>
            <a:off x="3363600" y="1313855"/>
            <a:ext cx="5997460" cy="4465707"/>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000" dirty="0"/>
              <a:t>ESP32 : </a:t>
            </a:r>
            <a:r>
              <a:rPr lang="fr-CA" sz="2000" dirty="0"/>
              <a:t>BRANCHEZ LA CARTE À L’ORDINATEUR ET CHOISIR SON PORT</a:t>
            </a:r>
          </a:p>
        </p:txBody>
      </p:sp>
    </p:spTree>
    <p:extLst>
      <p:ext uri="{BB962C8B-B14F-4D97-AF65-F5344CB8AC3E}">
        <p14:creationId xmlns:p14="http://schemas.microsoft.com/office/powerpoint/2010/main" val="39848523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hlinkClick r:id="rId2"/>
            <a:extLst>
              <a:ext uri="{FF2B5EF4-FFF2-40B4-BE49-F238E27FC236}">
                <a16:creationId xmlns:a16="http://schemas.microsoft.com/office/drawing/2014/main" id="{9C1A63BF-66DA-4FCD-81D3-3C35035F6609}"/>
              </a:ext>
            </a:extLst>
          </p:cNvPr>
          <p:cNvPicPr>
            <a:picLocks noChangeAspect="1"/>
          </p:cNvPicPr>
          <p:nvPr/>
        </p:nvPicPr>
        <p:blipFill>
          <a:blip r:embed="rId3"/>
          <a:stretch>
            <a:fillRect/>
          </a:stretch>
        </p:blipFill>
        <p:spPr>
          <a:xfrm>
            <a:off x="838199" y="1946984"/>
            <a:ext cx="4111289" cy="3343917"/>
          </a:xfrm>
          <a:prstGeom prst="rect">
            <a:avLst/>
          </a:prstGeom>
        </p:spPr>
      </p:pic>
      <p:pic>
        <p:nvPicPr>
          <p:cNvPr id="5" name="Image 4">
            <a:extLst>
              <a:ext uri="{FF2B5EF4-FFF2-40B4-BE49-F238E27FC236}">
                <a16:creationId xmlns:a16="http://schemas.microsoft.com/office/drawing/2014/main" id="{84D31AA2-6885-439E-96B0-47F18DE40D3E}"/>
              </a:ext>
            </a:extLst>
          </p:cNvPr>
          <p:cNvPicPr>
            <a:picLocks noChangeAspect="1"/>
          </p:cNvPicPr>
          <p:nvPr/>
        </p:nvPicPr>
        <p:blipFill>
          <a:blip r:embed="rId4"/>
          <a:stretch>
            <a:fillRect/>
          </a:stretch>
        </p:blipFill>
        <p:spPr>
          <a:xfrm>
            <a:off x="5743101" y="2379216"/>
            <a:ext cx="6171897" cy="3118142"/>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800" dirty="0"/>
              <a:t>ESP32 : </a:t>
            </a:r>
            <a:r>
              <a:rPr lang="fr-CA" sz="2800" dirty="0"/>
              <a:t>INSTALLEZ LA BIBLIOTHÈQUE DE L’ÉCRAN</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hlinkClick r:id="rId2"/>
              </a:rPr>
              <a:t>Téléchargez la bibliothèque de l’écran </a:t>
            </a:r>
            <a:r>
              <a:rPr lang="fr-CA" b="1" dirty="0" err="1">
                <a:hlinkClick r:id="rId2"/>
              </a:rPr>
              <a:t>TFT_eSPI</a:t>
            </a:r>
            <a:r>
              <a:rPr lang="fr-CA" b="1" dirty="0">
                <a:hlinkClick r:id="rId2"/>
              </a:rPr>
              <a:t> </a:t>
            </a:r>
            <a:r>
              <a:rPr lang="fr-CA" dirty="0"/>
              <a:t>et installez la dans le dossier </a:t>
            </a:r>
            <a:r>
              <a:rPr lang="fr-CA" b="1" dirty="0"/>
              <a:t>Vos documents &gt; Arduino &gt; </a:t>
            </a:r>
            <a:r>
              <a:rPr lang="fr-CA" b="1" dirty="0" err="1"/>
              <a:t>libraries</a:t>
            </a:r>
            <a:endParaRPr lang="fr-CA" b="1" dirty="0"/>
          </a:p>
        </p:txBody>
      </p:sp>
      <p:sp>
        <p:nvSpPr>
          <p:cNvPr id="4" name="Forme libre : forme 3">
            <a:extLst>
              <a:ext uri="{FF2B5EF4-FFF2-40B4-BE49-F238E27FC236}">
                <a16:creationId xmlns:a16="http://schemas.microsoft.com/office/drawing/2014/main" id="{5E423F64-F73B-4459-9FDC-E593FB386740}"/>
              </a:ext>
            </a:extLst>
          </p:cNvPr>
          <p:cNvSpPr/>
          <p:nvPr/>
        </p:nvSpPr>
        <p:spPr>
          <a:xfrm>
            <a:off x="4604772" y="3699688"/>
            <a:ext cx="1429306" cy="37286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429306"/>
              <a:gd name="connsiteY0" fmla="*/ 0 h 372863"/>
              <a:gd name="connsiteX1" fmla="*/ 1429306 w 1429306"/>
              <a:gd name="connsiteY1" fmla="*/ 372863 h 372863"/>
            </a:gdLst>
            <a:ahLst/>
            <a:cxnLst>
              <a:cxn ang="0">
                <a:pos x="connsiteX0" y="connsiteY0"/>
              </a:cxn>
              <a:cxn ang="0">
                <a:pos x="connsiteX1" y="connsiteY1"/>
              </a:cxn>
            </a:cxnLst>
            <a:rect l="l" t="t" r="r" b="b"/>
            <a:pathLst>
              <a:path w="1429306" h="372863">
                <a:moveTo>
                  <a:pt x="0" y="0"/>
                </a:moveTo>
                <a:cubicBezTo>
                  <a:pt x="1053484" y="0"/>
                  <a:pt x="-76939" y="363986"/>
                  <a:pt x="1429306" y="372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11">
            <a:extLst>
              <a:ext uri="{FF2B5EF4-FFF2-40B4-BE49-F238E27FC236}">
                <a16:creationId xmlns:a16="http://schemas.microsoft.com/office/drawing/2014/main" id="{11202545-E252-4237-9C11-20E61689CF63}"/>
              </a:ext>
            </a:extLst>
          </p:cNvPr>
          <p:cNvSpPr/>
          <p:nvPr/>
        </p:nvSpPr>
        <p:spPr>
          <a:xfrm>
            <a:off x="1042204" y="5369313"/>
            <a:ext cx="4041106" cy="338554"/>
          </a:xfrm>
          <a:prstGeom prst="rect">
            <a:avLst/>
          </a:prstGeom>
        </p:spPr>
        <p:txBody>
          <a:bodyPr wrap="none">
            <a:spAutoFit/>
          </a:bodyPr>
          <a:lstStyle/>
          <a:p>
            <a:r>
              <a:rPr lang="fr-CA" sz="1600" dirty="0">
                <a:hlinkClick r:id="rId2"/>
              </a:rPr>
              <a:t>Téléchargez la bibliothèque de l’écran </a:t>
            </a:r>
            <a:r>
              <a:rPr lang="fr-CA" sz="1600" b="1" dirty="0" err="1">
                <a:hlinkClick r:id="rId2"/>
              </a:rPr>
              <a:t>TFT_eSPI</a:t>
            </a:r>
            <a:r>
              <a:rPr lang="fr-CA" sz="1600" b="1" dirty="0">
                <a:hlinkClick r:id="rId2"/>
              </a:rPr>
              <a:t> </a:t>
            </a:r>
            <a:endParaRPr lang="fr-CA" sz="1600" dirty="0"/>
          </a:p>
        </p:txBody>
      </p:sp>
    </p:spTree>
    <p:extLst>
      <p:ext uri="{BB962C8B-B14F-4D97-AF65-F5344CB8AC3E}">
        <p14:creationId xmlns:p14="http://schemas.microsoft.com/office/powerpoint/2010/main" val="11865362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72E6E791-E23A-4E8D-A19F-B13BB538863A}"/>
              </a:ext>
            </a:extLst>
          </p:cNvPr>
          <p:cNvPicPr>
            <a:picLocks noChangeAspect="1"/>
          </p:cNvPicPr>
          <p:nvPr/>
        </p:nvPicPr>
        <p:blipFill>
          <a:blip r:embed="rId3"/>
          <a:stretch>
            <a:fillRect/>
          </a:stretch>
        </p:blipFill>
        <p:spPr>
          <a:xfrm>
            <a:off x="6871460" y="1342709"/>
            <a:ext cx="3359778" cy="3166629"/>
          </a:xfrm>
          <a:prstGeom prst="rect">
            <a:avLst/>
          </a:prstGeom>
        </p:spPr>
      </p:pic>
      <p:pic>
        <p:nvPicPr>
          <p:cNvPr id="6" name="Image 5">
            <a:extLst>
              <a:ext uri="{FF2B5EF4-FFF2-40B4-BE49-F238E27FC236}">
                <a16:creationId xmlns:a16="http://schemas.microsoft.com/office/drawing/2014/main" id="{D08C9F82-F5BD-45EB-8D54-984D3E47C39A}"/>
              </a:ext>
            </a:extLst>
          </p:cNvPr>
          <p:cNvPicPr>
            <a:picLocks noChangeAspect="1"/>
          </p:cNvPicPr>
          <p:nvPr/>
        </p:nvPicPr>
        <p:blipFill>
          <a:blip r:embed="rId4"/>
          <a:stretch>
            <a:fillRect/>
          </a:stretch>
        </p:blipFill>
        <p:spPr>
          <a:xfrm>
            <a:off x="1496966" y="2252069"/>
            <a:ext cx="3400619" cy="2694433"/>
          </a:xfrm>
          <a:prstGeom prst="rect">
            <a:avLst/>
          </a:prstGeom>
        </p:spPr>
      </p:pic>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Autofit/>
          </a:bodyPr>
          <a:lstStyle/>
          <a:p>
            <a:r>
              <a:rPr lang="en-CA" sz="2400" dirty="0"/>
              <a:t>ESP32 : </a:t>
            </a:r>
            <a:r>
              <a:rPr lang="fr-CA" sz="2400" dirty="0"/>
              <a:t>TÉLÉCHARGEZ, OUVREZ ET TÉLÉVERSEZ L’EXEMPLE</a:t>
            </a:r>
          </a:p>
        </p:txBody>
      </p:sp>
      <p:sp>
        <p:nvSpPr>
          <p:cNvPr id="3" name="ZoneTexte 2">
            <a:extLst>
              <a:ext uri="{FF2B5EF4-FFF2-40B4-BE49-F238E27FC236}">
                <a16:creationId xmlns:a16="http://schemas.microsoft.com/office/drawing/2014/main" id="{BFED1F13-F6BE-4A4A-9945-819AB5DA5BF2}"/>
              </a:ext>
            </a:extLst>
          </p:cNvPr>
          <p:cNvSpPr txBox="1"/>
          <p:nvPr/>
        </p:nvSpPr>
        <p:spPr>
          <a:xfrm>
            <a:off x="838199" y="1100948"/>
            <a:ext cx="10515599" cy="369332"/>
          </a:xfrm>
          <a:prstGeom prst="rect">
            <a:avLst/>
          </a:prstGeom>
          <a:noFill/>
        </p:spPr>
        <p:txBody>
          <a:bodyPr wrap="square" rtlCol="0">
            <a:spAutoFit/>
          </a:bodyPr>
          <a:lstStyle/>
          <a:p>
            <a:r>
              <a:rPr lang="fr-CA" dirty="0">
                <a:hlinkClick r:id="rId5"/>
              </a:rPr>
              <a:t>Téléchargez l’exemple, </a:t>
            </a:r>
            <a:r>
              <a:rPr lang="fr-CA" dirty="0"/>
              <a:t> ouvrez le et téléversez le sur la carte.</a:t>
            </a:r>
            <a:endParaRPr lang="fr-CA" b="1" dirty="0"/>
          </a:p>
        </p:txBody>
      </p:sp>
      <p:sp>
        <p:nvSpPr>
          <p:cNvPr id="4" name="Forme libre : forme 3">
            <a:extLst>
              <a:ext uri="{FF2B5EF4-FFF2-40B4-BE49-F238E27FC236}">
                <a16:creationId xmlns:a16="http://schemas.microsoft.com/office/drawing/2014/main" id="{5E423F64-F73B-4459-9FDC-E593FB386740}"/>
              </a:ext>
            </a:extLst>
          </p:cNvPr>
          <p:cNvSpPr/>
          <p:nvPr/>
        </p:nvSpPr>
        <p:spPr>
          <a:xfrm>
            <a:off x="4736637" y="1672802"/>
            <a:ext cx="2263808" cy="195311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Lst>
            <a:ahLst/>
            <a:cxnLst>
              <a:cxn ang="0">
                <a:pos x="connsiteX0" y="connsiteY0"/>
              </a:cxn>
              <a:cxn ang="0">
                <a:pos x="connsiteX1" y="connsiteY1"/>
              </a:cxn>
            </a:cxnLst>
            <a:rect l="l" t="t" r="r" b="b"/>
            <a:pathLst>
              <a:path w="2263808" h="1953117">
                <a:moveTo>
                  <a:pt x="0" y="1953117"/>
                </a:moveTo>
                <a:cubicBezTo>
                  <a:pt x="1053484" y="1953117"/>
                  <a:pt x="757563" y="-8847"/>
                  <a:pt x="2263808" y="3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2F186C7A-D6CA-4E3C-9FF2-F5D21D0F2A56}"/>
              </a:ext>
            </a:extLst>
          </p:cNvPr>
          <p:cNvSpPr/>
          <p:nvPr/>
        </p:nvSpPr>
        <p:spPr>
          <a:xfrm>
            <a:off x="2166773" y="5045559"/>
            <a:ext cx="2205668" cy="369332"/>
          </a:xfrm>
          <a:prstGeom prst="rect">
            <a:avLst/>
          </a:prstGeom>
        </p:spPr>
        <p:txBody>
          <a:bodyPr wrap="none">
            <a:spAutoFit/>
          </a:bodyPr>
          <a:lstStyle/>
          <a:p>
            <a:r>
              <a:rPr lang="fr-CA" dirty="0">
                <a:hlinkClick r:id="rId5"/>
              </a:rPr>
              <a:t>Téléchargez l’exemple </a:t>
            </a:r>
            <a:endParaRPr lang="fr-CA" dirty="0"/>
          </a:p>
        </p:txBody>
      </p:sp>
      <p:pic>
        <p:nvPicPr>
          <p:cNvPr id="13" name="Média en ligne 12" title="Espace interactif :  exemple_ttgo">
            <a:hlinkClick r:id="" action="ppaction://media"/>
            <a:extLst>
              <a:ext uri="{FF2B5EF4-FFF2-40B4-BE49-F238E27FC236}">
                <a16:creationId xmlns:a16="http://schemas.microsoft.com/office/drawing/2014/main" id="{F0EDDE51-3EB1-4E68-9BD2-D64DC2EF947D}"/>
              </a:ext>
            </a:extLst>
          </p:cNvPr>
          <p:cNvPicPr>
            <a:picLocks noRot="1" noChangeAspect="1"/>
          </p:cNvPicPr>
          <p:nvPr>
            <a:videoFile r:link="rId1"/>
          </p:nvPr>
        </p:nvPicPr>
        <p:blipFill>
          <a:blip r:embed="rId6"/>
          <a:stretch>
            <a:fillRect/>
          </a:stretch>
        </p:blipFill>
        <p:spPr>
          <a:xfrm>
            <a:off x="6871460" y="4701651"/>
            <a:ext cx="3291643" cy="1851549"/>
          </a:xfrm>
          <a:prstGeom prst="rect">
            <a:avLst/>
          </a:prstGeom>
        </p:spPr>
      </p:pic>
    </p:spTree>
    <p:extLst>
      <p:ext uri="{BB962C8B-B14F-4D97-AF65-F5344CB8AC3E}">
        <p14:creationId xmlns:p14="http://schemas.microsoft.com/office/powerpoint/2010/main" val="125654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E8124-6BB4-4D87-A930-11187BFA3288}"/>
              </a:ext>
            </a:extLst>
          </p:cNvPr>
          <p:cNvSpPr>
            <a:spLocks noGrp="1"/>
          </p:cNvSpPr>
          <p:nvPr>
            <p:ph type="title"/>
          </p:nvPr>
        </p:nvSpPr>
        <p:spPr/>
        <p:txBody>
          <a:bodyPr>
            <a:normAutofit fontScale="90000"/>
          </a:bodyPr>
          <a:lstStyle/>
          <a:p>
            <a:r>
              <a:rPr lang="en-CA" sz="3600" dirty="0"/>
              <a:t>ESP32 TTGO :  EXEMPLE LECTURE ANALOGIQUE</a:t>
            </a:r>
            <a:endParaRPr lang="fr-CA" sz="3600" dirty="0"/>
          </a:p>
        </p:txBody>
      </p:sp>
      <p:pic>
        <p:nvPicPr>
          <p:cNvPr id="5" name="Image 4">
            <a:extLst>
              <a:ext uri="{FF2B5EF4-FFF2-40B4-BE49-F238E27FC236}">
                <a16:creationId xmlns:a16="http://schemas.microsoft.com/office/drawing/2014/main" id="{9826D5FA-E372-4CED-AD34-284DD3341E6B}"/>
              </a:ext>
            </a:extLst>
          </p:cNvPr>
          <p:cNvPicPr>
            <a:picLocks noChangeAspect="1"/>
          </p:cNvPicPr>
          <p:nvPr/>
        </p:nvPicPr>
        <p:blipFill>
          <a:blip r:embed="rId2"/>
          <a:stretch>
            <a:fillRect/>
          </a:stretch>
        </p:blipFill>
        <p:spPr>
          <a:xfrm>
            <a:off x="1011936" y="1030363"/>
            <a:ext cx="4181856" cy="5605947"/>
          </a:xfrm>
          <a:prstGeom prst="rect">
            <a:avLst/>
          </a:prstGeom>
        </p:spPr>
      </p:pic>
      <p:pic>
        <p:nvPicPr>
          <p:cNvPr id="10" name="Image 9">
            <a:extLst>
              <a:ext uri="{FF2B5EF4-FFF2-40B4-BE49-F238E27FC236}">
                <a16:creationId xmlns:a16="http://schemas.microsoft.com/office/drawing/2014/main" id="{BF96730A-3086-4CDE-854F-5DDAC23B6C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8370" l="6152" r="92418">
                        <a14:foregroundMark x1="51359" y1="12228" x2="55937" y2="10054"/>
                        <a14:foregroundMark x1="62518" y1="10598" x2="61660" y2="10598"/>
                        <a14:foregroundMark x1="61946" y1="76630" x2="62804" y2="94293"/>
                        <a14:foregroundMark x1="63948" y1="82337" x2="58798" y2="98641"/>
                        <a14:foregroundMark x1="58798" y1="98641" x2="58512" y2="98641"/>
                        <a14:foregroundMark x1="56938" y1="86957" x2="49642" y2="94022"/>
                        <a14:foregroundMark x1="6152" y1="86413" x2="7582" y2="96739"/>
                        <a14:foregroundMark x1="92418" y1="77717" x2="86123" y2="77717"/>
                      </a14:backgroundRemoval>
                    </a14:imgEffect>
                  </a14:imgLayer>
                </a14:imgProps>
              </a:ext>
            </a:extLst>
          </a:blip>
          <a:stretch>
            <a:fillRect/>
          </a:stretch>
        </p:blipFill>
        <p:spPr>
          <a:xfrm>
            <a:off x="5737610" y="2247918"/>
            <a:ext cx="4788416" cy="2520940"/>
          </a:xfrm>
          <a:prstGeom prst="rect">
            <a:avLst/>
          </a:prstGeom>
        </p:spPr>
      </p:pic>
      <p:sp>
        <p:nvSpPr>
          <p:cNvPr id="11" name="ZoneTexte 10">
            <a:extLst>
              <a:ext uri="{FF2B5EF4-FFF2-40B4-BE49-F238E27FC236}">
                <a16:creationId xmlns:a16="http://schemas.microsoft.com/office/drawing/2014/main" id="{36912A3A-84C9-4EC9-ABB4-6B0FAED60A36}"/>
              </a:ext>
            </a:extLst>
          </p:cNvPr>
          <p:cNvSpPr txBox="1"/>
          <p:nvPr/>
        </p:nvSpPr>
        <p:spPr>
          <a:xfrm>
            <a:off x="9262110" y="2286000"/>
            <a:ext cx="845820" cy="369332"/>
          </a:xfrm>
          <a:prstGeom prst="rect">
            <a:avLst/>
          </a:prstGeom>
          <a:noFill/>
        </p:spPr>
        <p:txBody>
          <a:bodyPr wrap="square" rtlCol="0">
            <a:spAutoFit/>
          </a:bodyPr>
          <a:lstStyle/>
          <a:p>
            <a:r>
              <a:rPr lang="en-CA" dirty="0"/>
              <a:t>3.3V</a:t>
            </a:r>
            <a:endParaRPr lang="fr-CA" dirty="0"/>
          </a:p>
        </p:txBody>
      </p:sp>
      <p:sp>
        <p:nvSpPr>
          <p:cNvPr id="13" name="ZoneTexte 12">
            <a:extLst>
              <a:ext uri="{FF2B5EF4-FFF2-40B4-BE49-F238E27FC236}">
                <a16:creationId xmlns:a16="http://schemas.microsoft.com/office/drawing/2014/main" id="{85EFA39B-E872-45AA-ADA5-596EA3E1DE4E}"/>
              </a:ext>
            </a:extLst>
          </p:cNvPr>
          <p:cNvSpPr txBox="1"/>
          <p:nvPr/>
        </p:nvSpPr>
        <p:spPr>
          <a:xfrm>
            <a:off x="9262110" y="2807494"/>
            <a:ext cx="845820" cy="369332"/>
          </a:xfrm>
          <a:prstGeom prst="rect">
            <a:avLst/>
          </a:prstGeom>
          <a:noFill/>
        </p:spPr>
        <p:txBody>
          <a:bodyPr wrap="square" rtlCol="0">
            <a:spAutoFit/>
          </a:bodyPr>
          <a:lstStyle/>
          <a:p>
            <a:r>
              <a:rPr lang="en-CA" dirty="0"/>
              <a:t>GND</a:t>
            </a:r>
            <a:endParaRPr lang="fr-CA" dirty="0"/>
          </a:p>
        </p:txBody>
      </p:sp>
      <p:sp>
        <p:nvSpPr>
          <p:cNvPr id="14" name="ZoneTexte 13">
            <a:extLst>
              <a:ext uri="{FF2B5EF4-FFF2-40B4-BE49-F238E27FC236}">
                <a16:creationId xmlns:a16="http://schemas.microsoft.com/office/drawing/2014/main" id="{033615F5-115A-4234-AD67-78D007A69EB1}"/>
              </a:ext>
            </a:extLst>
          </p:cNvPr>
          <p:cNvSpPr txBox="1"/>
          <p:nvPr/>
        </p:nvSpPr>
        <p:spPr>
          <a:xfrm>
            <a:off x="10275570" y="3833337"/>
            <a:ext cx="1390650" cy="646331"/>
          </a:xfrm>
          <a:prstGeom prst="rect">
            <a:avLst/>
          </a:prstGeom>
          <a:noFill/>
        </p:spPr>
        <p:txBody>
          <a:bodyPr wrap="square" rtlCol="0">
            <a:spAutoFit/>
          </a:bodyPr>
          <a:lstStyle/>
          <a:p>
            <a:r>
              <a:rPr lang="en-CA" dirty="0" err="1"/>
              <a:t>Broche</a:t>
            </a:r>
            <a:r>
              <a:rPr lang="en-CA" dirty="0"/>
              <a:t> </a:t>
            </a:r>
            <a:r>
              <a:rPr lang="en-CA" dirty="0" err="1"/>
              <a:t>analogique</a:t>
            </a:r>
            <a:endParaRPr lang="fr-CA" dirty="0"/>
          </a:p>
        </p:txBody>
      </p:sp>
    </p:spTree>
    <p:extLst>
      <p:ext uri="{BB962C8B-B14F-4D97-AF65-F5344CB8AC3E}">
        <p14:creationId xmlns:p14="http://schemas.microsoft.com/office/powerpoint/2010/main" val="37257110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370754"/>
            <a:ext cx="10659122" cy="1267823"/>
          </a:xfrm>
        </p:spPr>
        <p:txBody>
          <a:bodyPr anchor="t"/>
          <a:lstStyle/>
          <a:p>
            <a:r>
              <a:rPr lang="fr-CA" sz="4400" dirty="0"/>
              <a:t>MAQUETTE MAX :  RÉALITÉ ÉTENDUE</a:t>
            </a:r>
            <a:br>
              <a:rPr lang="fr-CA" sz="4400" dirty="0"/>
            </a:br>
            <a:r>
              <a:rPr lang="fr-CA" sz="4400" dirty="0"/>
              <a:t>TRAVAIL SOMMATIF 40%</a:t>
            </a:r>
            <a:endParaRPr lang="fr-CA" sz="36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1091953" y="1720428"/>
            <a:ext cx="7093259" cy="2698718"/>
          </a:xfrm>
        </p:spPr>
        <p:txBody>
          <a:bodyPr>
            <a:normAutofit/>
          </a:bodyPr>
          <a:lstStyle/>
          <a:p>
            <a:pPr>
              <a:lnSpc>
                <a:spcPct val="100000"/>
              </a:lnSpc>
            </a:pPr>
            <a:r>
              <a:rPr lang="fr-CA" sz="1200" dirty="0"/>
              <a:t>Concevoir et produire la maquette d’un projet d’électronique physique qui démontre l’utilisation de capteurs et d’actionneurs liés à un programme multimédia dans Max. Votre projet doit démontrer que vous avez assimilé les concepts présentés depuis le début de la session et que vous pouvez intégrer ces concepts avec les logiciels que vous connaissez. Utilisez l’Arduino Nano pour réaliser votre projet.</a:t>
            </a:r>
          </a:p>
          <a:p>
            <a:pPr>
              <a:lnSpc>
                <a:spcPct val="100000"/>
              </a:lnSpc>
            </a:pPr>
            <a:r>
              <a:rPr lang="fr-CA" sz="1200" dirty="0"/>
              <a:t>Votre projet doit intégrer au minimum 2 transducteurs, dont au moins 1 capteur et 1 actionneur. Vous devez développer une certaine complexité qui démontre le concept de réalité étendue (qui traverse entre le virtuel et le réel).</a:t>
            </a:r>
          </a:p>
          <a:p>
            <a:pPr>
              <a:lnSpc>
                <a:spcPct val="100000"/>
              </a:lnSpc>
            </a:pPr>
            <a:r>
              <a:rPr lang="fr-CA" sz="1200" dirty="0"/>
              <a:t>Vous devez envoyer les données des capteurs dans Max.</a:t>
            </a:r>
          </a:p>
          <a:p>
            <a:pPr>
              <a:lnSpc>
                <a:spcPct val="100000"/>
              </a:lnSpc>
            </a:pPr>
            <a:r>
              <a:rPr lang="fr-CA" sz="1200" dirty="0"/>
              <a:t>Dans Max, vous devez traiter les données captées et les appliquer à :</a:t>
            </a:r>
          </a:p>
          <a:p>
            <a:pPr lvl="1">
              <a:lnSpc>
                <a:spcPct val="100000"/>
              </a:lnSpc>
            </a:pPr>
            <a:r>
              <a:rPr lang="fr-CA" sz="1200" dirty="0"/>
              <a:t>Au moins un transducteur branché à votre Arduino (le transducteur doit être contrôlé par Max)</a:t>
            </a:r>
          </a:p>
          <a:p>
            <a:pPr lvl="1">
              <a:lnSpc>
                <a:spcPct val="100000"/>
              </a:lnSpc>
            </a:pPr>
            <a:r>
              <a:rPr lang="fr-CA" sz="1200" dirty="0"/>
              <a:t>À un traitement visuel ou sonore dans Max</a:t>
            </a:r>
          </a:p>
        </p:txBody>
      </p:sp>
      <p:sp>
        <p:nvSpPr>
          <p:cNvPr id="8" name="Espace réservé du texte 2">
            <a:extLst>
              <a:ext uri="{FF2B5EF4-FFF2-40B4-BE49-F238E27FC236}">
                <a16:creationId xmlns:a16="http://schemas.microsoft.com/office/drawing/2014/main" id="{99140B69-5583-4C9B-8937-D75E236AA51C}"/>
              </a:ext>
            </a:extLst>
          </p:cNvPr>
          <p:cNvSpPr txBox="1">
            <a:spLocks/>
          </p:cNvSpPr>
          <p:nvPr/>
        </p:nvSpPr>
        <p:spPr>
          <a:xfrm>
            <a:off x="1091951" y="5657737"/>
            <a:ext cx="10484529" cy="937993"/>
          </a:xfrm>
          <a:prstGeom prst="rect">
            <a:avLst/>
          </a:prstGeom>
        </p:spPr>
        <p:txBody>
          <a:bodyPr vert="horz" lIns="91440" tIns="45720" rIns="91440" bIns="45720" numCol="3" rtlCol="0">
            <a:normAutofit fontScale="70000" lnSpcReduction="20000"/>
          </a:bodyPr>
          <a:lstStyle>
            <a:lvl1pPr marL="228600" indent="-228600" algn="l" defTabSz="914400" rtl="0" eaLnBrk="1" latinLnBrk="0" hangingPunct="1">
              <a:lnSpc>
                <a:spcPct val="75000"/>
              </a:lnSpc>
              <a:spcBef>
                <a:spcPts val="1000"/>
              </a:spcBef>
              <a:buFont typeface="Arial" panose="020B0604020202020204" pitchFamily="34" charset="0"/>
              <a:buChar char="•"/>
              <a:defRPr sz="1800" b="0" i="0" kern="1200">
                <a:solidFill>
                  <a:schemeClr val="bg1"/>
                </a:solidFill>
                <a:latin typeface="+mn-lt"/>
                <a:ea typeface="+mn-ea"/>
                <a:cs typeface="Gill Sans Light" panose="020B0302020104020203"/>
              </a:defRPr>
            </a:lvl1pPr>
            <a:lvl2pPr marL="6858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2pPr>
            <a:lvl3pPr marL="11430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3pPr>
            <a:lvl4pPr marL="16002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4pPr>
            <a:lvl5pPr marL="20574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fr-CA" sz="1050" dirty="0"/>
              <a:t>Réalisation de maquettes et de prototypes physiques interactif</a:t>
            </a:r>
          </a:p>
          <a:p>
            <a:pPr lvl="0"/>
            <a:r>
              <a:rPr lang="fr-CA" sz="1050" dirty="0"/>
              <a:t>Conception d’un projet interactif</a:t>
            </a:r>
          </a:p>
          <a:p>
            <a:pPr lvl="0"/>
            <a:r>
              <a:rPr lang="fr-CA" sz="1050" dirty="0"/>
              <a:t>Tendances artistiques et usages des microcontrôleurs : origine et veille technologique</a:t>
            </a:r>
          </a:p>
          <a:p>
            <a:pPr lvl="0"/>
            <a:r>
              <a:rPr lang="fr-CA" sz="1050" dirty="0"/>
              <a:t>Choix de capteurs et d'actionneurs</a:t>
            </a:r>
          </a:p>
          <a:p>
            <a:pPr lvl="0"/>
            <a:r>
              <a:rPr lang="fr-CA" sz="1050" dirty="0"/>
              <a:t>Choix des éléments interactifs</a:t>
            </a:r>
          </a:p>
          <a:p>
            <a:pPr lvl="0"/>
            <a:r>
              <a:rPr lang="fr-CA" sz="1050" dirty="0"/>
              <a:t>Conception, schématisation et réalisation de circuits électroniques</a:t>
            </a:r>
          </a:p>
          <a:p>
            <a:pPr lvl="0"/>
            <a:r>
              <a:rPr lang="fr-CA" sz="1050" dirty="0"/>
              <a:t>Documentation du projet</a:t>
            </a:r>
          </a:p>
          <a:p>
            <a:pPr lvl="0"/>
            <a:r>
              <a:rPr lang="fr-CA" sz="1050" dirty="0"/>
              <a:t>Présentation du produit</a:t>
            </a:r>
          </a:p>
          <a:p>
            <a:pPr lvl="0"/>
            <a:r>
              <a:rPr lang="fr-CA" sz="1050" dirty="0"/>
              <a:t>Installation et configuration des ressources nécessaires</a:t>
            </a:r>
          </a:p>
          <a:p>
            <a:pPr lvl="0"/>
            <a:r>
              <a:rPr lang="fr-CA" sz="1050" dirty="0"/>
              <a:t>Configuration des périphériques</a:t>
            </a:r>
          </a:p>
          <a:p>
            <a:pPr lvl="0"/>
            <a:r>
              <a:rPr lang="fr-CA" sz="1050" dirty="0"/>
              <a:t>Communication entre logiciels multimédias, dispositifs matériels et microcontrôleurs </a:t>
            </a:r>
          </a:p>
          <a:p>
            <a:pPr lvl="0"/>
            <a:r>
              <a:rPr lang="fr-CA" sz="1050" dirty="0"/>
              <a:t>Entrées/sorties analogiques et numériques d’un microcontrôleur</a:t>
            </a:r>
          </a:p>
          <a:p>
            <a:pPr lvl="0"/>
            <a:r>
              <a:rPr lang="fr-CA" sz="1050" dirty="0"/>
              <a:t>Programmation et utilisation d’un microcontrôleur </a:t>
            </a:r>
          </a:p>
          <a:p>
            <a:pPr lvl="0"/>
            <a:r>
              <a:rPr lang="fr-CA" sz="1050" dirty="0"/>
              <a:t>Paramétrage des comportements</a:t>
            </a:r>
          </a:p>
          <a:p>
            <a:endParaRPr lang="fr-CA" sz="1050" dirty="0"/>
          </a:p>
        </p:txBody>
      </p:sp>
      <p:sp>
        <p:nvSpPr>
          <p:cNvPr id="10" name="Espace réservé du texte 2">
            <a:extLst>
              <a:ext uri="{FF2B5EF4-FFF2-40B4-BE49-F238E27FC236}">
                <a16:creationId xmlns:a16="http://schemas.microsoft.com/office/drawing/2014/main" id="{2B568285-328A-420F-9D47-B89EC44BCCD9}"/>
              </a:ext>
            </a:extLst>
          </p:cNvPr>
          <p:cNvSpPr txBox="1">
            <a:spLocks/>
          </p:cNvSpPr>
          <p:nvPr/>
        </p:nvSpPr>
        <p:spPr>
          <a:xfrm>
            <a:off x="1091953" y="5467612"/>
            <a:ext cx="10484529" cy="294721"/>
          </a:xfrm>
          <a:prstGeom prst="rect">
            <a:avLst/>
          </a:prstGeom>
        </p:spPr>
        <p:txBody>
          <a:bodyPr vert="horz" lIns="91440" tIns="45720" rIns="91440" bIns="45720" numCol="3" rtlCol="0">
            <a:normAutofit/>
          </a:bodyPr>
          <a:lstStyle>
            <a:lvl1pPr marL="228600" indent="-228600" algn="l" defTabSz="914400" rtl="0" eaLnBrk="1" latinLnBrk="0" hangingPunct="1">
              <a:lnSpc>
                <a:spcPct val="75000"/>
              </a:lnSpc>
              <a:spcBef>
                <a:spcPts val="1000"/>
              </a:spcBef>
              <a:buFont typeface="Arial" panose="020B0604020202020204" pitchFamily="34" charset="0"/>
              <a:buChar char="•"/>
              <a:defRPr sz="1800" b="0" i="0" kern="1200">
                <a:solidFill>
                  <a:schemeClr val="bg1"/>
                </a:solidFill>
                <a:latin typeface="+mn-lt"/>
                <a:ea typeface="+mn-ea"/>
                <a:cs typeface="Gill Sans Light" panose="020B0302020104020203"/>
              </a:defRPr>
            </a:lvl1pPr>
            <a:lvl2pPr marL="6858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2pPr>
            <a:lvl3pPr marL="1143000" indent="-228600" algn="l" defTabSz="914400" rtl="0" eaLnBrk="1" latinLnBrk="0" hangingPunct="1">
              <a:lnSpc>
                <a:spcPct val="75000"/>
              </a:lnSpc>
              <a:spcBef>
                <a:spcPts val="500"/>
              </a:spcBef>
              <a:buFont typeface="Arial" panose="020B0604020202020204" pitchFamily="34" charset="0"/>
              <a:buChar char="•"/>
              <a:defRPr sz="1800" b="0" i="0" kern="1200">
                <a:solidFill>
                  <a:schemeClr val="bg1"/>
                </a:solidFill>
                <a:latin typeface="+mn-lt"/>
                <a:ea typeface="+mn-ea"/>
                <a:cs typeface="Gill Sans Light" panose="020B0302020104020203"/>
              </a:defRPr>
            </a:lvl3pPr>
            <a:lvl4pPr marL="16002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4pPr>
            <a:lvl5pPr marL="2057400" indent="-228600" algn="l" defTabSz="914400" rtl="0" eaLnBrk="1" latinLnBrk="0" hangingPunct="1">
              <a:lnSpc>
                <a:spcPct val="75000"/>
              </a:lnSpc>
              <a:spcBef>
                <a:spcPts val="500"/>
              </a:spcBef>
              <a:buFont typeface="Arial" panose="020B0604020202020204" pitchFamily="34" charset="0"/>
              <a:buChar char="•"/>
              <a:defRPr sz="1400" b="0" i="0" kern="1200">
                <a:solidFill>
                  <a:schemeClr val="bg1"/>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1200" b="1" dirty="0"/>
              <a:t>Contenus essentiels évalués</a:t>
            </a:r>
          </a:p>
        </p:txBody>
      </p:sp>
      <p:sp>
        <p:nvSpPr>
          <p:cNvPr id="5" name="Rectangle 4">
            <a:extLst>
              <a:ext uri="{FF2B5EF4-FFF2-40B4-BE49-F238E27FC236}">
                <a16:creationId xmlns:a16="http://schemas.microsoft.com/office/drawing/2014/main" id="{6351D55D-BAC8-4E99-AECB-A2665059AE79}"/>
              </a:ext>
            </a:extLst>
          </p:cNvPr>
          <p:cNvSpPr/>
          <p:nvPr/>
        </p:nvSpPr>
        <p:spPr>
          <a:xfrm>
            <a:off x="1393792" y="4447335"/>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7" name="Flèche : droite 6">
            <a:extLst>
              <a:ext uri="{FF2B5EF4-FFF2-40B4-BE49-F238E27FC236}">
                <a16:creationId xmlns:a16="http://schemas.microsoft.com/office/drawing/2014/main" id="{EA0E2A29-DE37-4E9C-83DA-B72C39858F9E}"/>
              </a:ext>
            </a:extLst>
          </p:cNvPr>
          <p:cNvSpPr/>
          <p:nvPr/>
        </p:nvSpPr>
        <p:spPr>
          <a:xfrm>
            <a:off x="2663304" y="4482997"/>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Rectangle 12">
            <a:extLst>
              <a:ext uri="{FF2B5EF4-FFF2-40B4-BE49-F238E27FC236}">
                <a16:creationId xmlns:a16="http://schemas.microsoft.com/office/drawing/2014/main" id="{8DD56CC3-1482-4F40-8E46-35F29EE07AF9}"/>
              </a:ext>
            </a:extLst>
          </p:cNvPr>
          <p:cNvSpPr/>
          <p:nvPr/>
        </p:nvSpPr>
        <p:spPr>
          <a:xfrm>
            <a:off x="3719750" y="4549795"/>
            <a:ext cx="1003177" cy="648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Max</a:t>
            </a:r>
            <a:r>
              <a:rPr lang="fr-CA" dirty="0"/>
              <a:t> </a:t>
            </a:r>
          </a:p>
        </p:txBody>
      </p:sp>
      <p:sp>
        <p:nvSpPr>
          <p:cNvPr id="14" name="Rectangle 13">
            <a:extLst>
              <a:ext uri="{FF2B5EF4-FFF2-40B4-BE49-F238E27FC236}">
                <a16:creationId xmlns:a16="http://schemas.microsoft.com/office/drawing/2014/main" id="{526E6DEA-A653-431D-9EC5-C1EE866A1715}"/>
              </a:ext>
            </a:extLst>
          </p:cNvPr>
          <p:cNvSpPr/>
          <p:nvPr/>
        </p:nvSpPr>
        <p:spPr>
          <a:xfrm>
            <a:off x="5918452" y="4129692"/>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Transducteur</a:t>
            </a:r>
            <a:endParaRPr lang="fr-CA" dirty="0"/>
          </a:p>
        </p:txBody>
      </p:sp>
      <p:sp>
        <p:nvSpPr>
          <p:cNvPr id="15" name="Flèche : droite 14">
            <a:extLst>
              <a:ext uri="{FF2B5EF4-FFF2-40B4-BE49-F238E27FC236}">
                <a16:creationId xmlns:a16="http://schemas.microsoft.com/office/drawing/2014/main" id="{70110A4C-CFE1-450E-B96F-7550CD537ADA}"/>
              </a:ext>
            </a:extLst>
          </p:cNvPr>
          <p:cNvSpPr/>
          <p:nvPr/>
        </p:nvSpPr>
        <p:spPr>
          <a:xfrm>
            <a:off x="4819101" y="4149365"/>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65C4EF79-3156-49B3-A984-3CF7B63DF3A2}"/>
              </a:ext>
            </a:extLst>
          </p:cNvPr>
          <p:cNvSpPr/>
          <p:nvPr/>
        </p:nvSpPr>
        <p:spPr>
          <a:xfrm>
            <a:off x="5910318" y="5104707"/>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a:solidFill>
                  <a:schemeClr val="tx1"/>
                </a:solidFill>
              </a:rPr>
              <a:t>Traitement visuel ou sonore</a:t>
            </a:r>
          </a:p>
        </p:txBody>
      </p:sp>
      <p:sp>
        <p:nvSpPr>
          <p:cNvPr id="18" name="Rectangle 17">
            <a:extLst>
              <a:ext uri="{FF2B5EF4-FFF2-40B4-BE49-F238E27FC236}">
                <a16:creationId xmlns:a16="http://schemas.microsoft.com/office/drawing/2014/main" id="{2BA4CBF7-5D26-478A-9F2D-7669F275B608}"/>
              </a:ext>
            </a:extLst>
          </p:cNvPr>
          <p:cNvSpPr/>
          <p:nvPr/>
        </p:nvSpPr>
        <p:spPr>
          <a:xfrm>
            <a:off x="8185212" y="1692239"/>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1 : en réchauffant avec une flamme le capteur de température TMP36 de votre kit, une vidéo affiche une image de montgolfière qui monte. En même temps, le haut-parleur piezo joue un son de plus en plus aigu.</a:t>
            </a:r>
          </a:p>
        </p:txBody>
      </p:sp>
      <p:sp>
        <p:nvSpPr>
          <p:cNvPr id="19" name="Rectangle 18">
            <a:extLst>
              <a:ext uri="{FF2B5EF4-FFF2-40B4-BE49-F238E27FC236}">
                <a16:creationId xmlns:a16="http://schemas.microsoft.com/office/drawing/2014/main" id="{56C56640-FB07-49ED-ACE9-E539617D279E}"/>
              </a:ext>
            </a:extLst>
          </p:cNvPr>
          <p:cNvSpPr/>
          <p:nvPr/>
        </p:nvSpPr>
        <p:spPr>
          <a:xfrm>
            <a:off x="8185211" y="2601053"/>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2 : en soufflant dans un micro, cela fait bouger le servo comme si c’était un brin de gazon qui oscille dans le vent. Plus on souffle, plus l’écran vidéo devient illuminé et des DEL s’illuminent.  </a:t>
            </a:r>
          </a:p>
        </p:txBody>
      </p:sp>
      <p:sp>
        <p:nvSpPr>
          <p:cNvPr id="11" name="Flèche : double flèche horizontale 10">
            <a:extLst>
              <a:ext uri="{FF2B5EF4-FFF2-40B4-BE49-F238E27FC236}">
                <a16:creationId xmlns:a16="http://schemas.microsoft.com/office/drawing/2014/main" id="{17A23081-AFE0-47E4-8713-EE219F47D15D}"/>
              </a:ext>
            </a:extLst>
          </p:cNvPr>
          <p:cNvSpPr/>
          <p:nvPr/>
        </p:nvSpPr>
        <p:spPr>
          <a:xfrm>
            <a:off x="4776196" y="5145253"/>
            <a:ext cx="1003177" cy="435005"/>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19">
            <a:extLst>
              <a:ext uri="{FF2B5EF4-FFF2-40B4-BE49-F238E27FC236}">
                <a16:creationId xmlns:a16="http://schemas.microsoft.com/office/drawing/2014/main" id="{7D070C83-31B9-4C5F-8049-954DD86ABBC9}"/>
              </a:ext>
            </a:extLst>
          </p:cNvPr>
          <p:cNvSpPr/>
          <p:nvPr/>
        </p:nvSpPr>
        <p:spPr>
          <a:xfrm>
            <a:off x="8185210" y="3511836"/>
            <a:ext cx="3648721" cy="82696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dirty="0">
                <a:solidFill>
                  <a:schemeClr val="bg1"/>
                </a:solidFill>
              </a:rPr>
              <a:t>Exemple 3 : des potentiomètres et des boutons permettent de contrôler un synthétiseur et un séquenceur qui génèrent des sons. Des DEL clignotent en synchronisation avec les séquences et le volume sonore.</a:t>
            </a:r>
          </a:p>
        </p:txBody>
      </p:sp>
      <p:sp>
        <p:nvSpPr>
          <p:cNvPr id="21" name="Rectangle 20">
            <a:extLst>
              <a:ext uri="{FF2B5EF4-FFF2-40B4-BE49-F238E27FC236}">
                <a16:creationId xmlns:a16="http://schemas.microsoft.com/office/drawing/2014/main" id="{85DA1BDF-9CE4-4CC2-9994-D8C8B5ED262A}"/>
              </a:ext>
            </a:extLst>
          </p:cNvPr>
          <p:cNvSpPr/>
          <p:nvPr/>
        </p:nvSpPr>
        <p:spPr>
          <a:xfrm>
            <a:off x="8185209" y="4419146"/>
            <a:ext cx="3648721" cy="115824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pPr>
            <a:r>
              <a:rPr lang="fr-CA" sz="1200" dirty="0">
                <a:solidFill>
                  <a:schemeClr val="tx2"/>
                </a:solidFill>
              </a:rPr>
              <a:t>Vous devez remettre : votre code </a:t>
            </a:r>
            <a:r>
              <a:rPr lang="fr-CA" sz="1200" b="1" dirty="0">
                <a:solidFill>
                  <a:schemeClr val="tx2"/>
                </a:solidFill>
              </a:rPr>
              <a:t>Arduino</a:t>
            </a:r>
            <a:r>
              <a:rPr lang="fr-CA" sz="1200" dirty="0">
                <a:solidFill>
                  <a:schemeClr val="tx2"/>
                </a:solidFill>
              </a:rPr>
              <a:t>, votre code </a:t>
            </a:r>
            <a:r>
              <a:rPr lang="fr-CA" sz="1200" b="1" dirty="0">
                <a:solidFill>
                  <a:schemeClr val="tx2"/>
                </a:solidFill>
              </a:rPr>
              <a:t>Max</a:t>
            </a:r>
            <a:r>
              <a:rPr lang="fr-CA" sz="1200" dirty="0">
                <a:solidFill>
                  <a:schemeClr val="tx2"/>
                </a:solidFill>
              </a:rPr>
              <a:t>, un </a:t>
            </a:r>
            <a:r>
              <a:rPr lang="fr-CA" sz="1200" b="1" dirty="0">
                <a:solidFill>
                  <a:schemeClr val="tx2"/>
                </a:solidFill>
              </a:rPr>
              <a:t>schéma</a:t>
            </a:r>
            <a:r>
              <a:rPr lang="fr-CA" sz="1200" dirty="0">
                <a:solidFill>
                  <a:schemeClr val="tx2"/>
                </a:solidFill>
              </a:rPr>
              <a:t> de votre circuit (un dessin dans Photoshop, Illustrator ou </a:t>
            </a:r>
            <a:r>
              <a:rPr lang="fr-CA" sz="1200" dirty="0">
                <a:solidFill>
                  <a:schemeClr val="tx2"/>
                </a:solidFill>
                <a:hlinkClick r:id="rId2">
                  <a:extLst>
                    <a:ext uri="{A12FA001-AC4F-418D-AE19-62706E023703}">
                      <ahyp:hlinkClr xmlns:ahyp="http://schemas.microsoft.com/office/drawing/2018/hyperlinkcolor" val="tx"/>
                    </a:ext>
                  </a:extLst>
                </a:hlinkClick>
              </a:rPr>
              <a:t>https://www.tinkercad.com/</a:t>
            </a:r>
            <a:r>
              <a:rPr lang="fr-CA" sz="1200" dirty="0">
                <a:solidFill>
                  <a:schemeClr val="tx2"/>
                </a:solidFill>
              </a:rPr>
              <a:t>), un schéma comme celui à gauche qui explique les relations entre les éléments et une </a:t>
            </a:r>
            <a:r>
              <a:rPr lang="fr-CA" sz="1200" b="1" dirty="0">
                <a:solidFill>
                  <a:schemeClr val="tx2"/>
                </a:solidFill>
              </a:rPr>
              <a:t>vidéo</a:t>
            </a:r>
            <a:r>
              <a:rPr lang="fr-CA" sz="1200" dirty="0">
                <a:solidFill>
                  <a:schemeClr val="tx2"/>
                </a:solidFill>
              </a:rPr>
              <a:t> démontrant le fonctionnement de votre projet.</a:t>
            </a:r>
          </a:p>
        </p:txBody>
      </p:sp>
      <p:sp>
        <p:nvSpPr>
          <p:cNvPr id="22" name="Rectangle 21">
            <a:extLst>
              <a:ext uri="{FF2B5EF4-FFF2-40B4-BE49-F238E27FC236}">
                <a16:creationId xmlns:a16="http://schemas.microsoft.com/office/drawing/2014/main" id="{4A9FDDE8-102F-4A9F-9C39-0C783D2E2C22}"/>
              </a:ext>
            </a:extLst>
          </p:cNvPr>
          <p:cNvSpPr/>
          <p:nvPr/>
        </p:nvSpPr>
        <p:spPr>
          <a:xfrm>
            <a:off x="1381588" y="498185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23" name="Flèche : droite 22">
            <a:extLst>
              <a:ext uri="{FF2B5EF4-FFF2-40B4-BE49-F238E27FC236}">
                <a16:creationId xmlns:a16="http://schemas.microsoft.com/office/drawing/2014/main" id="{6993D3F7-85B9-468B-B15B-46CA1E6AE7FC}"/>
              </a:ext>
            </a:extLst>
          </p:cNvPr>
          <p:cNvSpPr/>
          <p:nvPr/>
        </p:nvSpPr>
        <p:spPr>
          <a:xfrm>
            <a:off x="2674412" y="4978011"/>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Rectangle 23">
            <a:extLst>
              <a:ext uri="{FF2B5EF4-FFF2-40B4-BE49-F238E27FC236}">
                <a16:creationId xmlns:a16="http://schemas.microsoft.com/office/drawing/2014/main" id="{9751EA20-184D-495B-8629-9B732843E2AD}"/>
              </a:ext>
            </a:extLst>
          </p:cNvPr>
          <p:cNvSpPr/>
          <p:nvPr/>
        </p:nvSpPr>
        <p:spPr>
          <a:xfrm>
            <a:off x="5918452" y="4606387"/>
            <a:ext cx="1710427" cy="4350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Transducteur</a:t>
            </a:r>
            <a:endParaRPr lang="fr-CA" dirty="0"/>
          </a:p>
        </p:txBody>
      </p:sp>
      <p:sp>
        <p:nvSpPr>
          <p:cNvPr id="25" name="Flèche : droite 24">
            <a:extLst>
              <a:ext uri="{FF2B5EF4-FFF2-40B4-BE49-F238E27FC236}">
                <a16:creationId xmlns:a16="http://schemas.microsoft.com/office/drawing/2014/main" id="{4CDC0FA6-3181-4FB2-AAB2-1B5549134C2F}"/>
              </a:ext>
            </a:extLst>
          </p:cNvPr>
          <p:cNvSpPr/>
          <p:nvPr/>
        </p:nvSpPr>
        <p:spPr>
          <a:xfrm>
            <a:off x="4819101" y="4626060"/>
            <a:ext cx="1003177" cy="43500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05093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11</a:t>
            </a:r>
            <a:endParaRPr lang="fr-CA" dirty="0"/>
          </a:p>
        </p:txBody>
      </p:sp>
    </p:spTree>
    <p:extLst>
      <p:ext uri="{BB962C8B-B14F-4D97-AF65-F5344CB8AC3E}">
        <p14:creationId xmlns:p14="http://schemas.microsoft.com/office/powerpoint/2010/main" val="2275697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nl-NL" sz="4100" dirty="0" err="1"/>
              <a:t>Frequencies</a:t>
            </a:r>
            <a:r>
              <a:rPr lang="nl-NL" sz="4100" dirty="0"/>
              <a:t> (a), Nicolas </a:t>
            </a:r>
            <a:r>
              <a:rPr lang="nl-NL" sz="4100" dirty="0" err="1"/>
              <a:t>Bernier</a:t>
            </a:r>
            <a:r>
              <a:rPr lang="nl-NL" sz="4100" dirty="0"/>
              <a:t> (2012)</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856322"/>
            <a:ext cx="4153126" cy="3429000"/>
          </a:xfrm>
        </p:spPr>
        <p:txBody>
          <a:bodyPr>
            <a:normAutofit/>
          </a:bodyPr>
          <a:lstStyle/>
          <a:p>
            <a:pPr marL="0" indent="0">
              <a:buNone/>
            </a:pPr>
            <a:r>
              <a:rPr lang="fr-CA" sz="2000" dirty="0"/>
              <a:t>«</a:t>
            </a:r>
            <a:r>
              <a:rPr lang="fr-CA" sz="2000" dirty="0" err="1"/>
              <a:t>Frequencies</a:t>
            </a:r>
            <a:r>
              <a:rPr lang="fr-CA" sz="2000" dirty="0"/>
              <a:t> (a) (2012) de Nicolas Bernier fait appel à un dispositif formé d’une série de diapasons frappés par des solénoïdes et éclairés au moyen d’une diode électroluminescente (DEL). L’ensemble donne à voir une synchronisation extrême entre le son et la lumière physique. Multipliant les effets stroboscopiques, le dispositif est utilisé en performance par le compositeur.» </a:t>
            </a:r>
            <a:r>
              <a:rPr lang="fr-CA" sz="2000" i="1" dirty="0"/>
              <a:t>MUS3328 - Notes de cours de Patrick Saint-Denis et Martin Marier</a:t>
            </a:r>
          </a:p>
        </p:txBody>
      </p:sp>
      <p:pic>
        <p:nvPicPr>
          <p:cNvPr id="4" name="Média en ligne 3" title="frequencies (a) | nicolas bernier">
            <a:hlinkClick r:id="" action="ppaction://media"/>
            <a:extLst>
              <a:ext uri="{FF2B5EF4-FFF2-40B4-BE49-F238E27FC236}">
                <a16:creationId xmlns:a16="http://schemas.microsoft.com/office/drawing/2014/main" id="{F50769EF-D29C-4711-B5B9-EA2DD88411BB}"/>
              </a:ext>
            </a:extLst>
          </p:cNvPr>
          <p:cNvPicPr>
            <a:picLocks noRot="1" noChangeAspect="1"/>
          </p:cNvPicPr>
          <p:nvPr>
            <a:videoFile r:link="rId1"/>
          </p:nvPr>
        </p:nvPicPr>
        <p:blipFill>
          <a:blip r:embed="rId3"/>
          <a:stretch>
            <a:fillRect/>
          </a:stretch>
        </p:blipFill>
        <p:spPr>
          <a:xfrm>
            <a:off x="5256212" y="2164443"/>
            <a:ext cx="6096000" cy="3429000"/>
          </a:xfrm>
          <a:prstGeom prst="rect">
            <a:avLst/>
          </a:prstGeom>
        </p:spPr>
      </p:pic>
    </p:spTree>
    <p:extLst>
      <p:ext uri="{BB962C8B-B14F-4D97-AF65-F5344CB8AC3E}">
        <p14:creationId xmlns:p14="http://schemas.microsoft.com/office/powerpoint/2010/main" val="25924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2B55C88-DBD5-46E1-AAF4-E590EEAE6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17700"/>
            <a:ext cx="4051300" cy="3556000"/>
          </a:xfrm>
          <a:prstGeom prst="rect">
            <a:avLst/>
          </a:prstGeom>
          <a:extLst>
            <a:ext uri="{909E8E84-426E-40DD-AFC4-6F175D3DCCD1}">
              <a14:hiddenFill xmlns:a14="http://schemas.microsoft.com/office/drawing/2010/main">
                <a:solidFill>
                  <a:srgbClr val="FFFFFF"/>
                </a:solidFill>
              </a14:hiddenFill>
            </a:ext>
          </a:extLst>
        </p:spPr>
      </p:pic>
      <p:pic>
        <p:nvPicPr>
          <p:cNvPr id="6" name="Média en ligne 5" title="L￢ﾀﾙInternet des objets c'est quoi ?">
            <a:hlinkClick r:id="" action="ppaction://media"/>
            <a:extLst>
              <a:ext uri="{FF2B5EF4-FFF2-40B4-BE49-F238E27FC236}">
                <a16:creationId xmlns:a16="http://schemas.microsoft.com/office/drawing/2014/main" id="{D8BF6AD1-8340-4452-B98D-5B2B5C34F837}"/>
              </a:ext>
            </a:extLst>
          </p:cNvPr>
          <p:cNvPicPr>
            <a:picLocks noRot="1" noChangeAspect="1"/>
          </p:cNvPicPr>
          <p:nvPr>
            <a:videoFile r:link="rId1"/>
          </p:nvPr>
        </p:nvPicPr>
        <p:blipFill>
          <a:blip r:embed="rId4"/>
          <a:stretch>
            <a:fillRect/>
          </a:stretch>
        </p:blipFill>
        <p:spPr>
          <a:xfrm>
            <a:off x="4953000" y="1917700"/>
            <a:ext cx="6388100" cy="3556000"/>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sz="3700"/>
              <a:t>Internet des objets : </a:t>
            </a:r>
            <a:r>
              <a:rPr lang="fr-CA" sz="3700" i="1"/>
              <a:t>Internet of  </a:t>
            </a:r>
            <a:r>
              <a:rPr lang="fr-CA" sz="3700" i="1" err="1"/>
              <a:t>Things</a:t>
            </a:r>
            <a:r>
              <a:rPr lang="fr-CA" sz="3700" i="1"/>
              <a:t> (IOT)</a:t>
            </a:r>
          </a:p>
        </p:txBody>
      </p:sp>
    </p:spTree>
    <p:extLst>
      <p:ext uri="{BB962C8B-B14F-4D97-AF65-F5344CB8AC3E}">
        <p14:creationId xmlns:p14="http://schemas.microsoft.com/office/powerpoint/2010/main" val="11029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a:xfrm>
            <a:off x="3700329" y="2630855"/>
            <a:ext cx="4791342" cy="1157958"/>
          </a:xfrm>
        </p:spPr>
        <p:txBody>
          <a:bodyPr/>
          <a:lstStyle/>
          <a:p>
            <a:r>
              <a:rPr lang="en-CA" dirty="0"/>
              <a:t>SÉANCE 12</a:t>
            </a:r>
            <a:endParaRPr lang="fr-CA" dirty="0"/>
          </a:p>
        </p:txBody>
      </p:sp>
    </p:spTree>
    <p:extLst>
      <p:ext uri="{BB962C8B-B14F-4D97-AF65-F5344CB8AC3E}">
        <p14:creationId xmlns:p14="http://schemas.microsoft.com/office/powerpoint/2010/main" val="42021425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BROCHES DU ESP32 TTGO</a:t>
            </a:r>
          </a:p>
        </p:txBody>
      </p:sp>
      <p:pic>
        <p:nvPicPr>
          <p:cNvPr id="15" name="Image 14">
            <a:extLst>
              <a:ext uri="{FF2B5EF4-FFF2-40B4-BE49-F238E27FC236}">
                <a16:creationId xmlns:a16="http://schemas.microsoft.com/office/drawing/2014/main" id="{A520BD4B-AE37-4046-885A-505EEE83C47B}"/>
              </a:ext>
            </a:extLst>
          </p:cNvPr>
          <p:cNvPicPr>
            <a:picLocks noChangeAspect="1"/>
          </p:cNvPicPr>
          <p:nvPr/>
        </p:nvPicPr>
        <p:blipFill>
          <a:blip r:embed="rId2"/>
          <a:stretch>
            <a:fillRect/>
          </a:stretch>
        </p:blipFill>
        <p:spPr>
          <a:xfrm>
            <a:off x="4708654" y="1352552"/>
            <a:ext cx="2774692" cy="4951330"/>
          </a:xfrm>
          <a:prstGeom prst="rect">
            <a:avLst/>
          </a:prstGeom>
        </p:spPr>
      </p:pic>
      <p:sp>
        <p:nvSpPr>
          <p:cNvPr id="16" name="Flèche : droite 15">
            <a:extLst>
              <a:ext uri="{FF2B5EF4-FFF2-40B4-BE49-F238E27FC236}">
                <a16:creationId xmlns:a16="http://schemas.microsoft.com/office/drawing/2014/main" id="{0AF12E5F-5426-4141-8F26-7E1DB25037A1}"/>
              </a:ext>
            </a:extLst>
          </p:cNvPr>
          <p:cNvSpPr/>
          <p:nvPr/>
        </p:nvSpPr>
        <p:spPr>
          <a:xfrm>
            <a:off x="4743450" y="2662168"/>
            <a:ext cx="226947" cy="214885"/>
          </a:xfrm>
          <a:prstGeom prst="rightArrow">
            <a:avLst>
              <a:gd name="adj1" fmla="val 38885"/>
              <a:gd name="adj2" fmla="val 531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17" name="Flèche : droite 16">
            <a:extLst>
              <a:ext uri="{FF2B5EF4-FFF2-40B4-BE49-F238E27FC236}">
                <a16:creationId xmlns:a16="http://schemas.microsoft.com/office/drawing/2014/main" id="{8C357AE9-7600-41E9-97DE-DEEDAAA425B0}"/>
              </a:ext>
            </a:extLst>
          </p:cNvPr>
          <p:cNvSpPr/>
          <p:nvPr/>
        </p:nvSpPr>
        <p:spPr>
          <a:xfrm>
            <a:off x="4743450" y="2910326"/>
            <a:ext cx="226947" cy="214885"/>
          </a:xfrm>
          <a:prstGeom prst="rightArrow">
            <a:avLst>
              <a:gd name="adj1" fmla="val 47750"/>
              <a:gd name="adj2" fmla="val 531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0" name="Rectangle 19">
            <a:extLst>
              <a:ext uri="{FF2B5EF4-FFF2-40B4-BE49-F238E27FC236}">
                <a16:creationId xmlns:a16="http://schemas.microsoft.com/office/drawing/2014/main" id="{39F03804-D15A-4EA8-9DB1-D4A8A41A88BC}"/>
              </a:ext>
            </a:extLst>
          </p:cNvPr>
          <p:cNvSpPr/>
          <p:nvPr/>
        </p:nvSpPr>
        <p:spPr>
          <a:xfrm>
            <a:off x="4076700" y="2689153"/>
            <a:ext cx="684148" cy="1609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5V(USB)</a:t>
            </a:r>
          </a:p>
        </p:txBody>
      </p:sp>
      <p:sp>
        <p:nvSpPr>
          <p:cNvPr id="21" name="Rectangle 20">
            <a:extLst>
              <a:ext uri="{FF2B5EF4-FFF2-40B4-BE49-F238E27FC236}">
                <a16:creationId xmlns:a16="http://schemas.microsoft.com/office/drawing/2014/main" id="{9D81B253-1A12-47EA-B59A-33A9E43A09A9}"/>
              </a:ext>
            </a:extLst>
          </p:cNvPr>
          <p:cNvSpPr/>
          <p:nvPr/>
        </p:nvSpPr>
        <p:spPr>
          <a:xfrm>
            <a:off x="4076700" y="2937310"/>
            <a:ext cx="684148" cy="160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GND</a:t>
            </a:r>
          </a:p>
        </p:txBody>
      </p:sp>
      <p:sp>
        <p:nvSpPr>
          <p:cNvPr id="22" name="Flèche : droite 21">
            <a:extLst>
              <a:ext uri="{FF2B5EF4-FFF2-40B4-BE49-F238E27FC236}">
                <a16:creationId xmlns:a16="http://schemas.microsoft.com/office/drawing/2014/main" id="{3030D278-5EF7-4284-BD7F-1754A40607DC}"/>
              </a:ext>
            </a:extLst>
          </p:cNvPr>
          <p:cNvSpPr/>
          <p:nvPr/>
        </p:nvSpPr>
        <p:spPr>
          <a:xfrm rot="10800000">
            <a:off x="7355011" y="2662168"/>
            <a:ext cx="226947" cy="214885"/>
          </a:xfrm>
          <a:prstGeom prst="rightArrow">
            <a:avLst>
              <a:gd name="adj1" fmla="val 38885"/>
              <a:gd name="adj2" fmla="val 531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3" name="Flèche : droite 22">
            <a:extLst>
              <a:ext uri="{FF2B5EF4-FFF2-40B4-BE49-F238E27FC236}">
                <a16:creationId xmlns:a16="http://schemas.microsoft.com/office/drawing/2014/main" id="{1D7D6896-7834-46A8-BF95-2D89450F3A1E}"/>
              </a:ext>
            </a:extLst>
          </p:cNvPr>
          <p:cNvSpPr/>
          <p:nvPr/>
        </p:nvSpPr>
        <p:spPr>
          <a:xfrm rot="10800000">
            <a:off x="7355011" y="2904038"/>
            <a:ext cx="226947" cy="214885"/>
          </a:xfrm>
          <a:prstGeom prst="rightArrow">
            <a:avLst>
              <a:gd name="adj1" fmla="val 47750"/>
              <a:gd name="adj2" fmla="val 531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24" name="Rectangle 23">
            <a:extLst>
              <a:ext uri="{FF2B5EF4-FFF2-40B4-BE49-F238E27FC236}">
                <a16:creationId xmlns:a16="http://schemas.microsoft.com/office/drawing/2014/main" id="{E80DF7B8-94DE-46DE-9FF3-3EB89A6593D6}"/>
              </a:ext>
            </a:extLst>
          </p:cNvPr>
          <p:cNvSpPr/>
          <p:nvPr/>
        </p:nvSpPr>
        <p:spPr>
          <a:xfrm>
            <a:off x="7563862" y="2689153"/>
            <a:ext cx="684148" cy="1609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3.3V</a:t>
            </a:r>
          </a:p>
        </p:txBody>
      </p:sp>
      <p:sp>
        <p:nvSpPr>
          <p:cNvPr id="25" name="Rectangle 24">
            <a:extLst>
              <a:ext uri="{FF2B5EF4-FFF2-40B4-BE49-F238E27FC236}">
                <a16:creationId xmlns:a16="http://schemas.microsoft.com/office/drawing/2014/main" id="{95AB82F0-99E2-4D0C-9E70-2365B3AF3136}"/>
              </a:ext>
            </a:extLst>
          </p:cNvPr>
          <p:cNvSpPr/>
          <p:nvPr/>
        </p:nvSpPr>
        <p:spPr>
          <a:xfrm>
            <a:off x="7563862" y="2937310"/>
            <a:ext cx="684148" cy="160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GND</a:t>
            </a:r>
          </a:p>
        </p:txBody>
      </p:sp>
      <p:sp>
        <p:nvSpPr>
          <p:cNvPr id="27" name="Rectangle 26">
            <a:extLst>
              <a:ext uri="{FF2B5EF4-FFF2-40B4-BE49-F238E27FC236}">
                <a16:creationId xmlns:a16="http://schemas.microsoft.com/office/drawing/2014/main" id="{4E06B56A-E219-405B-BF76-60612D301BEB}"/>
              </a:ext>
            </a:extLst>
          </p:cNvPr>
          <p:cNvSpPr/>
          <p:nvPr/>
        </p:nvSpPr>
        <p:spPr>
          <a:xfrm>
            <a:off x="3960242" y="4094685"/>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29" name="Flèche : droite 28">
            <a:extLst>
              <a:ext uri="{FF2B5EF4-FFF2-40B4-BE49-F238E27FC236}">
                <a16:creationId xmlns:a16="http://schemas.microsoft.com/office/drawing/2014/main" id="{2303B454-96AC-4147-BF0D-F80F88AFE984}"/>
              </a:ext>
            </a:extLst>
          </p:cNvPr>
          <p:cNvSpPr/>
          <p:nvPr/>
        </p:nvSpPr>
        <p:spPr>
          <a:xfrm rot="10800000">
            <a:off x="7355011" y="4481493"/>
            <a:ext cx="226947" cy="214885"/>
          </a:xfrm>
          <a:prstGeom prst="rightArrow">
            <a:avLst>
              <a:gd name="adj1" fmla="val 38885"/>
              <a:gd name="adj2" fmla="val 531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0" name="Rectangle 29">
            <a:extLst>
              <a:ext uri="{FF2B5EF4-FFF2-40B4-BE49-F238E27FC236}">
                <a16:creationId xmlns:a16="http://schemas.microsoft.com/office/drawing/2014/main" id="{EFF4D646-B4BD-44B2-B4C3-BB507AD91C05}"/>
              </a:ext>
            </a:extLst>
          </p:cNvPr>
          <p:cNvSpPr/>
          <p:nvPr/>
        </p:nvSpPr>
        <p:spPr>
          <a:xfrm>
            <a:off x="7563862" y="4508478"/>
            <a:ext cx="684148" cy="160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SCL</a:t>
            </a:r>
          </a:p>
        </p:txBody>
      </p:sp>
      <p:sp>
        <p:nvSpPr>
          <p:cNvPr id="31" name="Flèche : droite 30">
            <a:extLst>
              <a:ext uri="{FF2B5EF4-FFF2-40B4-BE49-F238E27FC236}">
                <a16:creationId xmlns:a16="http://schemas.microsoft.com/office/drawing/2014/main" id="{49F091FD-0C7C-4ADD-9F0E-7CC92554B08C}"/>
              </a:ext>
            </a:extLst>
          </p:cNvPr>
          <p:cNvSpPr/>
          <p:nvPr/>
        </p:nvSpPr>
        <p:spPr>
          <a:xfrm rot="10800000">
            <a:off x="7355011" y="4748053"/>
            <a:ext cx="226947" cy="214885"/>
          </a:xfrm>
          <a:prstGeom prst="rightArrow">
            <a:avLst>
              <a:gd name="adj1" fmla="val 38885"/>
              <a:gd name="adj2" fmla="val 531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2" name="Rectangle 31">
            <a:extLst>
              <a:ext uri="{FF2B5EF4-FFF2-40B4-BE49-F238E27FC236}">
                <a16:creationId xmlns:a16="http://schemas.microsoft.com/office/drawing/2014/main" id="{FDA4F1A9-129E-4D27-8D12-8F14D6DC663D}"/>
              </a:ext>
            </a:extLst>
          </p:cNvPr>
          <p:cNvSpPr/>
          <p:nvPr/>
        </p:nvSpPr>
        <p:spPr>
          <a:xfrm>
            <a:off x="7563862" y="4775038"/>
            <a:ext cx="684148" cy="160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SDA</a:t>
            </a:r>
          </a:p>
        </p:txBody>
      </p:sp>
      <p:sp>
        <p:nvSpPr>
          <p:cNvPr id="34" name="Flèche : droite 33">
            <a:extLst>
              <a:ext uri="{FF2B5EF4-FFF2-40B4-BE49-F238E27FC236}">
                <a16:creationId xmlns:a16="http://schemas.microsoft.com/office/drawing/2014/main" id="{6FDDD29D-9344-4CC5-8BC0-CA2F91F0810D}"/>
              </a:ext>
            </a:extLst>
          </p:cNvPr>
          <p:cNvSpPr/>
          <p:nvPr/>
        </p:nvSpPr>
        <p:spPr>
          <a:xfrm>
            <a:off x="4743450" y="3828217"/>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5" name="Flèche : droite 34">
            <a:extLst>
              <a:ext uri="{FF2B5EF4-FFF2-40B4-BE49-F238E27FC236}">
                <a16:creationId xmlns:a16="http://schemas.microsoft.com/office/drawing/2014/main" id="{4757C2EB-BCA7-4978-8DA9-ACEB611AF5A0}"/>
              </a:ext>
            </a:extLst>
          </p:cNvPr>
          <p:cNvSpPr/>
          <p:nvPr/>
        </p:nvSpPr>
        <p:spPr>
          <a:xfrm>
            <a:off x="4725731" y="4061075"/>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6" name="Rectangle 35">
            <a:extLst>
              <a:ext uri="{FF2B5EF4-FFF2-40B4-BE49-F238E27FC236}">
                <a16:creationId xmlns:a16="http://schemas.microsoft.com/office/drawing/2014/main" id="{2D62B983-FD9E-4597-AF00-C5F49431891A}"/>
              </a:ext>
            </a:extLst>
          </p:cNvPr>
          <p:cNvSpPr/>
          <p:nvPr/>
        </p:nvSpPr>
        <p:spPr>
          <a:xfrm>
            <a:off x="3960242" y="4315570"/>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37" name="Flèche : droite 36">
            <a:extLst>
              <a:ext uri="{FF2B5EF4-FFF2-40B4-BE49-F238E27FC236}">
                <a16:creationId xmlns:a16="http://schemas.microsoft.com/office/drawing/2014/main" id="{B1135214-642B-4DB1-8152-F09C79BA8A13}"/>
              </a:ext>
            </a:extLst>
          </p:cNvPr>
          <p:cNvSpPr/>
          <p:nvPr/>
        </p:nvSpPr>
        <p:spPr>
          <a:xfrm>
            <a:off x="4732525" y="4289211"/>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8" name="Rectangle 37">
            <a:extLst>
              <a:ext uri="{FF2B5EF4-FFF2-40B4-BE49-F238E27FC236}">
                <a16:creationId xmlns:a16="http://schemas.microsoft.com/office/drawing/2014/main" id="{ADDB36FD-D139-4A4D-B894-AA46733734AC}"/>
              </a:ext>
            </a:extLst>
          </p:cNvPr>
          <p:cNvSpPr/>
          <p:nvPr/>
        </p:nvSpPr>
        <p:spPr>
          <a:xfrm>
            <a:off x="3961388" y="3859547"/>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39" name="Rectangle 38">
            <a:extLst>
              <a:ext uri="{FF2B5EF4-FFF2-40B4-BE49-F238E27FC236}">
                <a16:creationId xmlns:a16="http://schemas.microsoft.com/office/drawing/2014/main" id="{AF853879-5922-4828-80E2-1B9C309C4F15}"/>
              </a:ext>
            </a:extLst>
          </p:cNvPr>
          <p:cNvSpPr/>
          <p:nvPr/>
        </p:nvSpPr>
        <p:spPr>
          <a:xfrm>
            <a:off x="3977640" y="4988437"/>
            <a:ext cx="783208" cy="155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ANALOG</a:t>
            </a:r>
          </a:p>
        </p:txBody>
      </p:sp>
      <p:sp>
        <p:nvSpPr>
          <p:cNvPr id="40" name="Flèche : droite 39">
            <a:extLst>
              <a:ext uri="{FF2B5EF4-FFF2-40B4-BE49-F238E27FC236}">
                <a16:creationId xmlns:a16="http://schemas.microsoft.com/office/drawing/2014/main" id="{2050B306-E32B-4D34-A4D4-942586D34513}"/>
              </a:ext>
            </a:extLst>
          </p:cNvPr>
          <p:cNvSpPr/>
          <p:nvPr/>
        </p:nvSpPr>
        <p:spPr>
          <a:xfrm>
            <a:off x="4749923" y="4962078"/>
            <a:ext cx="226947" cy="214885"/>
          </a:xfrm>
          <a:prstGeom prst="rightArrow">
            <a:avLst>
              <a:gd name="adj1" fmla="val 47750"/>
              <a:gd name="adj2" fmla="val 531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41" name="Rectangle 40">
            <a:extLst>
              <a:ext uri="{FF2B5EF4-FFF2-40B4-BE49-F238E27FC236}">
                <a16:creationId xmlns:a16="http://schemas.microsoft.com/office/drawing/2014/main" id="{51DB3CA2-3D89-4910-BA2C-5035BD21F2F8}"/>
              </a:ext>
            </a:extLst>
          </p:cNvPr>
          <p:cNvSpPr/>
          <p:nvPr/>
        </p:nvSpPr>
        <p:spPr>
          <a:xfrm>
            <a:off x="3002018" y="4315570"/>
            <a:ext cx="975622" cy="155223"/>
          </a:xfrm>
          <a:prstGeom prst="rect">
            <a:avLst/>
          </a:prstGeom>
          <a:solidFill>
            <a:srgbClr val="FF0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INPUT ONLY</a:t>
            </a:r>
          </a:p>
        </p:txBody>
      </p:sp>
      <p:sp>
        <p:nvSpPr>
          <p:cNvPr id="42" name="Rectangle 41">
            <a:extLst>
              <a:ext uri="{FF2B5EF4-FFF2-40B4-BE49-F238E27FC236}">
                <a16:creationId xmlns:a16="http://schemas.microsoft.com/office/drawing/2014/main" id="{A71C452B-900B-4FF1-BAD0-606355A47845}"/>
              </a:ext>
            </a:extLst>
          </p:cNvPr>
          <p:cNvSpPr/>
          <p:nvPr/>
        </p:nvSpPr>
        <p:spPr>
          <a:xfrm>
            <a:off x="3002018" y="4988436"/>
            <a:ext cx="975622" cy="155223"/>
          </a:xfrm>
          <a:prstGeom prst="rect">
            <a:avLst/>
          </a:prstGeom>
          <a:solidFill>
            <a:srgbClr val="FF0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50" dirty="0"/>
              <a:t>INPUT ONLY</a:t>
            </a:r>
          </a:p>
        </p:txBody>
      </p:sp>
    </p:spTree>
    <p:extLst>
      <p:ext uri="{BB962C8B-B14F-4D97-AF65-F5344CB8AC3E}">
        <p14:creationId xmlns:p14="http://schemas.microsoft.com/office/powerpoint/2010/main" val="1957164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727325"/>
            <a:ext cx="10515600" cy="701675"/>
          </a:xfrm>
        </p:spPr>
        <p:txBody>
          <a:bodyPr>
            <a:normAutofit fontScale="90000"/>
          </a:bodyPr>
          <a:lstStyle/>
          <a:p>
            <a:pPr algn="ctr"/>
            <a:r>
              <a:rPr lang="fr-CA" dirty="0">
                <a:solidFill>
                  <a:schemeClr val="accent2"/>
                </a:solidFill>
              </a:rPr>
              <a:t>CODE</a:t>
            </a:r>
            <a:r>
              <a:rPr lang="fr-CA" dirty="0"/>
              <a:t> DE BASE POUR </a:t>
            </a:r>
            <a:r>
              <a:rPr lang="fr-CA" dirty="0">
                <a:solidFill>
                  <a:schemeClr val="accent5"/>
                </a:solidFill>
              </a:rPr>
              <a:t>CONNECTER</a:t>
            </a:r>
            <a:r>
              <a:rPr lang="fr-CA" dirty="0"/>
              <a:t> SON TTGO AU </a:t>
            </a:r>
            <a:r>
              <a:rPr lang="fr-CA" dirty="0">
                <a:solidFill>
                  <a:schemeClr val="accent6"/>
                </a:solidFill>
              </a:rPr>
              <a:t>WIFI</a:t>
            </a:r>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3615267"/>
            <a:ext cx="10515600" cy="623358"/>
          </a:xfrm>
        </p:spPr>
        <p:txBody>
          <a:bodyPr/>
          <a:lstStyle/>
          <a:p>
            <a:pPr marL="0" indent="0" algn="ctr">
              <a:buNone/>
            </a:pPr>
            <a:r>
              <a:rPr lang="fr-CA" dirty="0"/>
              <a:t>Code : </a:t>
            </a:r>
            <a:r>
              <a:rPr lang="fr-CA" dirty="0">
                <a:hlinkClick r:id="rId2"/>
              </a:rPr>
              <a:t>https://create.arduino.cc/editor/tof/7819210e-77d2-445d-8493-60bf3c79376f/preview</a:t>
            </a:r>
            <a:endParaRPr lang="fr-CA" dirty="0"/>
          </a:p>
        </p:txBody>
      </p:sp>
    </p:spTree>
    <p:extLst>
      <p:ext uri="{BB962C8B-B14F-4D97-AF65-F5344CB8AC3E}">
        <p14:creationId xmlns:p14="http://schemas.microsoft.com/office/powerpoint/2010/main" val="30027743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476251"/>
            <a:ext cx="10515600" cy="1371600"/>
          </a:xfrm>
        </p:spPr>
        <p:txBody>
          <a:bodyPr>
            <a:normAutofit fontScale="90000"/>
          </a:bodyPr>
          <a:lstStyle/>
          <a:p>
            <a:pPr algn="ctr"/>
            <a:r>
              <a:rPr lang="fr-CA" dirty="0">
                <a:solidFill>
                  <a:schemeClr val="accent4"/>
                </a:solidFill>
              </a:rPr>
              <a:t>CODE</a:t>
            </a:r>
            <a:r>
              <a:rPr lang="fr-CA" dirty="0"/>
              <a:t> DE BASE POUR </a:t>
            </a:r>
            <a:r>
              <a:rPr lang="fr-CA" dirty="0">
                <a:solidFill>
                  <a:schemeClr val="accent2"/>
                </a:solidFill>
              </a:rPr>
              <a:t>CONNECTER</a:t>
            </a:r>
            <a:r>
              <a:rPr lang="fr-CA" dirty="0"/>
              <a:t> SON TTGO AU WIFI AVEC </a:t>
            </a:r>
            <a:r>
              <a:rPr lang="fr-CA" dirty="0">
                <a:solidFill>
                  <a:schemeClr val="accent5"/>
                </a:solidFill>
              </a:rPr>
              <a:t>WIFICONNECT LITE</a:t>
            </a:r>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2034117"/>
            <a:ext cx="10515600" cy="623358"/>
          </a:xfrm>
        </p:spPr>
        <p:txBody>
          <a:bodyPr/>
          <a:lstStyle/>
          <a:p>
            <a:pPr marL="0" indent="0" algn="ctr">
              <a:buNone/>
            </a:pPr>
            <a:r>
              <a:rPr lang="fr-CA" dirty="0"/>
              <a:t>Code : </a:t>
            </a:r>
            <a:r>
              <a:rPr lang="fr-CA" dirty="0">
                <a:hlinkClick r:id="rId2"/>
              </a:rPr>
              <a:t>https://create.arduino.cc/editor/tof/0a284cc5-37fa-47ca-a833-bd368d40d843/preview</a:t>
            </a:r>
            <a:endParaRPr lang="fr-CA" dirty="0"/>
          </a:p>
        </p:txBody>
      </p:sp>
      <p:pic>
        <p:nvPicPr>
          <p:cNvPr id="5" name="Image 4">
            <a:extLst>
              <a:ext uri="{FF2B5EF4-FFF2-40B4-BE49-F238E27FC236}">
                <a16:creationId xmlns:a16="http://schemas.microsoft.com/office/drawing/2014/main" id="{8C9A96D0-7241-48D7-80F8-205672EA260E}"/>
              </a:ext>
            </a:extLst>
          </p:cNvPr>
          <p:cNvPicPr>
            <a:picLocks noChangeAspect="1"/>
          </p:cNvPicPr>
          <p:nvPr/>
        </p:nvPicPr>
        <p:blipFill>
          <a:blip r:embed="rId3"/>
          <a:stretch>
            <a:fillRect/>
          </a:stretch>
        </p:blipFill>
        <p:spPr>
          <a:xfrm>
            <a:off x="4998410" y="3086100"/>
            <a:ext cx="1953295" cy="3467100"/>
          </a:xfrm>
          <a:prstGeom prst="rect">
            <a:avLst/>
          </a:prstGeom>
        </p:spPr>
      </p:pic>
      <p:pic>
        <p:nvPicPr>
          <p:cNvPr id="7" name="Image 6">
            <a:extLst>
              <a:ext uri="{FF2B5EF4-FFF2-40B4-BE49-F238E27FC236}">
                <a16:creationId xmlns:a16="http://schemas.microsoft.com/office/drawing/2014/main" id="{4C5BA2AE-FBE3-4E52-A8FA-8F36FD583CF6}"/>
              </a:ext>
            </a:extLst>
          </p:cNvPr>
          <p:cNvPicPr>
            <a:picLocks noChangeAspect="1"/>
          </p:cNvPicPr>
          <p:nvPr/>
        </p:nvPicPr>
        <p:blipFill>
          <a:blip r:embed="rId4"/>
          <a:stretch>
            <a:fillRect/>
          </a:stretch>
        </p:blipFill>
        <p:spPr>
          <a:xfrm>
            <a:off x="9610120" y="3086100"/>
            <a:ext cx="1953295" cy="34671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9359A1-9DA6-4768-AF25-D16578E30DC6}"/>
              </a:ext>
            </a:extLst>
          </p:cNvPr>
          <p:cNvPicPr>
            <a:picLocks noChangeAspect="1"/>
          </p:cNvPicPr>
          <p:nvPr/>
        </p:nvPicPr>
        <p:blipFill>
          <a:blip r:embed="rId5"/>
          <a:stretch>
            <a:fillRect/>
          </a:stretch>
        </p:blipFill>
        <p:spPr>
          <a:xfrm>
            <a:off x="7414205" y="3086100"/>
            <a:ext cx="1953295" cy="3467100"/>
          </a:xfrm>
          <a:prstGeom prst="rect">
            <a:avLst/>
          </a:prstGeom>
        </p:spPr>
      </p:pic>
      <p:sp>
        <p:nvSpPr>
          <p:cNvPr id="10" name="ZoneTexte 9">
            <a:extLst>
              <a:ext uri="{FF2B5EF4-FFF2-40B4-BE49-F238E27FC236}">
                <a16:creationId xmlns:a16="http://schemas.microsoft.com/office/drawing/2014/main" id="{3CA6C31C-3D5E-4E01-982D-E1B80FBF0F8B}"/>
              </a:ext>
            </a:extLst>
          </p:cNvPr>
          <p:cNvSpPr txBox="1"/>
          <p:nvPr/>
        </p:nvSpPr>
        <p:spPr>
          <a:xfrm>
            <a:off x="1190811" y="2581275"/>
            <a:ext cx="3267377" cy="1428749"/>
          </a:xfrm>
          <a:prstGeom prst="rect">
            <a:avLst/>
          </a:prstGeom>
          <a:noFill/>
        </p:spPr>
        <p:txBody>
          <a:bodyPr wrap="square" rtlCol="0" anchor="b">
            <a:noAutofit/>
          </a:bodyPr>
          <a:lstStyle/>
          <a:p>
            <a:r>
              <a:rPr lang="fr-CA" sz="1400" dirty="0"/>
              <a:t>Si le moniteur série affiche «</a:t>
            </a:r>
            <a:r>
              <a:rPr lang="fr-CA" sz="1400" dirty="0" err="1"/>
              <a:t>Trying</a:t>
            </a:r>
            <a:r>
              <a:rPr lang="fr-CA" sz="1400" dirty="0"/>
              <a:t> to </a:t>
            </a:r>
            <a:r>
              <a:rPr lang="fr-CA" sz="1400" dirty="0" err="1"/>
              <a:t>auto-connect</a:t>
            </a:r>
            <a:r>
              <a:rPr lang="fr-CA" sz="1400" dirty="0"/>
              <a:t>» suivi de «</a:t>
            </a:r>
            <a:r>
              <a:rPr lang="fr-CA" sz="1400" dirty="0" err="1"/>
              <a:t>Opening</a:t>
            </a:r>
            <a:r>
              <a:rPr lang="fr-CA" sz="1400" dirty="0"/>
              <a:t> configuration portal» cela veut dire que la connexion Wi-Fi doit être configurée. Suivre les étapes à droite.</a:t>
            </a:r>
          </a:p>
          <a:p>
            <a:endParaRPr lang="fr-CA" sz="1400" dirty="0"/>
          </a:p>
        </p:txBody>
      </p:sp>
      <p:pic>
        <p:nvPicPr>
          <p:cNvPr id="11" name="Image 10">
            <a:extLst>
              <a:ext uri="{FF2B5EF4-FFF2-40B4-BE49-F238E27FC236}">
                <a16:creationId xmlns:a16="http://schemas.microsoft.com/office/drawing/2014/main" id="{AFD7E45C-D7EF-4BD9-B800-5A61E451C67C}"/>
              </a:ext>
            </a:extLst>
          </p:cNvPr>
          <p:cNvPicPr>
            <a:picLocks noChangeAspect="1"/>
          </p:cNvPicPr>
          <p:nvPr/>
        </p:nvPicPr>
        <p:blipFill>
          <a:blip r:embed="rId6"/>
          <a:stretch>
            <a:fillRect/>
          </a:stretch>
        </p:blipFill>
        <p:spPr>
          <a:xfrm>
            <a:off x="1190810" y="3848101"/>
            <a:ext cx="3267377" cy="1771169"/>
          </a:xfrm>
          <a:prstGeom prst="rect">
            <a:avLst/>
          </a:prstGeom>
        </p:spPr>
      </p:pic>
      <p:sp>
        <p:nvSpPr>
          <p:cNvPr id="12" name="ZoneTexte 11">
            <a:extLst>
              <a:ext uri="{FF2B5EF4-FFF2-40B4-BE49-F238E27FC236}">
                <a16:creationId xmlns:a16="http://schemas.microsoft.com/office/drawing/2014/main" id="{4728506A-676D-4491-A7C9-8CEA3A1FB8CA}"/>
              </a:ext>
            </a:extLst>
          </p:cNvPr>
          <p:cNvSpPr txBox="1"/>
          <p:nvPr/>
        </p:nvSpPr>
        <p:spPr>
          <a:xfrm>
            <a:off x="4841583" y="2528889"/>
            <a:ext cx="2295526" cy="557211"/>
          </a:xfrm>
          <a:prstGeom prst="rect">
            <a:avLst/>
          </a:prstGeom>
          <a:noFill/>
        </p:spPr>
        <p:txBody>
          <a:bodyPr wrap="square" rtlCol="0" anchor="b">
            <a:noAutofit/>
          </a:bodyPr>
          <a:lstStyle/>
          <a:p>
            <a:r>
              <a:rPr lang="fr-CA" sz="1400" dirty="0"/>
              <a:t>Se connecter au portail captif du ESP. </a:t>
            </a:r>
          </a:p>
        </p:txBody>
      </p:sp>
      <p:sp>
        <p:nvSpPr>
          <p:cNvPr id="13" name="ZoneTexte 12">
            <a:extLst>
              <a:ext uri="{FF2B5EF4-FFF2-40B4-BE49-F238E27FC236}">
                <a16:creationId xmlns:a16="http://schemas.microsoft.com/office/drawing/2014/main" id="{1933E224-EF94-4D0A-80E4-3B2CFA3AA7B0}"/>
              </a:ext>
            </a:extLst>
          </p:cNvPr>
          <p:cNvSpPr txBox="1"/>
          <p:nvPr/>
        </p:nvSpPr>
        <p:spPr>
          <a:xfrm>
            <a:off x="7229474" y="2528888"/>
            <a:ext cx="2295526" cy="557211"/>
          </a:xfrm>
          <a:prstGeom prst="rect">
            <a:avLst/>
          </a:prstGeom>
          <a:noFill/>
        </p:spPr>
        <p:txBody>
          <a:bodyPr wrap="square" rtlCol="0" anchor="b">
            <a:noAutofit/>
          </a:bodyPr>
          <a:lstStyle/>
          <a:p>
            <a:r>
              <a:rPr lang="fr-CA" sz="1400" dirty="0"/>
              <a:t>Cliquer «Configure </a:t>
            </a:r>
            <a:r>
              <a:rPr lang="fr-CA" sz="1400" dirty="0" err="1"/>
              <a:t>WiFi</a:t>
            </a:r>
            <a:r>
              <a:rPr lang="fr-CA" sz="1400" dirty="0"/>
              <a:t>».</a:t>
            </a:r>
          </a:p>
        </p:txBody>
      </p:sp>
      <p:sp>
        <p:nvSpPr>
          <p:cNvPr id="14" name="ZoneTexte 13">
            <a:extLst>
              <a:ext uri="{FF2B5EF4-FFF2-40B4-BE49-F238E27FC236}">
                <a16:creationId xmlns:a16="http://schemas.microsoft.com/office/drawing/2014/main" id="{7A123AAF-3C8D-4A09-BD51-3F87CDC4C8A1}"/>
              </a:ext>
            </a:extLst>
          </p:cNvPr>
          <p:cNvSpPr txBox="1"/>
          <p:nvPr/>
        </p:nvSpPr>
        <p:spPr>
          <a:xfrm>
            <a:off x="9371991" y="2528888"/>
            <a:ext cx="2295526" cy="557211"/>
          </a:xfrm>
          <a:prstGeom prst="rect">
            <a:avLst/>
          </a:prstGeom>
          <a:noFill/>
        </p:spPr>
        <p:txBody>
          <a:bodyPr wrap="square" rtlCol="0" anchor="b">
            <a:noAutofit/>
          </a:bodyPr>
          <a:lstStyle/>
          <a:p>
            <a:r>
              <a:rPr lang="fr-CA" sz="1400" dirty="0"/>
              <a:t>Cliquer sur le bon réseau et entrer le mot de passe.</a:t>
            </a:r>
          </a:p>
        </p:txBody>
      </p:sp>
    </p:spTree>
    <p:extLst>
      <p:ext uri="{BB962C8B-B14F-4D97-AF65-F5344CB8AC3E}">
        <p14:creationId xmlns:p14="http://schemas.microsoft.com/office/powerpoint/2010/main" val="3426220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ESP32 TTGO SERVO. + POT.</a:t>
            </a:r>
          </a:p>
        </p:txBody>
      </p:sp>
      <p:pic>
        <p:nvPicPr>
          <p:cNvPr id="5" name="Espace réservé du contenu 4" descr="Une image contenant équipement électronique, ordinateur, circuit&#10;&#10;Description générée automatiquement">
            <a:extLst>
              <a:ext uri="{FF2B5EF4-FFF2-40B4-BE49-F238E27FC236}">
                <a16:creationId xmlns:a16="http://schemas.microsoft.com/office/drawing/2014/main" id="{32095191-2345-4586-891C-B05ABBFA8288}"/>
              </a:ext>
            </a:extLst>
          </p:cNvPr>
          <p:cNvPicPr>
            <a:picLocks noGrp="1" noChangeAspect="1"/>
          </p:cNvPicPr>
          <p:nvPr>
            <p:ph idx="1"/>
          </p:nvPr>
        </p:nvPicPr>
        <p:blipFill>
          <a:blip r:embed="rId2"/>
          <a:stretch>
            <a:fillRect/>
          </a:stretch>
        </p:blipFill>
        <p:spPr>
          <a:xfrm>
            <a:off x="2806810" y="1392654"/>
            <a:ext cx="5765689" cy="5260560"/>
          </a:xfrm>
        </p:spPr>
      </p:pic>
      <p:sp>
        <p:nvSpPr>
          <p:cNvPr id="7" name="Accolade ouvrante 6">
            <a:extLst>
              <a:ext uri="{FF2B5EF4-FFF2-40B4-BE49-F238E27FC236}">
                <a16:creationId xmlns:a16="http://schemas.microsoft.com/office/drawing/2014/main" id="{E4B17294-3956-44AF-8259-21861F260672}"/>
              </a:ext>
            </a:extLst>
          </p:cNvPr>
          <p:cNvSpPr/>
          <p:nvPr/>
        </p:nvSpPr>
        <p:spPr>
          <a:xfrm rot="5400000">
            <a:off x="5734049" y="1743076"/>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12A096D7-00E2-491E-BC1D-E3ED8B80F21C}"/>
              </a:ext>
            </a:extLst>
          </p:cNvPr>
          <p:cNvSpPr/>
          <p:nvPr/>
        </p:nvSpPr>
        <p:spPr>
          <a:xfrm rot="5400000">
            <a:off x="8181973" y="1733549"/>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BD6AFE9E-AC16-4044-8F00-1EA004B9B7DF}"/>
              </a:ext>
            </a:extLst>
          </p:cNvPr>
          <p:cNvSpPr txBox="1"/>
          <p:nvPr/>
        </p:nvSpPr>
        <p:spPr>
          <a:xfrm>
            <a:off x="5329237" y="1392654"/>
            <a:ext cx="971550" cy="369332"/>
          </a:xfrm>
          <a:prstGeom prst="rect">
            <a:avLst/>
          </a:prstGeom>
          <a:noFill/>
        </p:spPr>
        <p:txBody>
          <a:bodyPr wrap="square" rtlCol="0">
            <a:spAutoFit/>
          </a:bodyPr>
          <a:lstStyle/>
          <a:p>
            <a:pPr algn="ctr"/>
            <a:r>
              <a:rPr lang="fr-CA" dirty="0"/>
              <a:t>5V</a:t>
            </a:r>
          </a:p>
        </p:txBody>
      </p:sp>
      <p:sp>
        <p:nvSpPr>
          <p:cNvPr id="10" name="ZoneTexte 9">
            <a:extLst>
              <a:ext uri="{FF2B5EF4-FFF2-40B4-BE49-F238E27FC236}">
                <a16:creationId xmlns:a16="http://schemas.microsoft.com/office/drawing/2014/main" id="{D3029681-EE3D-4F3B-8E36-12301F8B4F04}"/>
              </a:ext>
            </a:extLst>
          </p:cNvPr>
          <p:cNvSpPr txBox="1"/>
          <p:nvPr/>
        </p:nvSpPr>
        <p:spPr>
          <a:xfrm>
            <a:off x="7777161" y="1392654"/>
            <a:ext cx="971550" cy="369332"/>
          </a:xfrm>
          <a:prstGeom prst="rect">
            <a:avLst/>
          </a:prstGeom>
          <a:noFill/>
        </p:spPr>
        <p:txBody>
          <a:bodyPr wrap="square" rtlCol="0">
            <a:spAutoFit/>
          </a:bodyPr>
          <a:lstStyle/>
          <a:p>
            <a:pPr algn="ctr"/>
            <a:r>
              <a:rPr lang="fr-CA" dirty="0"/>
              <a:t>3.3V</a:t>
            </a:r>
          </a:p>
        </p:txBody>
      </p:sp>
      <p:sp>
        <p:nvSpPr>
          <p:cNvPr id="11" name="ZoneTexte 10">
            <a:extLst>
              <a:ext uri="{FF2B5EF4-FFF2-40B4-BE49-F238E27FC236}">
                <a16:creationId xmlns:a16="http://schemas.microsoft.com/office/drawing/2014/main" id="{066BED96-298C-4707-AD19-4EC012851383}"/>
              </a:ext>
            </a:extLst>
          </p:cNvPr>
          <p:cNvSpPr txBox="1"/>
          <p:nvPr/>
        </p:nvSpPr>
        <p:spPr>
          <a:xfrm>
            <a:off x="2281236" y="4016059"/>
            <a:ext cx="2405063" cy="923330"/>
          </a:xfrm>
          <a:prstGeom prst="rect">
            <a:avLst/>
          </a:prstGeom>
          <a:noFill/>
        </p:spPr>
        <p:txBody>
          <a:bodyPr wrap="square" rtlCol="0">
            <a:spAutoFit/>
          </a:bodyPr>
          <a:lstStyle/>
          <a:p>
            <a:pPr algn="ctr"/>
            <a:r>
              <a:rPr lang="fr-CA" dirty="0"/>
              <a:t>Servomoteur alimenté par 5V et connecté à la broche 27</a:t>
            </a:r>
          </a:p>
        </p:txBody>
      </p:sp>
      <p:sp>
        <p:nvSpPr>
          <p:cNvPr id="12" name="ZoneTexte 11">
            <a:extLst>
              <a:ext uri="{FF2B5EF4-FFF2-40B4-BE49-F238E27FC236}">
                <a16:creationId xmlns:a16="http://schemas.microsoft.com/office/drawing/2014/main" id="{337B8F4D-815B-4E18-946E-8F1A54E03684}"/>
              </a:ext>
            </a:extLst>
          </p:cNvPr>
          <p:cNvSpPr txBox="1"/>
          <p:nvPr/>
        </p:nvSpPr>
        <p:spPr>
          <a:xfrm>
            <a:off x="8339136" y="4634350"/>
            <a:ext cx="2405063" cy="923330"/>
          </a:xfrm>
          <a:prstGeom prst="rect">
            <a:avLst/>
          </a:prstGeom>
          <a:noFill/>
        </p:spPr>
        <p:txBody>
          <a:bodyPr wrap="square" rtlCol="0">
            <a:spAutoFit/>
          </a:bodyPr>
          <a:lstStyle/>
          <a:p>
            <a:pPr algn="ctr"/>
            <a:r>
              <a:rPr lang="fr-CA" dirty="0"/>
              <a:t>Potentiomètre «alimenté» par le 3.3V et connecté à la broche 32</a:t>
            </a:r>
          </a:p>
        </p:txBody>
      </p:sp>
    </p:spTree>
    <p:extLst>
      <p:ext uri="{BB962C8B-B14F-4D97-AF65-F5344CB8AC3E}">
        <p14:creationId xmlns:p14="http://schemas.microsoft.com/office/powerpoint/2010/main" val="35044870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CCE15-2CCE-4B25-A3A6-AB2CC2BFFAB7}"/>
              </a:ext>
            </a:extLst>
          </p:cNvPr>
          <p:cNvSpPr>
            <a:spLocks noGrp="1"/>
          </p:cNvSpPr>
          <p:nvPr>
            <p:ph type="title"/>
          </p:nvPr>
        </p:nvSpPr>
        <p:spPr/>
        <p:txBody>
          <a:bodyPr/>
          <a:lstStyle/>
          <a:p>
            <a:r>
              <a:rPr lang="fr-CA" dirty="0"/>
              <a:t>IOT : io.adafruit.com VS blynk.io</a:t>
            </a:r>
          </a:p>
        </p:txBody>
      </p:sp>
      <p:pic>
        <p:nvPicPr>
          <p:cNvPr id="5" name="Espace réservé du contenu 4">
            <a:extLst>
              <a:ext uri="{FF2B5EF4-FFF2-40B4-BE49-F238E27FC236}">
                <a16:creationId xmlns:a16="http://schemas.microsoft.com/office/drawing/2014/main" id="{B4CF03A8-7B9D-4C72-9853-B21EE6CC7A4A}"/>
              </a:ext>
            </a:extLst>
          </p:cNvPr>
          <p:cNvPicPr>
            <a:picLocks noGrp="1" noChangeAspect="1"/>
          </p:cNvPicPr>
          <p:nvPr>
            <p:ph idx="1"/>
          </p:nvPr>
        </p:nvPicPr>
        <p:blipFill>
          <a:blip r:embed="rId2"/>
          <a:stretch>
            <a:fillRect/>
          </a:stretch>
        </p:blipFill>
        <p:spPr>
          <a:xfrm>
            <a:off x="2211545" y="1671284"/>
            <a:ext cx="1850866" cy="1850866"/>
          </a:xfrm>
        </p:spPr>
      </p:pic>
      <p:pic>
        <p:nvPicPr>
          <p:cNvPr id="6" name="Image 5">
            <a:extLst>
              <a:ext uri="{FF2B5EF4-FFF2-40B4-BE49-F238E27FC236}">
                <a16:creationId xmlns:a16="http://schemas.microsoft.com/office/drawing/2014/main" id="{1030F76E-1777-478A-A8CB-50F8D2A62BC5}"/>
              </a:ext>
            </a:extLst>
          </p:cNvPr>
          <p:cNvPicPr>
            <a:picLocks noChangeAspect="1"/>
          </p:cNvPicPr>
          <p:nvPr/>
        </p:nvPicPr>
        <p:blipFill>
          <a:blip r:embed="rId3"/>
          <a:stretch>
            <a:fillRect/>
          </a:stretch>
        </p:blipFill>
        <p:spPr>
          <a:xfrm>
            <a:off x="1058733" y="1905717"/>
            <a:ext cx="873332" cy="1558427"/>
          </a:xfrm>
          <a:prstGeom prst="rect">
            <a:avLst/>
          </a:prstGeom>
        </p:spPr>
      </p:pic>
      <p:sp>
        <p:nvSpPr>
          <p:cNvPr id="7" name="ZoneTexte 6">
            <a:extLst>
              <a:ext uri="{FF2B5EF4-FFF2-40B4-BE49-F238E27FC236}">
                <a16:creationId xmlns:a16="http://schemas.microsoft.com/office/drawing/2014/main" id="{E3D8861D-4BFB-4575-AFA1-AF507263344E}"/>
              </a:ext>
            </a:extLst>
          </p:cNvPr>
          <p:cNvSpPr txBox="1"/>
          <p:nvPr/>
        </p:nvSpPr>
        <p:spPr>
          <a:xfrm>
            <a:off x="1932065" y="3337484"/>
            <a:ext cx="2409825" cy="369332"/>
          </a:xfrm>
          <a:prstGeom prst="rect">
            <a:avLst/>
          </a:prstGeom>
          <a:noFill/>
        </p:spPr>
        <p:txBody>
          <a:bodyPr wrap="square" rtlCol="0">
            <a:spAutoFit/>
          </a:bodyPr>
          <a:lstStyle/>
          <a:p>
            <a:pPr algn="ctr"/>
            <a:r>
              <a:rPr lang="fr-CA" dirty="0"/>
              <a:t>io.adafruit.com</a:t>
            </a:r>
          </a:p>
        </p:txBody>
      </p:sp>
      <p:pic>
        <p:nvPicPr>
          <p:cNvPr id="8" name="Image 7">
            <a:extLst>
              <a:ext uri="{FF2B5EF4-FFF2-40B4-BE49-F238E27FC236}">
                <a16:creationId xmlns:a16="http://schemas.microsoft.com/office/drawing/2014/main" id="{32A64FF6-E104-4F19-A6CC-85CC070A8369}"/>
              </a:ext>
            </a:extLst>
          </p:cNvPr>
          <p:cNvPicPr>
            <a:picLocks noChangeAspect="1"/>
          </p:cNvPicPr>
          <p:nvPr/>
        </p:nvPicPr>
        <p:blipFill>
          <a:blip r:embed="rId3"/>
          <a:stretch>
            <a:fillRect/>
          </a:stretch>
        </p:blipFill>
        <p:spPr>
          <a:xfrm>
            <a:off x="4208420" y="1905716"/>
            <a:ext cx="873332" cy="1558427"/>
          </a:xfrm>
          <a:prstGeom prst="rect">
            <a:avLst/>
          </a:prstGeom>
        </p:spPr>
      </p:pic>
      <p:sp>
        <p:nvSpPr>
          <p:cNvPr id="9" name="Flèche : double flèche horizontale 8">
            <a:extLst>
              <a:ext uri="{FF2B5EF4-FFF2-40B4-BE49-F238E27FC236}">
                <a16:creationId xmlns:a16="http://schemas.microsoft.com/office/drawing/2014/main" id="{D632C500-29A6-48C0-BA49-E9D6262EC8CE}"/>
              </a:ext>
            </a:extLst>
          </p:cNvPr>
          <p:cNvSpPr/>
          <p:nvPr/>
        </p:nvSpPr>
        <p:spPr>
          <a:xfrm>
            <a:off x="1767243" y="2306856"/>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lèche : double flèche horizontale 9">
            <a:extLst>
              <a:ext uri="{FF2B5EF4-FFF2-40B4-BE49-F238E27FC236}">
                <a16:creationId xmlns:a16="http://schemas.microsoft.com/office/drawing/2014/main" id="{3C678130-BEBF-4068-A775-F6300ED4FE12}"/>
              </a:ext>
            </a:extLst>
          </p:cNvPr>
          <p:cNvSpPr/>
          <p:nvPr/>
        </p:nvSpPr>
        <p:spPr>
          <a:xfrm>
            <a:off x="3634933" y="2348332"/>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2" name="Graphique 11">
            <a:extLst>
              <a:ext uri="{FF2B5EF4-FFF2-40B4-BE49-F238E27FC236}">
                <a16:creationId xmlns:a16="http://schemas.microsoft.com/office/drawing/2014/main" id="{2101D9AA-E776-40E2-B34E-9FBC97798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0991" y="1878950"/>
            <a:ext cx="2021960" cy="1503912"/>
          </a:xfrm>
          <a:prstGeom prst="rect">
            <a:avLst/>
          </a:prstGeom>
        </p:spPr>
      </p:pic>
      <p:pic>
        <p:nvPicPr>
          <p:cNvPr id="14" name="Espace réservé du contenu 4">
            <a:extLst>
              <a:ext uri="{FF2B5EF4-FFF2-40B4-BE49-F238E27FC236}">
                <a16:creationId xmlns:a16="http://schemas.microsoft.com/office/drawing/2014/main" id="{B1B782EF-82BE-4E44-899A-E2899031F9CB}"/>
              </a:ext>
            </a:extLst>
          </p:cNvPr>
          <p:cNvPicPr>
            <a:picLocks noChangeAspect="1"/>
          </p:cNvPicPr>
          <p:nvPr/>
        </p:nvPicPr>
        <p:blipFill>
          <a:blip r:embed="rId2"/>
          <a:stretch>
            <a:fillRect/>
          </a:stretch>
        </p:blipFill>
        <p:spPr>
          <a:xfrm>
            <a:off x="7044881" y="1680129"/>
            <a:ext cx="1850866" cy="1850866"/>
          </a:xfrm>
          <a:prstGeom prst="rect">
            <a:avLst/>
          </a:prstGeom>
        </p:spPr>
      </p:pic>
      <p:pic>
        <p:nvPicPr>
          <p:cNvPr id="15" name="Image 14">
            <a:extLst>
              <a:ext uri="{FF2B5EF4-FFF2-40B4-BE49-F238E27FC236}">
                <a16:creationId xmlns:a16="http://schemas.microsoft.com/office/drawing/2014/main" id="{83233B6B-8B64-46C6-AF11-9FC92888FB33}"/>
              </a:ext>
            </a:extLst>
          </p:cNvPr>
          <p:cNvPicPr>
            <a:picLocks noChangeAspect="1"/>
          </p:cNvPicPr>
          <p:nvPr/>
        </p:nvPicPr>
        <p:blipFill>
          <a:blip r:embed="rId3"/>
          <a:stretch>
            <a:fillRect/>
          </a:stretch>
        </p:blipFill>
        <p:spPr>
          <a:xfrm>
            <a:off x="5896521" y="1878950"/>
            <a:ext cx="873332" cy="1558427"/>
          </a:xfrm>
          <a:prstGeom prst="rect">
            <a:avLst/>
          </a:prstGeom>
        </p:spPr>
      </p:pic>
      <p:sp>
        <p:nvSpPr>
          <p:cNvPr id="16" name="ZoneTexte 15">
            <a:extLst>
              <a:ext uri="{FF2B5EF4-FFF2-40B4-BE49-F238E27FC236}">
                <a16:creationId xmlns:a16="http://schemas.microsoft.com/office/drawing/2014/main" id="{9A269504-61C7-43CD-96BF-DAC0A0445B3C}"/>
              </a:ext>
            </a:extLst>
          </p:cNvPr>
          <p:cNvSpPr txBox="1"/>
          <p:nvPr/>
        </p:nvSpPr>
        <p:spPr>
          <a:xfrm>
            <a:off x="6866626" y="3309686"/>
            <a:ext cx="2409825" cy="369332"/>
          </a:xfrm>
          <a:prstGeom prst="rect">
            <a:avLst/>
          </a:prstGeom>
          <a:noFill/>
        </p:spPr>
        <p:txBody>
          <a:bodyPr wrap="square" rtlCol="0">
            <a:spAutoFit/>
          </a:bodyPr>
          <a:lstStyle/>
          <a:p>
            <a:pPr algn="ctr"/>
            <a:r>
              <a:rPr lang="fr-CA" dirty="0"/>
              <a:t>io.adafruit.com</a:t>
            </a:r>
          </a:p>
        </p:txBody>
      </p:sp>
      <p:sp>
        <p:nvSpPr>
          <p:cNvPr id="17" name="Flèche : double flèche horizontale 16">
            <a:extLst>
              <a:ext uri="{FF2B5EF4-FFF2-40B4-BE49-F238E27FC236}">
                <a16:creationId xmlns:a16="http://schemas.microsoft.com/office/drawing/2014/main" id="{467A109E-C2A7-4943-8F6A-4AA33726437E}"/>
              </a:ext>
            </a:extLst>
          </p:cNvPr>
          <p:cNvSpPr/>
          <p:nvPr/>
        </p:nvSpPr>
        <p:spPr>
          <a:xfrm>
            <a:off x="6600579" y="2315701"/>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Flèche : double flèche horizontale 17">
            <a:extLst>
              <a:ext uri="{FF2B5EF4-FFF2-40B4-BE49-F238E27FC236}">
                <a16:creationId xmlns:a16="http://schemas.microsoft.com/office/drawing/2014/main" id="{C7EDE703-8D69-4454-8D5D-FCC8319DCC6A}"/>
              </a:ext>
            </a:extLst>
          </p:cNvPr>
          <p:cNvSpPr/>
          <p:nvPr/>
        </p:nvSpPr>
        <p:spPr>
          <a:xfrm>
            <a:off x="8468269" y="2357177"/>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39E85C6A-166A-4099-9A3E-8A61EE0A3061}"/>
              </a:ext>
            </a:extLst>
          </p:cNvPr>
          <p:cNvSpPr txBox="1"/>
          <p:nvPr/>
        </p:nvSpPr>
        <p:spPr>
          <a:xfrm>
            <a:off x="8947058" y="2501985"/>
            <a:ext cx="2409825" cy="369332"/>
          </a:xfrm>
          <a:prstGeom prst="rect">
            <a:avLst/>
          </a:prstGeom>
          <a:noFill/>
        </p:spPr>
        <p:txBody>
          <a:bodyPr wrap="square" rtlCol="0">
            <a:spAutoFit/>
          </a:bodyPr>
          <a:lstStyle/>
          <a:p>
            <a:pPr algn="ctr"/>
            <a:r>
              <a:rPr lang="fr-CA" dirty="0"/>
              <a:t>Page Web</a:t>
            </a:r>
          </a:p>
        </p:txBody>
      </p:sp>
      <p:pic>
        <p:nvPicPr>
          <p:cNvPr id="20" name="Image 19">
            <a:extLst>
              <a:ext uri="{FF2B5EF4-FFF2-40B4-BE49-F238E27FC236}">
                <a16:creationId xmlns:a16="http://schemas.microsoft.com/office/drawing/2014/main" id="{25FB3373-0C1C-43E3-B79D-FDAA1D46A4B4}"/>
              </a:ext>
            </a:extLst>
          </p:cNvPr>
          <p:cNvPicPr>
            <a:picLocks noChangeAspect="1"/>
          </p:cNvPicPr>
          <p:nvPr/>
        </p:nvPicPr>
        <p:blipFill>
          <a:blip r:embed="rId3"/>
          <a:stretch>
            <a:fillRect/>
          </a:stretch>
        </p:blipFill>
        <p:spPr>
          <a:xfrm>
            <a:off x="3480873" y="4573488"/>
            <a:ext cx="873332" cy="1558427"/>
          </a:xfrm>
          <a:prstGeom prst="rect">
            <a:avLst/>
          </a:prstGeom>
        </p:spPr>
      </p:pic>
      <p:pic>
        <p:nvPicPr>
          <p:cNvPr id="21" name="Espace réservé du contenu 4">
            <a:extLst>
              <a:ext uri="{FF2B5EF4-FFF2-40B4-BE49-F238E27FC236}">
                <a16:creationId xmlns:a16="http://schemas.microsoft.com/office/drawing/2014/main" id="{6AEAC7CA-A65D-4B50-ACCE-88D3B5C150D3}"/>
              </a:ext>
            </a:extLst>
          </p:cNvPr>
          <p:cNvPicPr>
            <a:picLocks noChangeAspect="1"/>
          </p:cNvPicPr>
          <p:nvPr/>
        </p:nvPicPr>
        <p:blipFill>
          <a:blip r:embed="rId2"/>
          <a:stretch>
            <a:fillRect/>
          </a:stretch>
        </p:blipFill>
        <p:spPr>
          <a:xfrm>
            <a:off x="4633685" y="4408262"/>
            <a:ext cx="1850866" cy="1850866"/>
          </a:xfrm>
          <a:prstGeom prst="rect">
            <a:avLst/>
          </a:prstGeom>
        </p:spPr>
      </p:pic>
      <p:sp>
        <p:nvSpPr>
          <p:cNvPr id="22" name="ZoneTexte 21">
            <a:extLst>
              <a:ext uri="{FF2B5EF4-FFF2-40B4-BE49-F238E27FC236}">
                <a16:creationId xmlns:a16="http://schemas.microsoft.com/office/drawing/2014/main" id="{92822AC2-C0E7-4F1E-A8DE-DE8990035741}"/>
              </a:ext>
            </a:extLst>
          </p:cNvPr>
          <p:cNvSpPr txBox="1"/>
          <p:nvPr/>
        </p:nvSpPr>
        <p:spPr>
          <a:xfrm>
            <a:off x="4354205" y="6074462"/>
            <a:ext cx="2409825" cy="369332"/>
          </a:xfrm>
          <a:prstGeom prst="rect">
            <a:avLst/>
          </a:prstGeom>
          <a:noFill/>
        </p:spPr>
        <p:txBody>
          <a:bodyPr wrap="square" rtlCol="0">
            <a:spAutoFit/>
          </a:bodyPr>
          <a:lstStyle/>
          <a:p>
            <a:pPr algn="ctr"/>
            <a:r>
              <a:rPr lang="fr-CA" dirty="0"/>
              <a:t>blynk.io</a:t>
            </a:r>
          </a:p>
        </p:txBody>
      </p:sp>
      <p:sp>
        <p:nvSpPr>
          <p:cNvPr id="23" name="Flèche : double flèche horizontale 22">
            <a:extLst>
              <a:ext uri="{FF2B5EF4-FFF2-40B4-BE49-F238E27FC236}">
                <a16:creationId xmlns:a16="http://schemas.microsoft.com/office/drawing/2014/main" id="{B4601A3F-1CEC-4CBA-BC34-05687E0AC802}"/>
              </a:ext>
            </a:extLst>
          </p:cNvPr>
          <p:cNvSpPr/>
          <p:nvPr/>
        </p:nvSpPr>
        <p:spPr>
          <a:xfrm>
            <a:off x="4237264" y="5080783"/>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route, voiture, assis, garé&#10;&#10;Description générée automatiquement">
            <a:extLst>
              <a:ext uri="{FF2B5EF4-FFF2-40B4-BE49-F238E27FC236}">
                <a16:creationId xmlns:a16="http://schemas.microsoft.com/office/drawing/2014/main" id="{B6AE3C27-A49A-4D51-81CD-B31D95F5006D}"/>
              </a:ext>
            </a:extLst>
          </p:cNvPr>
          <p:cNvPicPr>
            <a:picLocks noChangeAspect="1"/>
          </p:cNvPicPr>
          <p:nvPr/>
        </p:nvPicPr>
        <p:blipFill rotWithShape="1">
          <a:blip r:embed="rId6"/>
          <a:srcRect r="41308"/>
          <a:stretch/>
        </p:blipFill>
        <p:spPr>
          <a:xfrm>
            <a:off x="6629494" y="4249527"/>
            <a:ext cx="1752819" cy="2009601"/>
          </a:xfrm>
          <a:prstGeom prst="rect">
            <a:avLst/>
          </a:prstGeom>
        </p:spPr>
      </p:pic>
      <p:sp>
        <p:nvSpPr>
          <p:cNvPr id="27" name="Flèche : double flèche horizontale 26">
            <a:extLst>
              <a:ext uri="{FF2B5EF4-FFF2-40B4-BE49-F238E27FC236}">
                <a16:creationId xmlns:a16="http://schemas.microsoft.com/office/drawing/2014/main" id="{D493D155-AB19-4246-9156-11AF7F5042E2}"/>
              </a:ext>
            </a:extLst>
          </p:cNvPr>
          <p:cNvSpPr/>
          <p:nvPr/>
        </p:nvSpPr>
        <p:spPr>
          <a:xfrm>
            <a:off x="6088899" y="5097782"/>
            <a:ext cx="838200" cy="543839"/>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ZoneTexte 27">
            <a:extLst>
              <a:ext uri="{FF2B5EF4-FFF2-40B4-BE49-F238E27FC236}">
                <a16:creationId xmlns:a16="http://schemas.microsoft.com/office/drawing/2014/main" id="{AA0162E5-F5FE-4C89-A8FD-8E8AE3B3650B}"/>
              </a:ext>
            </a:extLst>
          </p:cNvPr>
          <p:cNvSpPr txBox="1"/>
          <p:nvPr/>
        </p:nvSpPr>
        <p:spPr>
          <a:xfrm>
            <a:off x="1068258" y="1125008"/>
            <a:ext cx="10094693" cy="646331"/>
          </a:xfrm>
          <a:prstGeom prst="rect">
            <a:avLst/>
          </a:prstGeom>
          <a:noFill/>
        </p:spPr>
        <p:txBody>
          <a:bodyPr wrap="square" rtlCol="0">
            <a:spAutoFit/>
          </a:bodyPr>
          <a:lstStyle/>
          <a:p>
            <a:r>
              <a:rPr lang="fr-CA" dirty="0"/>
              <a:t>Utiliser </a:t>
            </a:r>
            <a:r>
              <a:rPr lang="fr-CA" b="1" dirty="0"/>
              <a:t>io.adafruit.io </a:t>
            </a:r>
            <a:r>
              <a:rPr lang="fr-CA" dirty="0"/>
              <a:t>pour connecter deux cartes Arduino par le Web, ou pour contrôler une carte Arduino à partir d’une page Web.  </a:t>
            </a:r>
          </a:p>
        </p:txBody>
      </p:sp>
      <p:sp>
        <p:nvSpPr>
          <p:cNvPr id="29" name="ZoneTexte 28">
            <a:extLst>
              <a:ext uri="{FF2B5EF4-FFF2-40B4-BE49-F238E27FC236}">
                <a16:creationId xmlns:a16="http://schemas.microsoft.com/office/drawing/2014/main" id="{27158524-0A81-4BB7-A642-557CFAEA856D}"/>
              </a:ext>
            </a:extLst>
          </p:cNvPr>
          <p:cNvSpPr txBox="1"/>
          <p:nvPr/>
        </p:nvSpPr>
        <p:spPr>
          <a:xfrm>
            <a:off x="1041552" y="3856470"/>
            <a:ext cx="10094693" cy="369332"/>
          </a:xfrm>
          <a:prstGeom prst="rect">
            <a:avLst/>
          </a:prstGeom>
          <a:noFill/>
        </p:spPr>
        <p:txBody>
          <a:bodyPr wrap="square" rtlCol="0">
            <a:spAutoFit/>
          </a:bodyPr>
          <a:lstStyle/>
          <a:p>
            <a:r>
              <a:rPr lang="fr-CA" dirty="0"/>
              <a:t>Utiliser </a:t>
            </a:r>
            <a:r>
              <a:rPr lang="fr-CA" b="1" dirty="0"/>
              <a:t>blynk.io </a:t>
            </a:r>
            <a:r>
              <a:rPr lang="fr-CA" dirty="0"/>
              <a:t>pour contrôler une carte Arduino à partir d’une application Android ou </a:t>
            </a:r>
            <a:r>
              <a:rPr lang="fr-CA" dirty="0" err="1"/>
              <a:t>iOs</a:t>
            </a:r>
            <a:r>
              <a:rPr lang="fr-CA" dirty="0"/>
              <a:t>.</a:t>
            </a:r>
          </a:p>
        </p:txBody>
      </p:sp>
    </p:spTree>
    <p:extLst>
      <p:ext uri="{BB962C8B-B14F-4D97-AF65-F5344CB8AC3E}">
        <p14:creationId xmlns:p14="http://schemas.microsoft.com/office/powerpoint/2010/main" val="32942281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SERVICE IOT io.adafruit.com</a:t>
            </a:r>
          </a:p>
        </p:txBody>
      </p:sp>
      <p:sp>
        <p:nvSpPr>
          <p:cNvPr id="7" name="ZoneTexte 6">
            <a:extLst>
              <a:ext uri="{FF2B5EF4-FFF2-40B4-BE49-F238E27FC236}">
                <a16:creationId xmlns:a16="http://schemas.microsoft.com/office/drawing/2014/main" id="{A247D9D2-97D3-43A2-9910-60C26963ADD7}"/>
              </a:ext>
            </a:extLst>
          </p:cNvPr>
          <p:cNvSpPr txBox="1"/>
          <p:nvPr/>
        </p:nvSpPr>
        <p:spPr>
          <a:xfrm>
            <a:off x="4801008" y="6245423"/>
            <a:ext cx="3028950"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hlinkClick r:id="rId2"/>
              </a:rPr>
              <a:t>https://io.adafruit.com/</a:t>
            </a:r>
            <a:endParaRPr lang="en-US" sz="1400" dirty="0">
              <a:solidFill>
                <a:schemeClr val="tx1"/>
              </a:solidFill>
            </a:endParaRPr>
          </a:p>
        </p:txBody>
      </p:sp>
      <p:grpSp>
        <p:nvGrpSpPr>
          <p:cNvPr id="9" name="Groupe 8">
            <a:extLst>
              <a:ext uri="{FF2B5EF4-FFF2-40B4-BE49-F238E27FC236}">
                <a16:creationId xmlns:a16="http://schemas.microsoft.com/office/drawing/2014/main" id="{B0B77F90-AACC-486E-9D35-15E300214863}"/>
              </a:ext>
            </a:extLst>
          </p:cNvPr>
          <p:cNvGrpSpPr/>
          <p:nvPr/>
        </p:nvGrpSpPr>
        <p:grpSpPr>
          <a:xfrm>
            <a:off x="2551176" y="1218747"/>
            <a:ext cx="7754112" cy="4874729"/>
            <a:chOff x="1838326" y="477829"/>
            <a:chExt cx="8810624" cy="5538919"/>
          </a:xfrm>
        </p:grpSpPr>
        <p:pic>
          <p:nvPicPr>
            <p:cNvPr id="5" name="Image 4">
              <a:hlinkClick r:id="rId2"/>
              <a:extLst>
                <a:ext uri="{FF2B5EF4-FFF2-40B4-BE49-F238E27FC236}">
                  <a16:creationId xmlns:a16="http://schemas.microsoft.com/office/drawing/2014/main" id="{3E770C83-CFA9-44FA-91EC-7DB4A26EC8D4}"/>
                </a:ext>
              </a:extLst>
            </p:cNvPr>
            <p:cNvPicPr>
              <a:picLocks noChangeAspect="1"/>
            </p:cNvPicPr>
            <p:nvPr/>
          </p:nvPicPr>
          <p:blipFill>
            <a:blip r:embed="rId3"/>
            <a:stretch>
              <a:fillRect/>
            </a:stretch>
          </p:blipFill>
          <p:spPr>
            <a:xfrm>
              <a:off x="1838326" y="1235149"/>
              <a:ext cx="8810624" cy="4781599"/>
            </a:xfrm>
            <a:prstGeom prst="rect">
              <a:avLst/>
            </a:prstGeom>
          </p:spPr>
        </p:pic>
        <p:sp>
          <p:nvSpPr>
            <p:cNvPr id="6" name="Flèche : droite 5">
              <a:extLst>
                <a:ext uri="{FF2B5EF4-FFF2-40B4-BE49-F238E27FC236}">
                  <a16:creationId xmlns:a16="http://schemas.microsoft.com/office/drawing/2014/main" id="{B3929262-2B9E-40F3-9DF5-CE79AAFB0347}"/>
                </a:ext>
              </a:extLst>
            </p:cNvPr>
            <p:cNvSpPr/>
            <p:nvPr/>
          </p:nvSpPr>
          <p:spPr>
            <a:xfrm rot="5400000">
              <a:off x="7929895" y="539357"/>
              <a:ext cx="1596104" cy="14730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8028432" y="2139696"/>
              <a:ext cx="1399032" cy="3840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3" name="ZoneTexte 2">
            <a:extLst>
              <a:ext uri="{FF2B5EF4-FFF2-40B4-BE49-F238E27FC236}">
                <a16:creationId xmlns:a16="http://schemas.microsoft.com/office/drawing/2014/main" id="{0107A853-FB5E-460D-A408-B71F001A39B3}"/>
              </a:ext>
            </a:extLst>
          </p:cNvPr>
          <p:cNvSpPr txBox="1"/>
          <p:nvPr/>
        </p:nvSpPr>
        <p:spPr>
          <a:xfrm>
            <a:off x="1395616" y="1367334"/>
            <a:ext cx="6810783" cy="369332"/>
          </a:xfrm>
          <a:prstGeom prst="rect">
            <a:avLst/>
          </a:prstGeom>
          <a:noFill/>
        </p:spPr>
        <p:txBody>
          <a:bodyPr wrap="square" rtlCol="0">
            <a:spAutoFit/>
          </a:bodyPr>
          <a:lstStyle/>
          <a:p>
            <a:pPr algn="r"/>
            <a:r>
              <a:rPr lang="fr-CA" dirty="0"/>
              <a:t>Attention aux limitations du service gratuit!</a:t>
            </a:r>
          </a:p>
        </p:txBody>
      </p:sp>
    </p:spTree>
    <p:extLst>
      <p:ext uri="{BB962C8B-B14F-4D97-AF65-F5344CB8AC3E}">
        <p14:creationId xmlns:p14="http://schemas.microsoft.com/office/powerpoint/2010/main" val="16751761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54D4B0F5-D81B-42D6-8295-B5CAE57FCACD}"/>
              </a:ext>
            </a:extLst>
          </p:cNvPr>
          <p:cNvPicPr>
            <a:picLocks noChangeAspect="1"/>
          </p:cNvPicPr>
          <p:nvPr/>
        </p:nvPicPr>
        <p:blipFill>
          <a:blip r:embed="rId2"/>
          <a:stretch>
            <a:fillRect/>
          </a:stretch>
        </p:blipFill>
        <p:spPr>
          <a:xfrm>
            <a:off x="8305805" y="1589018"/>
            <a:ext cx="3132274" cy="2114784"/>
          </a:xfrm>
          <a:prstGeom prst="rect">
            <a:avLst/>
          </a:prstGeom>
        </p:spPr>
      </p:pic>
      <p:pic>
        <p:nvPicPr>
          <p:cNvPr id="3" name="Image 2">
            <a:extLst>
              <a:ext uri="{FF2B5EF4-FFF2-40B4-BE49-F238E27FC236}">
                <a16:creationId xmlns:a16="http://schemas.microsoft.com/office/drawing/2014/main" id="{63B118A5-8846-43D8-AFD6-DAF67AD5642A}"/>
              </a:ext>
            </a:extLst>
          </p:cNvPr>
          <p:cNvPicPr>
            <a:picLocks noChangeAspect="1"/>
          </p:cNvPicPr>
          <p:nvPr/>
        </p:nvPicPr>
        <p:blipFill rotWithShape="1">
          <a:blip r:embed="rId3"/>
          <a:srcRect r="41784" b="26758"/>
          <a:stretch/>
        </p:blipFill>
        <p:spPr>
          <a:xfrm>
            <a:off x="838200" y="1589018"/>
            <a:ext cx="4427550" cy="3934968"/>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CRÉER UN </a:t>
            </a:r>
            <a:r>
              <a:rPr lang="fr-CA" i="1" dirty="0"/>
              <a:t>FEED</a:t>
            </a:r>
            <a:r>
              <a:rPr lang="fr-CA" dirty="0"/>
              <a:t> SUR io.adafruit.com</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2817498" y="3753422"/>
            <a:ext cx="724370" cy="33799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 name="Image 3">
            <a:extLst>
              <a:ext uri="{FF2B5EF4-FFF2-40B4-BE49-F238E27FC236}">
                <a16:creationId xmlns:a16="http://schemas.microsoft.com/office/drawing/2014/main" id="{8288FF44-4A5A-4E5E-8ADE-5A36FE79C14B}"/>
              </a:ext>
            </a:extLst>
          </p:cNvPr>
          <p:cNvPicPr>
            <a:picLocks noChangeAspect="1"/>
          </p:cNvPicPr>
          <p:nvPr/>
        </p:nvPicPr>
        <p:blipFill>
          <a:blip r:embed="rId4"/>
          <a:stretch>
            <a:fillRect/>
          </a:stretch>
        </p:blipFill>
        <p:spPr>
          <a:xfrm>
            <a:off x="5411905" y="1589018"/>
            <a:ext cx="2453853" cy="1928027"/>
          </a:xfrm>
          <a:prstGeom prst="rect">
            <a:avLst/>
          </a:prstGeom>
        </p:spPr>
      </p:pic>
      <p:sp>
        <p:nvSpPr>
          <p:cNvPr id="10" name="Forme libre : forme 9">
            <a:extLst>
              <a:ext uri="{FF2B5EF4-FFF2-40B4-BE49-F238E27FC236}">
                <a16:creationId xmlns:a16="http://schemas.microsoft.com/office/drawing/2014/main" id="{0629F822-B6ED-4FC6-9558-700E7042C26D}"/>
              </a:ext>
            </a:extLst>
          </p:cNvPr>
          <p:cNvSpPr/>
          <p:nvPr/>
        </p:nvSpPr>
        <p:spPr>
          <a:xfrm>
            <a:off x="1531138" y="4178453"/>
            <a:ext cx="1668639" cy="39692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Lst>
            <a:ahLst/>
            <a:cxnLst>
              <a:cxn ang="0">
                <a:pos x="connsiteX0" y="connsiteY0"/>
              </a:cxn>
              <a:cxn ang="0">
                <a:pos x="connsiteX1" y="connsiteY1"/>
              </a:cxn>
            </a:cxnLst>
            <a:rect l="l" t="t" r="r" b="b"/>
            <a:pathLst>
              <a:path w="1668639" h="396921">
                <a:moveTo>
                  <a:pt x="1668112" y="0"/>
                </a:moveTo>
                <a:cubicBezTo>
                  <a:pt x="1688324" y="530352"/>
                  <a:pt x="1127227" y="360612"/>
                  <a:pt x="0" y="39692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5913798" y="1339125"/>
            <a:ext cx="3958144" cy="59902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Lst>
            <a:ahLst/>
            <a:cxnLst>
              <a:cxn ang="0">
                <a:pos x="connsiteX0" y="connsiteY0"/>
              </a:cxn>
              <a:cxn ang="0">
                <a:pos x="connsiteX1" y="connsiteY1"/>
              </a:cxn>
            </a:cxnLst>
            <a:rect l="l" t="t" r="r" b="b"/>
            <a:pathLst>
              <a:path w="3958144" h="599026">
                <a:moveTo>
                  <a:pt x="49" y="540433"/>
                </a:moveTo>
                <a:cubicBezTo>
                  <a:pt x="-16315" y="-26495"/>
                  <a:pt x="4076884" y="-342539"/>
                  <a:pt x="3955497" y="59902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420374" y="375342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923193" y="4739619"/>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5762076" y="215806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11174646" y="327727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7" name="ZoneTexte 16">
            <a:extLst>
              <a:ext uri="{FF2B5EF4-FFF2-40B4-BE49-F238E27FC236}">
                <a16:creationId xmlns:a16="http://schemas.microsoft.com/office/drawing/2014/main" id="{A93C6CC1-0249-44DE-8C77-6D8F767CD6D8}"/>
              </a:ext>
            </a:extLst>
          </p:cNvPr>
          <p:cNvSpPr txBox="1"/>
          <p:nvPr/>
        </p:nvSpPr>
        <p:spPr>
          <a:xfrm>
            <a:off x="5688924" y="3891919"/>
            <a:ext cx="5411892" cy="369332"/>
          </a:xfrm>
          <a:prstGeom prst="rect">
            <a:avLst/>
          </a:prstGeom>
          <a:noFill/>
        </p:spPr>
        <p:txBody>
          <a:bodyPr wrap="square" rtlCol="0">
            <a:spAutoFit/>
          </a:bodyPr>
          <a:lstStyle/>
          <a:p>
            <a:r>
              <a:rPr lang="fr-CA" dirty="0"/>
              <a:t>Créez trois (3) </a:t>
            </a:r>
            <a:r>
              <a:rPr lang="fr-CA" i="1" dirty="0" err="1"/>
              <a:t>feeds</a:t>
            </a:r>
            <a:r>
              <a:rPr lang="fr-CA" i="1" dirty="0"/>
              <a:t> </a:t>
            </a:r>
            <a:r>
              <a:rPr lang="fr-CA" dirty="0"/>
              <a:t>nommés : </a:t>
            </a:r>
            <a:r>
              <a:rPr lang="fr-CA" b="1" dirty="0"/>
              <a:t>pot, servo et tmp36 </a:t>
            </a:r>
          </a:p>
        </p:txBody>
      </p:sp>
      <p:pic>
        <p:nvPicPr>
          <p:cNvPr id="18" name="Image 17">
            <a:extLst>
              <a:ext uri="{FF2B5EF4-FFF2-40B4-BE49-F238E27FC236}">
                <a16:creationId xmlns:a16="http://schemas.microsoft.com/office/drawing/2014/main" id="{0E0229FD-3CE8-4420-BF6A-3C825562E9F2}"/>
              </a:ext>
            </a:extLst>
          </p:cNvPr>
          <p:cNvPicPr>
            <a:picLocks noChangeAspect="1"/>
          </p:cNvPicPr>
          <p:nvPr/>
        </p:nvPicPr>
        <p:blipFill>
          <a:blip r:embed="rId5"/>
          <a:stretch>
            <a:fillRect/>
          </a:stretch>
        </p:blipFill>
        <p:spPr>
          <a:xfrm>
            <a:off x="6108555" y="4261251"/>
            <a:ext cx="4046571" cy="2034716"/>
          </a:xfrm>
          <a:prstGeom prst="rect">
            <a:avLst/>
          </a:prstGeom>
        </p:spPr>
      </p:pic>
    </p:spTree>
    <p:extLst>
      <p:ext uri="{BB962C8B-B14F-4D97-AF65-F5344CB8AC3E}">
        <p14:creationId xmlns:p14="http://schemas.microsoft.com/office/powerpoint/2010/main" val="12189604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74170C3C-1190-4E77-BA60-A95A2BDC67E0}"/>
              </a:ext>
            </a:extLst>
          </p:cNvPr>
          <p:cNvPicPr>
            <a:picLocks noChangeAspect="1"/>
          </p:cNvPicPr>
          <p:nvPr/>
        </p:nvPicPr>
        <p:blipFill>
          <a:blip r:embed="rId2"/>
          <a:stretch>
            <a:fillRect/>
          </a:stretch>
        </p:blipFill>
        <p:spPr>
          <a:xfrm>
            <a:off x="7414472" y="1276886"/>
            <a:ext cx="4366638" cy="4938188"/>
          </a:xfrm>
          <a:prstGeom prst="rect">
            <a:avLst/>
          </a:prstGeom>
        </p:spPr>
      </p:pic>
      <p:pic>
        <p:nvPicPr>
          <p:cNvPr id="9" name="Image 8">
            <a:extLst>
              <a:ext uri="{FF2B5EF4-FFF2-40B4-BE49-F238E27FC236}">
                <a16:creationId xmlns:a16="http://schemas.microsoft.com/office/drawing/2014/main" id="{6B77F0B2-60E6-4040-96BD-AAD8334C88F6}"/>
              </a:ext>
            </a:extLst>
          </p:cNvPr>
          <p:cNvPicPr>
            <a:picLocks noChangeAspect="1"/>
          </p:cNvPicPr>
          <p:nvPr/>
        </p:nvPicPr>
        <p:blipFill>
          <a:blip r:embed="rId3"/>
          <a:stretch>
            <a:fillRect/>
          </a:stretch>
        </p:blipFill>
        <p:spPr>
          <a:xfrm>
            <a:off x="5939806" y="4583663"/>
            <a:ext cx="1242168" cy="906859"/>
          </a:xfrm>
          <a:prstGeom prst="rect">
            <a:avLst/>
          </a:prstGeom>
        </p:spPr>
      </p:pic>
      <p:pic>
        <p:nvPicPr>
          <p:cNvPr id="6" name="Image 5">
            <a:extLst>
              <a:ext uri="{FF2B5EF4-FFF2-40B4-BE49-F238E27FC236}">
                <a16:creationId xmlns:a16="http://schemas.microsoft.com/office/drawing/2014/main" id="{4EA6DD1E-B7F9-4821-A0B8-102375F0AE61}"/>
              </a:ext>
            </a:extLst>
          </p:cNvPr>
          <p:cNvPicPr>
            <a:picLocks noChangeAspect="1"/>
          </p:cNvPicPr>
          <p:nvPr/>
        </p:nvPicPr>
        <p:blipFill>
          <a:blip r:embed="rId4"/>
          <a:stretch>
            <a:fillRect/>
          </a:stretch>
        </p:blipFill>
        <p:spPr>
          <a:xfrm>
            <a:off x="981730" y="3662153"/>
            <a:ext cx="4656223" cy="2552921"/>
          </a:xfrm>
          <a:prstGeom prst="rect">
            <a:avLst/>
          </a:prstGeom>
        </p:spPr>
      </p:pic>
      <p:pic>
        <p:nvPicPr>
          <p:cNvPr id="7" name="Image 6">
            <a:extLst>
              <a:ext uri="{FF2B5EF4-FFF2-40B4-BE49-F238E27FC236}">
                <a16:creationId xmlns:a16="http://schemas.microsoft.com/office/drawing/2014/main" id="{0F73B2EF-50B0-4F8A-8C7C-DC0FF1300D5B}"/>
              </a:ext>
            </a:extLst>
          </p:cNvPr>
          <p:cNvPicPr>
            <a:picLocks noChangeAspect="1"/>
          </p:cNvPicPr>
          <p:nvPr/>
        </p:nvPicPr>
        <p:blipFill>
          <a:blip r:embed="rId5"/>
          <a:stretch>
            <a:fillRect/>
          </a:stretch>
        </p:blipFill>
        <p:spPr>
          <a:xfrm>
            <a:off x="5222301" y="1452381"/>
            <a:ext cx="1508891" cy="1074513"/>
          </a:xfrm>
          <a:prstGeom prst="rect">
            <a:avLst/>
          </a:prstGeom>
        </p:spPr>
      </p:pic>
      <p:pic>
        <p:nvPicPr>
          <p:cNvPr id="18" name="Image 17">
            <a:extLst>
              <a:ext uri="{FF2B5EF4-FFF2-40B4-BE49-F238E27FC236}">
                <a16:creationId xmlns:a16="http://schemas.microsoft.com/office/drawing/2014/main" id="{0E0229FD-3CE8-4420-BF6A-3C825562E9F2}"/>
              </a:ext>
            </a:extLst>
          </p:cNvPr>
          <p:cNvPicPr>
            <a:picLocks noChangeAspect="1"/>
          </p:cNvPicPr>
          <p:nvPr/>
        </p:nvPicPr>
        <p:blipFill>
          <a:blip r:embed="rId6"/>
          <a:stretch>
            <a:fillRect/>
          </a:stretch>
        </p:blipFill>
        <p:spPr>
          <a:xfrm>
            <a:off x="981730" y="1242561"/>
            <a:ext cx="4046571" cy="2034716"/>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rmAutofit/>
          </a:bodyPr>
          <a:lstStyle/>
          <a:p>
            <a:r>
              <a:rPr lang="fr-CA" dirty="0"/>
              <a:t>RENDRE UN FEED PUBLIC</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1074915" y="2108196"/>
            <a:ext cx="724370" cy="26432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2074539" y="1116241"/>
            <a:ext cx="4349890" cy="117854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506824 w 684395"/>
              <a:gd name="connsiteY0" fmla="*/ 0 h 2362881"/>
              <a:gd name="connsiteX1" fmla="*/ 0 w 684395"/>
              <a:gd name="connsiteY1" fmla="*/ 2362881 h 2362881"/>
              <a:gd name="connsiteX0" fmla="*/ 506824 w 904936"/>
              <a:gd name="connsiteY0" fmla="*/ 0 h 2362881"/>
              <a:gd name="connsiteX1" fmla="*/ 0 w 904936"/>
              <a:gd name="connsiteY1" fmla="*/ 2362881 h 2362881"/>
              <a:gd name="connsiteX0" fmla="*/ 0 w 4987989"/>
              <a:gd name="connsiteY0" fmla="*/ 820299 h 821982"/>
              <a:gd name="connsiteX1" fmla="*/ 4833272 w 4987989"/>
              <a:gd name="connsiteY1" fmla="*/ 1068 h 821982"/>
              <a:gd name="connsiteX0" fmla="*/ 0 w 4834498"/>
              <a:gd name="connsiteY0" fmla="*/ 900983 h 902185"/>
              <a:gd name="connsiteX1" fmla="*/ 4833272 w 4834498"/>
              <a:gd name="connsiteY1" fmla="*/ 81752 h 902185"/>
              <a:gd name="connsiteX0" fmla="*/ 0 w 4797932"/>
              <a:gd name="connsiteY0" fmla="*/ 979164 h 980294"/>
              <a:gd name="connsiteX1" fmla="*/ 4796696 w 4797932"/>
              <a:gd name="connsiteY1" fmla="*/ 77637 h 980294"/>
              <a:gd name="connsiteX0" fmla="*/ 0 w 4798417"/>
              <a:gd name="connsiteY0" fmla="*/ 983514 h 983514"/>
              <a:gd name="connsiteX1" fmla="*/ 4796696 w 4798417"/>
              <a:gd name="connsiteY1" fmla="*/ 81987 h 983514"/>
              <a:gd name="connsiteX0" fmla="*/ 0 w 4806003"/>
              <a:gd name="connsiteY0" fmla="*/ 969688 h 969688"/>
              <a:gd name="connsiteX1" fmla="*/ 4796696 w 4806003"/>
              <a:gd name="connsiteY1" fmla="*/ 68161 h 969688"/>
              <a:gd name="connsiteX0" fmla="*/ 0 w 4797766"/>
              <a:gd name="connsiteY0" fmla="*/ 1202745 h 1202745"/>
              <a:gd name="connsiteX1" fmla="*/ 4796696 w 4797766"/>
              <a:gd name="connsiteY1" fmla="*/ 301218 h 1202745"/>
              <a:gd name="connsiteX0" fmla="*/ 0 w 4349890"/>
              <a:gd name="connsiteY0" fmla="*/ 1178547 h 1178547"/>
              <a:gd name="connsiteX1" fmla="*/ 4348640 w 4349890"/>
              <a:gd name="connsiteY1" fmla="*/ 304452 h 1178547"/>
            </a:gdLst>
            <a:ahLst/>
            <a:cxnLst>
              <a:cxn ang="0">
                <a:pos x="connsiteX0" y="connsiteY0"/>
              </a:cxn>
              <a:cxn ang="0">
                <a:pos x="connsiteX1" y="connsiteY1"/>
              </a:cxn>
            </a:cxnLst>
            <a:rect l="l" t="t" r="r" b="b"/>
            <a:pathLst>
              <a:path w="4349890" h="1178547">
                <a:moveTo>
                  <a:pt x="0" y="1178547"/>
                </a:moveTo>
                <a:cubicBezTo>
                  <a:pt x="1812436" y="1132827"/>
                  <a:pt x="4415163" y="-710265"/>
                  <a:pt x="4348640" y="304452"/>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5739630" y="4881552"/>
            <a:ext cx="1273064" cy="100211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94 w 1976340"/>
              <a:gd name="connsiteY0" fmla="*/ 1139244 h 1139244"/>
              <a:gd name="connsiteX1" fmla="*/ 1971294 w 1976340"/>
              <a:gd name="connsiteY1" fmla="*/ 356589 h 1139244"/>
              <a:gd name="connsiteX0" fmla="*/ 101 w 1971301"/>
              <a:gd name="connsiteY0" fmla="*/ 1076244 h 1076244"/>
              <a:gd name="connsiteX1" fmla="*/ 1971301 w 1971301"/>
              <a:gd name="connsiteY1" fmla="*/ 293589 h 1076244"/>
              <a:gd name="connsiteX0" fmla="*/ 0 w 1971200"/>
              <a:gd name="connsiteY0" fmla="*/ 1170992 h 1170992"/>
              <a:gd name="connsiteX1" fmla="*/ 1971200 w 1971200"/>
              <a:gd name="connsiteY1" fmla="*/ 388337 h 1170992"/>
              <a:gd name="connsiteX0" fmla="*/ 0 w 1276256"/>
              <a:gd name="connsiteY0" fmla="*/ 1547582 h 1547582"/>
              <a:gd name="connsiteX1" fmla="*/ 1276256 w 1276256"/>
              <a:gd name="connsiteY1" fmla="*/ 289439 h 1547582"/>
              <a:gd name="connsiteX0" fmla="*/ 0 w 1276256"/>
              <a:gd name="connsiteY0" fmla="*/ 1443032 h 1443032"/>
              <a:gd name="connsiteX1" fmla="*/ 1276256 w 1276256"/>
              <a:gd name="connsiteY1" fmla="*/ 184889 h 1443032"/>
              <a:gd name="connsiteX0" fmla="*/ 0 w 1337900"/>
              <a:gd name="connsiteY0" fmla="*/ 1258143 h 1258143"/>
              <a:gd name="connsiteX1" fmla="*/ 1276256 w 1337900"/>
              <a:gd name="connsiteY1" fmla="*/ 0 h 1258143"/>
              <a:gd name="connsiteX0" fmla="*/ 0 w 1390704"/>
              <a:gd name="connsiteY0" fmla="*/ 983823 h 983823"/>
              <a:gd name="connsiteX1" fmla="*/ 1331120 w 1390704"/>
              <a:gd name="connsiteY1" fmla="*/ 0 h 983823"/>
              <a:gd name="connsiteX0" fmla="*/ 0 w 1425981"/>
              <a:gd name="connsiteY0" fmla="*/ 1066119 h 1066119"/>
              <a:gd name="connsiteX1" fmla="*/ 1367696 w 1425981"/>
              <a:gd name="connsiteY1" fmla="*/ 0 h 1066119"/>
              <a:gd name="connsiteX0" fmla="*/ 0 w 1470908"/>
              <a:gd name="connsiteY0" fmla="*/ 1066119 h 1066119"/>
              <a:gd name="connsiteX1" fmla="*/ 1367696 w 1470908"/>
              <a:gd name="connsiteY1" fmla="*/ 0 h 1066119"/>
              <a:gd name="connsiteX0" fmla="*/ 0 w 1488236"/>
              <a:gd name="connsiteY0" fmla="*/ 1047831 h 1047831"/>
              <a:gd name="connsiteX1" fmla="*/ 1385984 w 1488236"/>
              <a:gd name="connsiteY1" fmla="*/ 0 h 1047831"/>
              <a:gd name="connsiteX0" fmla="*/ 0 w 1273064"/>
              <a:gd name="connsiteY0" fmla="*/ 1002111 h 1002111"/>
              <a:gd name="connsiteX1" fmla="*/ 1157384 w 1273064"/>
              <a:gd name="connsiteY1" fmla="*/ 0 h 1002111"/>
            </a:gdLst>
            <a:ahLst/>
            <a:cxnLst>
              <a:cxn ang="0">
                <a:pos x="connsiteX0" y="connsiteY0"/>
              </a:cxn>
              <a:cxn ang="0">
                <a:pos x="connsiteX1" y="connsiteY1"/>
              </a:cxn>
            </a:cxnLst>
            <a:rect l="l" t="t" r="r" b="b"/>
            <a:pathLst>
              <a:path w="1273064" h="1002111">
                <a:moveTo>
                  <a:pt x="0" y="1002111"/>
                </a:moveTo>
                <a:cubicBezTo>
                  <a:pt x="321964" y="974679"/>
                  <a:pt x="1671963" y="841515"/>
                  <a:pt x="1157384"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1831946" y="213223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6621747" y="1550989"/>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1922816" y="516027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9" name="Rectangle : coins arrondis 18">
            <a:extLst>
              <a:ext uri="{FF2B5EF4-FFF2-40B4-BE49-F238E27FC236}">
                <a16:creationId xmlns:a16="http://schemas.microsoft.com/office/drawing/2014/main" id="{C3003922-71FF-461A-B42B-A66EBC41CD72}"/>
              </a:ext>
            </a:extLst>
          </p:cNvPr>
          <p:cNvSpPr/>
          <p:nvPr/>
        </p:nvSpPr>
        <p:spPr>
          <a:xfrm>
            <a:off x="5398220" y="1493986"/>
            <a:ext cx="1258333" cy="46390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 coins arrondis 19">
            <a:extLst>
              <a:ext uri="{FF2B5EF4-FFF2-40B4-BE49-F238E27FC236}">
                <a16:creationId xmlns:a16="http://schemas.microsoft.com/office/drawing/2014/main" id="{0DB10B5A-3F3A-428E-9942-C02D7D9D376C}"/>
              </a:ext>
            </a:extLst>
          </p:cNvPr>
          <p:cNvSpPr/>
          <p:nvPr/>
        </p:nvSpPr>
        <p:spPr>
          <a:xfrm>
            <a:off x="1090088" y="4985850"/>
            <a:ext cx="832728" cy="73555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Ellipse 20">
            <a:extLst>
              <a:ext uri="{FF2B5EF4-FFF2-40B4-BE49-F238E27FC236}">
                <a16:creationId xmlns:a16="http://schemas.microsoft.com/office/drawing/2014/main" id="{1B5D6425-DE10-4382-918E-4579C5AB6CE7}"/>
              </a:ext>
            </a:extLst>
          </p:cNvPr>
          <p:cNvSpPr/>
          <p:nvPr/>
        </p:nvSpPr>
        <p:spPr>
          <a:xfrm>
            <a:off x="5507336" y="572140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22" name="Forme libre : forme 21">
            <a:extLst>
              <a:ext uri="{FF2B5EF4-FFF2-40B4-BE49-F238E27FC236}">
                <a16:creationId xmlns:a16="http://schemas.microsoft.com/office/drawing/2014/main" id="{EF67006D-260B-436D-A095-A9C0564C097C}"/>
              </a:ext>
            </a:extLst>
          </p:cNvPr>
          <p:cNvSpPr/>
          <p:nvPr/>
        </p:nvSpPr>
        <p:spPr>
          <a:xfrm>
            <a:off x="2292735" y="1949519"/>
            <a:ext cx="4420456" cy="3387009"/>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72 w 2651783"/>
              <a:gd name="connsiteY0" fmla="*/ 172117 h 1483438"/>
              <a:gd name="connsiteX1" fmla="*/ 2647928 w 2651783"/>
              <a:gd name="connsiteY1" fmla="*/ 1483438 h 1483438"/>
              <a:gd name="connsiteX0" fmla="*/ 4767928 w 4767928"/>
              <a:gd name="connsiteY0" fmla="*/ 72371 h 3367940"/>
              <a:gd name="connsiteX1" fmla="*/ 0 w 4767928"/>
              <a:gd name="connsiteY1" fmla="*/ 3367940 h 3367940"/>
              <a:gd name="connsiteX0" fmla="*/ 4767928 w 4767928"/>
              <a:gd name="connsiteY0" fmla="*/ 0 h 3295569"/>
              <a:gd name="connsiteX1" fmla="*/ 0 w 4767928"/>
              <a:gd name="connsiteY1" fmla="*/ 3295569 h 3295569"/>
              <a:gd name="connsiteX0" fmla="*/ 4676488 w 4676488"/>
              <a:gd name="connsiteY0" fmla="*/ 0 h 3222417"/>
              <a:gd name="connsiteX1" fmla="*/ 0 w 4676488"/>
              <a:gd name="connsiteY1" fmla="*/ 3222417 h 3222417"/>
              <a:gd name="connsiteX0" fmla="*/ 4639912 w 4639912"/>
              <a:gd name="connsiteY0" fmla="*/ 0 h 3140121"/>
              <a:gd name="connsiteX1" fmla="*/ 0 w 4639912"/>
              <a:gd name="connsiteY1" fmla="*/ 3140121 h 3140121"/>
              <a:gd name="connsiteX0" fmla="*/ 4639912 w 4851969"/>
              <a:gd name="connsiteY0" fmla="*/ 251 h 3140372"/>
              <a:gd name="connsiteX1" fmla="*/ 0 w 4851969"/>
              <a:gd name="connsiteY1" fmla="*/ 3140372 h 3140372"/>
              <a:gd name="connsiteX0" fmla="*/ 4749640 w 4958361"/>
              <a:gd name="connsiteY0" fmla="*/ 226 h 3387235"/>
              <a:gd name="connsiteX1" fmla="*/ 0 w 4958361"/>
              <a:gd name="connsiteY1" fmla="*/ 3387235 h 3387235"/>
              <a:gd name="connsiteX0" fmla="*/ 4831936 w 5038223"/>
              <a:gd name="connsiteY0" fmla="*/ 224 h 3405521"/>
              <a:gd name="connsiteX1" fmla="*/ 0 w 5038223"/>
              <a:gd name="connsiteY1" fmla="*/ 3405521 h 3405521"/>
              <a:gd name="connsiteX0" fmla="*/ 4831936 w 5075645"/>
              <a:gd name="connsiteY0" fmla="*/ 167 h 3405464"/>
              <a:gd name="connsiteX1" fmla="*/ 0 w 5075645"/>
              <a:gd name="connsiteY1" fmla="*/ 3405464 h 3405464"/>
              <a:gd name="connsiteX0" fmla="*/ 4676488 w 4926639"/>
              <a:gd name="connsiteY0" fmla="*/ 156 h 3652341"/>
              <a:gd name="connsiteX1" fmla="*/ 0 w 4926639"/>
              <a:gd name="connsiteY1" fmla="*/ 3652341 h 3652341"/>
              <a:gd name="connsiteX0" fmla="*/ 4676488 w 4676488"/>
              <a:gd name="connsiteY0" fmla="*/ 0 h 3652185"/>
              <a:gd name="connsiteX1" fmla="*/ 0 w 4676488"/>
              <a:gd name="connsiteY1" fmla="*/ 3652185 h 3652185"/>
              <a:gd name="connsiteX0" fmla="*/ 4420456 w 4420456"/>
              <a:gd name="connsiteY0" fmla="*/ 0 h 3387009"/>
              <a:gd name="connsiteX1" fmla="*/ 0 w 4420456"/>
              <a:gd name="connsiteY1" fmla="*/ 3387009 h 3387009"/>
            </a:gdLst>
            <a:ahLst/>
            <a:cxnLst>
              <a:cxn ang="0">
                <a:pos x="connsiteX0" y="connsiteY0"/>
              </a:cxn>
              <a:cxn ang="0">
                <a:pos x="connsiteX1" y="connsiteY1"/>
              </a:cxn>
            </a:cxnLst>
            <a:rect l="l" t="t" r="r" b="b"/>
            <a:pathLst>
              <a:path w="4420456" h="3387009">
                <a:moveTo>
                  <a:pt x="4420456" y="0"/>
                </a:moveTo>
                <a:cubicBezTo>
                  <a:pt x="4404092" y="1051560"/>
                  <a:pt x="1255243" y="3323268"/>
                  <a:pt x="0" y="338700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6" name="Rectangle : coins arrondis 25">
            <a:extLst>
              <a:ext uri="{FF2B5EF4-FFF2-40B4-BE49-F238E27FC236}">
                <a16:creationId xmlns:a16="http://schemas.microsoft.com/office/drawing/2014/main" id="{F5B368F6-7795-4678-BFF7-2F2E2401EC3B}"/>
              </a:ext>
            </a:extLst>
          </p:cNvPr>
          <p:cNvSpPr/>
          <p:nvPr/>
        </p:nvSpPr>
        <p:spPr>
          <a:xfrm>
            <a:off x="7466890" y="4312080"/>
            <a:ext cx="3158437" cy="3696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ED3C5522-EF6C-4BED-8B10-E056D4023099}"/>
              </a:ext>
            </a:extLst>
          </p:cNvPr>
          <p:cNvSpPr/>
          <p:nvPr/>
        </p:nvSpPr>
        <p:spPr>
          <a:xfrm>
            <a:off x="6549105" y="4157935"/>
            <a:ext cx="854123" cy="49109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94 w 1976340"/>
              <a:gd name="connsiteY0" fmla="*/ 1139244 h 1139244"/>
              <a:gd name="connsiteX1" fmla="*/ 1971294 w 1976340"/>
              <a:gd name="connsiteY1" fmla="*/ 356589 h 1139244"/>
              <a:gd name="connsiteX0" fmla="*/ 101 w 1971301"/>
              <a:gd name="connsiteY0" fmla="*/ 1076244 h 1076244"/>
              <a:gd name="connsiteX1" fmla="*/ 1971301 w 1971301"/>
              <a:gd name="connsiteY1" fmla="*/ 293589 h 1076244"/>
              <a:gd name="connsiteX0" fmla="*/ 0 w 1971200"/>
              <a:gd name="connsiteY0" fmla="*/ 1170992 h 1170992"/>
              <a:gd name="connsiteX1" fmla="*/ 1971200 w 1971200"/>
              <a:gd name="connsiteY1" fmla="*/ 388337 h 1170992"/>
              <a:gd name="connsiteX0" fmla="*/ 0 w 1276256"/>
              <a:gd name="connsiteY0" fmla="*/ 1547582 h 1547582"/>
              <a:gd name="connsiteX1" fmla="*/ 1276256 w 1276256"/>
              <a:gd name="connsiteY1" fmla="*/ 289439 h 1547582"/>
              <a:gd name="connsiteX0" fmla="*/ 0 w 1276256"/>
              <a:gd name="connsiteY0" fmla="*/ 1443032 h 1443032"/>
              <a:gd name="connsiteX1" fmla="*/ 1276256 w 1276256"/>
              <a:gd name="connsiteY1" fmla="*/ 184889 h 1443032"/>
              <a:gd name="connsiteX0" fmla="*/ 0 w 1337900"/>
              <a:gd name="connsiteY0" fmla="*/ 1258143 h 1258143"/>
              <a:gd name="connsiteX1" fmla="*/ 1276256 w 1337900"/>
              <a:gd name="connsiteY1" fmla="*/ 0 h 1258143"/>
              <a:gd name="connsiteX0" fmla="*/ 0 w 1390704"/>
              <a:gd name="connsiteY0" fmla="*/ 983823 h 983823"/>
              <a:gd name="connsiteX1" fmla="*/ 1331120 w 1390704"/>
              <a:gd name="connsiteY1" fmla="*/ 0 h 983823"/>
              <a:gd name="connsiteX0" fmla="*/ 0 w 1425981"/>
              <a:gd name="connsiteY0" fmla="*/ 1066119 h 1066119"/>
              <a:gd name="connsiteX1" fmla="*/ 1367696 w 1425981"/>
              <a:gd name="connsiteY1" fmla="*/ 0 h 1066119"/>
              <a:gd name="connsiteX0" fmla="*/ 0 w 1470908"/>
              <a:gd name="connsiteY0" fmla="*/ 1066119 h 1066119"/>
              <a:gd name="connsiteX1" fmla="*/ 1367696 w 1470908"/>
              <a:gd name="connsiteY1" fmla="*/ 0 h 1066119"/>
              <a:gd name="connsiteX0" fmla="*/ 0 w 1488236"/>
              <a:gd name="connsiteY0" fmla="*/ 1047831 h 1047831"/>
              <a:gd name="connsiteX1" fmla="*/ 1385984 w 1488236"/>
              <a:gd name="connsiteY1" fmla="*/ 0 h 1047831"/>
              <a:gd name="connsiteX0" fmla="*/ 0 w 913298"/>
              <a:gd name="connsiteY0" fmla="*/ 1441023 h 1441023"/>
              <a:gd name="connsiteX1" fmla="*/ 764192 w 913298"/>
              <a:gd name="connsiteY1" fmla="*/ 0 h 1441023"/>
              <a:gd name="connsiteX0" fmla="*/ 9166 w 886585"/>
              <a:gd name="connsiteY0" fmla="*/ 1441023 h 1441023"/>
              <a:gd name="connsiteX1" fmla="*/ 773358 w 886585"/>
              <a:gd name="connsiteY1" fmla="*/ 0 h 1441023"/>
              <a:gd name="connsiteX0" fmla="*/ 27959 w 792151"/>
              <a:gd name="connsiteY0" fmla="*/ 1511060 h 1511060"/>
              <a:gd name="connsiteX1" fmla="*/ 792151 w 792151"/>
              <a:gd name="connsiteY1" fmla="*/ 70037 h 1511060"/>
              <a:gd name="connsiteX0" fmla="*/ 84246 w 446102"/>
              <a:gd name="connsiteY0" fmla="*/ 499834 h 499834"/>
              <a:gd name="connsiteX1" fmla="*/ 446102 w 446102"/>
              <a:gd name="connsiteY1" fmla="*/ 201811 h 499834"/>
              <a:gd name="connsiteX0" fmla="*/ 38642 w 400498"/>
              <a:gd name="connsiteY0" fmla="*/ 471505 h 471505"/>
              <a:gd name="connsiteX1" fmla="*/ 400498 w 400498"/>
              <a:gd name="connsiteY1" fmla="*/ 173482 h 471505"/>
              <a:gd name="connsiteX0" fmla="*/ 16779 w 854123"/>
              <a:gd name="connsiteY0" fmla="*/ 491096 h 491096"/>
              <a:gd name="connsiteX1" fmla="*/ 854123 w 854123"/>
              <a:gd name="connsiteY1" fmla="*/ 165641 h 491096"/>
            </a:gdLst>
            <a:ahLst/>
            <a:cxnLst>
              <a:cxn ang="0">
                <a:pos x="connsiteX0" y="connsiteY0"/>
              </a:cxn>
              <a:cxn ang="0">
                <a:pos x="connsiteX1" y="connsiteY1"/>
              </a:cxn>
            </a:cxnLst>
            <a:rect l="l" t="t" r="r" b="b"/>
            <a:pathLst>
              <a:path w="854123" h="491096">
                <a:moveTo>
                  <a:pt x="16779" y="491096"/>
                </a:moveTo>
                <a:cubicBezTo>
                  <a:pt x="-118457" y="24752"/>
                  <a:pt x="600606" y="-163276"/>
                  <a:pt x="854123" y="16564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Rectangle : coins arrondis 27">
            <a:extLst>
              <a:ext uri="{FF2B5EF4-FFF2-40B4-BE49-F238E27FC236}">
                <a16:creationId xmlns:a16="http://schemas.microsoft.com/office/drawing/2014/main" id="{B8C4D931-146D-4930-BFF5-E7205FF8305C}"/>
              </a:ext>
            </a:extLst>
          </p:cNvPr>
          <p:cNvSpPr/>
          <p:nvPr/>
        </p:nvSpPr>
        <p:spPr>
          <a:xfrm>
            <a:off x="1090088" y="2435680"/>
            <a:ext cx="724370" cy="23436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Rectangle : coins arrondis 28">
            <a:extLst>
              <a:ext uri="{FF2B5EF4-FFF2-40B4-BE49-F238E27FC236}">
                <a16:creationId xmlns:a16="http://schemas.microsoft.com/office/drawing/2014/main" id="{7BE99619-8A94-4483-A1C6-F8F6E8187FEB}"/>
              </a:ext>
            </a:extLst>
          </p:cNvPr>
          <p:cNvSpPr/>
          <p:nvPr/>
        </p:nvSpPr>
        <p:spPr>
          <a:xfrm>
            <a:off x="1074915" y="2751398"/>
            <a:ext cx="724370" cy="23436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 coins arrondis 29">
            <a:extLst>
              <a:ext uri="{FF2B5EF4-FFF2-40B4-BE49-F238E27FC236}">
                <a16:creationId xmlns:a16="http://schemas.microsoft.com/office/drawing/2014/main" id="{0EC3C66E-5FE8-4B39-A5BB-4BDCEBA82786}"/>
              </a:ext>
            </a:extLst>
          </p:cNvPr>
          <p:cNvSpPr/>
          <p:nvPr/>
        </p:nvSpPr>
        <p:spPr>
          <a:xfrm>
            <a:off x="1864076" y="2469208"/>
            <a:ext cx="724370" cy="547449"/>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Répéter pour les trois</a:t>
            </a:r>
          </a:p>
        </p:txBody>
      </p:sp>
      <p:sp>
        <p:nvSpPr>
          <p:cNvPr id="31" name="Rectangle : coins arrondis 30">
            <a:extLst>
              <a:ext uri="{FF2B5EF4-FFF2-40B4-BE49-F238E27FC236}">
                <a16:creationId xmlns:a16="http://schemas.microsoft.com/office/drawing/2014/main" id="{32FDE5C2-090C-447F-8F7C-14CC31AE891F}"/>
              </a:ext>
            </a:extLst>
          </p:cNvPr>
          <p:cNvSpPr/>
          <p:nvPr/>
        </p:nvSpPr>
        <p:spPr>
          <a:xfrm>
            <a:off x="5893914" y="4539661"/>
            <a:ext cx="1258333" cy="34189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Rectangle : coins arrondis 31">
            <a:extLst>
              <a:ext uri="{FF2B5EF4-FFF2-40B4-BE49-F238E27FC236}">
                <a16:creationId xmlns:a16="http://schemas.microsoft.com/office/drawing/2014/main" id="{5D74A6DB-18D7-406E-9213-A0B2094915B9}"/>
              </a:ext>
            </a:extLst>
          </p:cNvPr>
          <p:cNvSpPr/>
          <p:nvPr/>
        </p:nvSpPr>
        <p:spPr>
          <a:xfrm>
            <a:off x="1770397" y="5631540"/>
            <a:ext cx="690037" cy="465541"/>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Rendre public</a:t>
            </a:r>
          </a:p>
        </p:txBody>
      </p:sp>
      <p:sp>
        <p:nvSpPr>
          <p:cNvPr id="33" name="Rectangle : coins arrondis 32">
            <a:extLst>
              <a:ext uri="{FF2B5EF4-FFF2-40B4-BE49-F238E27FC236}">
                <a16:creationId xmlns:a16="http://schemas.microsoft.com/office/drawing/2014/main" id="{501ACF05-48F5-4203-A92B-23B8D0D8B402}"/>
              </a:ext>
            </a:extLst>
          </p:cNvPr>
          <p:cNvSpPr/>
          <p:nvPr/>
        </p:nvSpPr>
        <p:spPr>
          <a:xfrm>
            <a:off x="10677745" y="4245066"/>
            <a:ext cx="899521" cy="465541"/>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rPr>
              <a:t>Noter l’adresse</a:t>
            </a:r>
          </a:p>
        </p:txBody>
      </p:sp>
    </p:spTree>
    <p:extLst>
      <p:ext uri="{BB962C8B-B14F-4D97-AF65-F5344CB8AC3E}">
        <p14:creationId xmlns:p14="http://schemas.microsoft.com/office/powerpoint/2010/main" val="26107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13765"/>
            <a:ext cx="7611881" cy="1325563"/>
          </a:xfrm>
        </p:spPr>
        <p:txBody>
          <a:bodyPr anchor="ctr">
            <a:normAutofit/>
          </a:bodyPr>
          <a:lstStyle/>
          <a:p>
            <a:r>
              <a:rPr lang="nl-NL" dirty="0" err="1"/>
              <a:t>Cinétose</a:t>
            </a:r>
            <a:r>
              <a:rPr lang="nl-NL" dirty="0"/>
              <a:t>, </a:t>
            </a:r>
            <a:r>
              <a:rPr lang="nl-NL" dirty="0" err="1"/>
              <a:t>Projet</a:t>
            </a:r>
            <a:r>
              <a:rPr lang="nl-NL" dirty="0"/>
              <a:t> EVA (2011)</a:t>
            </a:r>
            <a:endParaRPr lang="fr-CA"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sz="half" idx="2"/>
          </p:nvPr>
        </p:nvSpPr>
        <p:spPr>
          <a:xfrm>
            <a:off x="839788" y="2505075"/>
            <a:ext cx="5157787" cy="3684588"/>
          </a:xfrm>
        </p:spPr>
        <p:txBody>
          <a:bodyPr>
            <a:normAutofit/>
          </a:bodyPr>
          <a:lstStyle/>
          <a:p>
            <a:pPr marL="0" indent="0">
              <a:buNone/>
            </a:pPr>
            <a:r>
              <a:rPr lang="fr-CA" sz="1700" dirty="0"/>
              <a:t>«</a:t>
            </a:r>
            <a:r>
              <a:rPr lang="fr-CA" sz="1700" dirty="0" err="1"/>
              <a:t>Cinétose</a:t>
            </a:r>
            <a:r>
              <a:rPr lang="fr-CA" sz="1700" dirty="0"/>
              <a:t> (2011) du collectif Projet EVA formé par les montréalais Étienne Grenier et Simon Laroche fait partie de cette mouvance qui cherche à transposer dans le monde physique les mouvements associés traditionnellement aux musique visuelles. Cette installation robotisée immersive, présentée pour la première fois en 2011 à l’</a:t>
            </a:r>
            <a:r>
              <a:rPr lang="fr-CA" sz="1700" dirty="0" err="1"/>
              <a:t>Elektralab</a:t>
            </a:r>
            <a:r>
              <a:rPr lang="fr-CA" sz="1700" dirty="0"/>
              <a:t> à Montréal, est constituée d’une série de larges plaques d’acier manipulées au moyen d’un système à air comprimé fixé au plafond. Ainsi 36 énormes pixels d’acier effectuent une chorégraphie à grande échelle au son d’une musique électronique dense, le tout agrémenté d’un système d’éclairage.» </a:t>
            </a:r>
            <a:r>
              <a:rPr lang="fr-CA" sz="1700" i="1" dirty="0"/>
              <a:t>MUS3328 - Notes de cours de Patrick Saint-Denis et Martin Marier</a:t>
            </a:r>
          </a:p>
        </p:txBody>
      </p:sp>
      <p:pic>
        <p:nvPicPr>
          <p:cNvPr id="5" name="Média en ligne 4" title="ELEKTRA_LAB 4 | NOV. 2011">
            <a:hlinkClick r:id="" action="ppaction://media"/>
            <a:extLst>
              <a:ext uri="{FF2B5EF4-FFF2-40B4-BE49-F238E27FC236}">
                <a16:creationId xmlns:a16="http://schemas.microsoft.com/office/drawing/2014/main" id="{D9EA10F9-0FE5-4841-8CD4-F3182F1290E5}"/>
              </a:ext>
            </a:extLst>
          </p:cNvPr>
          <p:cNvPicPr>
            <a:picLocks noRot="1" noChangeAspect="1"/>
          </p:cNvPicPr>
          <p:nvPr>
            <a:videoFile r:link="rId1"/>
          </p:nvPr>
        </p:nvPicPr>
        <p:blipFill>
          <a:blip r:embed="rId3"/>
          <a:stretch>
            <a:fillRect/>
          </a:stretch>
        </p:blipFill>
        <p:spPr>
          <a:xfrm>
            <a:off x="6155962" y="2472418"/>
            <a:ext cx="5183188" cy="2915543"/>
          </a:xfrm>
          <a:prstGeom prst="rect">
            <a:avLst/>
          </a:prstGeom>
          <a:noFill/>
        </p:spPr>
      </p:pic>
    </p:spTree>
    <p:extLst>
      <p:ext uri="{BB962C8B-B14F-4D97-AF65-F5344CB8AC3E}">
        <p14:creationId xmlns:p14="http://schemas.microsoft.com/office/powerpoint/2010/main" val="375044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ACB0361-8A41-4F57-9A93-D332CCBF85E4}"/>
              </a:ext>
            </a:extLst>
          </p:cNvPr>
          <p:cNvPicPr>
            <a:picLocks noChangeAspect="1"/>
          </p:cNvPicPr>
          <p:nvPr/>
        </p:nvPicPr>
        <p:blipFill>
          <a:blip r:embed="rId2"/>
          <a:stretch>
            <a:fillRect/>
          </a:stretch>
        </p:blipFill>
        <p:spPr>
          <a:xfrm>
            <a:off x="7892870" y="1511477"/>
            <a:ext cx="3509828" cy="2195776"/>
          </a:xfrm>
          <a:prstGeom prst="rect">
            <a:avLst/>
          </a:prstGeom>
        </p:spPr>
      </p:pic>
      <p:pic>
        <p:nvPicPr>
          <p:cNvPr id="6" name="Image 5">
            <a:extLst>
              <a:ext uri="{FF2B5EF4-FFF2-40B4-BE49-F238E27FC236}">
                <a16:creationId xmlns:a16="http://schemas.microsoft.com/office/drawing/2014/main" id="{4E86446D-7CA6-4EE4-95F6-707D9363B418}"/>
              </a:ext>
            </a:extLst>
          </p:cNvPr>
          <p:cNvPicPr>
            <a:picLocks noChangeAspect="1"/>
          </p:cNvPicPr>
          <p:nvPr/>
        </p:nvPicPr>
        <p:blipFill>
          <a:blip r:embed="rId3"/>
          <a:stretch>
            <a:fillRect/>
          </a:stretch>
        </p:blipFill>
        <p:spPr>
          <a:xfrm>
            <a:off x="4876079" y="1234872"/>
            <a:ext cx="1661304" cy="746825"/>
          </a:xfrm>
          <a:prstGeom prst="rect">
            <a:avLst/>
          </a:prstGeom>
        </p:spPr>
      </p:pic>
      <p:pic>
        <p:nvPicPr>
          <p:cNvPr id="5" name="Image 4">
            <a:extLst>
              <a:ext uri="{FF2B5EF4-FFF2-40B4-BE49-F238E27FC236}">
                <a16:creationId xmlns:a16="http://schemas.microsoft.com/office/drawing/2014/main" id="{9F728A1C-4A91-4AE2-8C7D-446ED8176E33}"/>
              </a:ext>
            </a:extLst>
          </p:cNvPr>
          <p:cNvPicPr>
            <a:picLocks noChangeAspect="1"/>
          </p:cNvPicPr>
          <p:nvPr/>
        </p:nvPicPr>
        <p:blipFill>
          <a:blip r:embed="rId4"/>
          <a:stretch>
            <a:fillRect/>
          </a:stretch>
        </p:blipFill>
        <p:spPr>
          <a:xfrm>
            <a:off x="919953" y="2211149"/>
            <a:ext cx="3795089" cy="1265030"/>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600" dirty="0"/>
              <a:t>CRÉER UN </a:t>
            </a:r>
            <a:r>
              <a:rPr lang="fr-CA" sz="3600" i="1" dirty="0"/>
              <a:t>DASHBOARD</a:t>
            </a:r>
            <a:r>
              <a:rPr lang="fr-CA" sz="3600" dirty="0"/>
              <a:t> SUR io.adafruit.com</a:t>
            </a:r>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703356" y="2360209"/>
            <a:ext cx="969227" cy="33799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2568067" y="2768656"/>
            <a:ext cx="1668117" cy="259761"/>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Lst>
            <a:ahLst/>
            <a:cxnLst>
              <a:cxn ang="0">
                <a:pos x="connsiteX0" y="connsiteY0"/>
              </a:cxn>
              <a:cxn ang="0">
                <a:pos x="connsiteX1" y="connsiteY1"/>
              </a:cxn>
            </a:cxnLst>
            <a:rect l="l" t="t" r="r" b="b"/>
            <a:pathLst>
              <a:path w="1668117" h="259761">
                <a:moveTo>
                  <a:pt x="1668112" y="0"/>
                </a:moveTo>
                <a:cubicBezTo>
                  <a:pt x="1670036" y="292608"/>
                  <a:pt x="1127227" y="223452"/>
                  <a:pt x="0" y="259761"/>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33887" y="1249662"/>
            <a:ext cx="3027547" cy="511080"/>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Lst>
            <a:ahLst/>
            <a:cxnLst>
              <a:cxn ang="0">
                <a:pos x="connsiteX0" y="connsiteY0"/>
              </a:cxn>
              <a:cxn ang="0">
                <a:pos x="connsiteX1" y="connsiteY1"/>
              </a:cxn>
            </a:cxnLst>
            <a:rect l="l" t="t" r="r" b="b"/>
            <a:pathLst>
              <a:path w="3027547" h="511080">
                <a:moveTo>
                  <a:pt x="0" y="511022"/>
                </a:moveTo>
                <a:cubicBezTo>
                  <a:pt x="925468" y="520166"/>
                  <a:pt x="3144147" y="-554830"/>
                  <a:pt x="3022760" y="38673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4672583" y="23774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2020473" y="3046006"/>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6096000" y="182997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11174646" y="3277277"/>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pic>
        <p:nvPicPr>
          <p:cNvPr id="19" name="Image 18">
            <a:extLst>
              <a:ext uri="{FF2B5EF4-FFF2-40B4-BE49-F238E27FC236}">
                <a16:creationId xmlns:a16="http://schemas.microsoft.com/office/drawing/2014/main" id="{19084E28-3E8A-4811-9926-0C87CFE8D48E}"/>
              </a:ext>
            </a:extLst>
          </p:cNvPr>
          <p:cNvPicPr>
            <a:picLocks noChangeAspect="1"/>
          </p:cNvPicPr>
          <p:nvPr/>
        </p:nvPicPr>
        <p:blipFill>
          <a:blip r:embed="rId5"/>
          <a:stretch>
            <a:fillRect/>
          </a:stretch>
        </p:blipFill>
        <p:spPr>
          <a:xfrm>
            <a:off x="4236184" y="4527668"/>
            <a:ext cx="4038950" cy="1333616"/>
          </a:xfrm>
          <a:prstGeom prst="rect">
            <a:avLst/>
          </a:prstGeom>
        </p:spPr>
      </p:pic>
      <p:sp>
        <p:nvSpPr>
          <p:cNvPr id="20" name="Forme libre : forme 19">
            <a:extLst>
              <a:ext uri="{FF2B5EF4-FFF2-40B4-BE49-F238E27FC236}">
                <a16:creationId xmlns:a16="http://schemas.microsoft.com/office/drawing/2014/main" id="{7221099C-3C47-48EB-AF71-151ADCAD27E6}"/>
              </a:ext>
            </a:extLst>
          </p:cNvPr>
          <p:cNvSpPr/>
          <p:nvPr/>
        </p:nvSpPr>
        <p:spPr>
          <a:xfrm>
            <a:off x="2170843" y="2022926"/>
            <a:ext cx="3434298" cy="164037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Lst>
            <a:ahLst/>
            <a:cxnLst>
              <a:cxn ang="0">
                <a:pos x="connsiteX0" y="connsiteY0"/>
              </a:cxn>
              <a:cxn ang="0">
                <a:pos x="connsiteX1" y="connsiteY1"/>
              </a:cxn>
            </a:cxnLst>
            <a:rect l="l" t="t" r="r" b="b"/>
            <a:pathLst>
              <a:path w="3434298" h="1640376">
                <a:moveTo>
                  <a:pt x="58" y="1377015"/>
                </a:moveTo>
                <a:cubicBezTo>
                  <a:pt x="-16306" y="2126823"/>
                  <a:pt x="3427669" y="1152411"/>
                  <a:pt x="3434298"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Forme libre : forme 20">
            <a:extLst>
              <a:ext uri="{FF2B5EF4-FFF2-40B4-BE49-F238E27FC236}">
                <a16:creationId xmlns:a16="http://schemas.microsoft.com/office/drawing/2014/main" id="{90404947-2FCB-4A84-A924-65508B4C34E1}"/>
              </a:ext>
            </a:extLst>
          </p:cNvPr>
          <p:cNvSpPr/>
          <p:nvPr/>
        </p:nvSpPr>
        <p:spPr>
          <a:xfrm>
            <a:off x="5338178" y="3607481"/>
            <a:ext cx="5929559" cy="1731945"/>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4402176 w 4402176"/>
              <a:gd name="connsiteY0" fmla="*/ 151719 h 789674"/>
              <a:gd name="connsiteX1" fmla="*/ 8 w 4402176"/>
              <a:gd name="connsiteY1" fmla="*/ 0 h 789674"/>
              <a:gd name="connsiteX0" fmla="*/ 9230203 w 9230203"/>
              <a:gd name="connsiteY0" fmla="*/ 0 h 1675276"/>
              <a:gd name="connsiteX1" fmla="*/ 3 w 9230203"/>
              <a:gd name="connsiteY1" fmla="*/ 1283889 h 1675276"/>
              <a:gd name="connsiteX0" fmla="*/ 9230420 w 9230420"/>
              <a:gd name="connsiteY0" fmla="*/ 0 h 1283889"/>
              <a:gd name="connsiteX1" fmla="*/ 220 w 9230420"/>
              <a:gd name="connsiteY1" fmla="*/ 1283889 h 1283889"/>
              <a:gd name="connsiteX0" fmla="*/ 5929559 w 5929559"/>
              <a:gd name="connsiteY0" fmla="*/ 0 h 1731945"/>
              <a:gd name="connsiteX1" fmla="*/ 343 w 5929559"/>
              <a:gd name="connsiteY1" fmla="*/ 1731945 h 1731945"/>
            </a:gdLst>
            <a:ahLst/>
            <a:cxnLst>
              <a:cxn ang="0">
                <a:pos x="connsiteX0" y="connsiteY0"/>
              </a:cxn>
              <a:cxn ang="0">
                <a:pos x="connsiteX1" y="connsiteY1"/>
              </a:cxn>
            </a:cxnLst>
            <a:rect l="l" t="t" r="r" b="b"/>
            <a:pathLst>
              <a:path w="5929559" h="1731945">
                <a:moveTo>
                  <a:pt x="5929559" y="0"/>
                </a:moveTo>
                <a:cubicBezTo>
                  <a:pt x="5913195" y="749808"/>
                  <a:pt x="-52006" y="177732"/>
                  <a:pt x="343" y="173194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48387" y="5276688"/>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Tree>
    <p:extLst>
      <p:ext uri="{BB962C8B-B14F-4D97-AF65-F5344CB8AC3E}">
        <p14:creationId xmlns:p14="http://schemas.microsoft.com/office/powerpoint/2010/main" val="19721274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F4AD7E31-5134-4A00-8BC0-B1C5931C53A2}"/>
              </a:ext>
            </a:extLst>
          </p:cNvPr>
          <p:cNvPicPr>
            <a:picLocks noChangeAspect="1"/>
          </p:cNvPicPr>
          <p:nvPr/>
        </p:nvPicPr>
        <p:blipFill>
          <a:blip r:embed="rId2"/>
          <a:stretch>
            <a:fillRect/>
          </a:stretch>
        </p:blipFill>
        <p:spPr>
          <a:xfrm>
            <a:off x="8720060" y="3124408"/>
            <a:ext cx="2400508" cy="495343"/>
          </a:xfrm>
          <a:prstGeom prst="rect">
            <a:avLst/>
          </a:prstGeom>
        </p:spPr>
      </p:pic>
      <p:pic>
        <p:nvPicPr>
          <p:cNvPr id="37" name="Image 36">
            <a:extLst>
              <a:ext uri="{FF2B5EF4-FFF2-40B4-BE49-F238E27FC236}">
                <a16:creationId xmlns:a16="http://schemas.microsoft.com/office/drawing/2014/main" id="{BFA32ED1-C1D7-4D28-BE5F-AC4075077328}"/>
              </a:ext>
            </a:extLst>
          </p:cNvPr>
          <p:cNvPicPr>
            <a:picLocks noChangeAspect="1"/>
          </p:cNvPicPr>
          <p:nvPr/>
        </p:nvPicPr>
        <p:blipFill>
          <a:blip r:embed="rId3"/>
          <a:stretch>
            <a:fillRect/>
          </a:stretch>
        </p:blipFill>
        <p:spPr>
          <a:xfrm>
            <a:off x="5020708" y="3548363"/>
            <a:ext cx="3699352" cy="2966097"/>
          </a:xfrm>
          <a:prstGeom prst="rect">
            <a:avLst/>
          </a:prstGeom>
        </p:spPr>
      </p:pic>
      <p:pic>
        <p:nvPicPr>
          <p:cNvPr id="36" name="Image 35">
            <a:extLst>
              <a:ext uri="{FF2B5EF4-FFF2-40B4-BE49-F238E27FC236}">
                <a16:creationId xmlns:a16="http://schemas.microsoft.com/office/drawing/2014/main" id="{849BE026-002E-4156-B8FC-337513E85547}"/>
              </a:ext>
            </a:extLst>
          </p:cNvPr>
          <p:cNvPicPr>
            <a:picLocks noChangeAspect="1"/>
          </p:cNvPicPr>
          <p:nvPr/>
        </p:nvPicPr>
        <p:blipFill>
          <a:blip r:embed="rId4"/>
          <a:stretch>
            <a:fillRect/>
          </a:stretch>
        </p:blipFill>
        <p:spPr>
          <a:xfrm>
            <a:off x="6871654" y="1617408"/>
            <a:ext cx="4232323" cy="1621024"/>
          </a:xfrm>
          <a:prstGeom prst="rect">
            <a:avLst/>
          </a:prstGeom>
        </p:spPr>
      </p:pic>
      <p:pic>
        <p:nvPicPr>
          <p:cNvPr id="35" name="Image 34">
            <a:extLst>
              <a:ext uri="{FF2B5EF4-FFF2-40B4-BE49-F238E27FC236}">
                <a16:creationId xmlns:a16="http://schemas.microsoft.com/office/drawing/2014/main" id="{DB9023DF-6C0C-4188-813E-9C4955A9472F}"/>
              </a:ext>
            </a:extLst>
          </p:cNvPr>
          <p:cNvPicPr>
            <a:picLocks noChangeAspect="1"/>
          </p:cNvPicPr>
          <p:nvPr/>
        </p:nvPicPr>
        <p:blipFill>
          <a:blip r:embed="rId5"/>
          <a:stretch>
            <a:fillRect/>
          </a:stretch>
        </p:blipFill>
        <p:spPr>
          <a:xfrm>
            <a:off x="5257049" y="1474377"/>
            <a:ext cx="1112616" cy="1120237"/>
          </a:xfrm>
          <a:prstGeom prst="rect">
            <a:avLst/>
          </a:prstGeom>
        </p:spPr>
      </p:pic>
      <p:pic>
        <p:nvPicPr>
          <p:cNvPr id="3" name="Image 2">
            <a:extLst>
              <a:ext uri="{FF2B5EF4-FFF2-40B4-BE49-F238E27FC236}">
                <a16:creationId xmlns:a16="http://schemas.microsoft.com/office/drawing/2014/main" id="{C9E2A51D-C18D-4EF5-B8EC-8C06D7E3ADDF}"/>
              </a:ext>
            </a:extLst>
          </p:cNvPr>
          <p:cNvPicPr>
            <a:picLocks noChangeAspect="1"/>
          </p:cNvPicPr>
          <p:nvPr/>
        </p:nvPicPr>
        <p:blipFill rotWithShape="1">
          <a:blip r:embed="rId6"/>
          <a:srcRect l="22029" r="-1"/>
          <a:stretch/>
        </p:blipFill>
        <p:spPr>
          <a:xfrm>
            <a:off x="1003792" y="1232639"/>
            <a:ext cx="3232392" cy="3939881"/>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200" dirty="0"/>
              <a:t>AJOUTER LE SERVOMOTEUR AU </a:t>
            </a:r>
            <a:r>
              <a:rPr lang="fr-CA" sz="3200" i="1" dirty="0"/>
              <a:t>DASHBOARD</a:t>
            </a:r>
            <a:endParaRPr lang="fr-CA" sz="3200" dirty="0"/>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533441" y="1307863"/>
            <a:ext cx="810854" cy="5376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1136120" y="1566510"/>
            <a:ext cx="1931369" cy="255531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 name="connsiteX0" fmla="*/ 1393792 w 1393802"/>
              <a:gd name="connsiteY0" fmla="*/ 0 h 1000425"/>
              <a:gd name="connsiteX1" fmla="*/ 0 w 1393802"/>
              <a:gd name="connsiteY1" fmla="*/ 1000425 h 1000425"/>
              <a:gd name="connsiteX0" fmla="*/ 1393792 w 1555214"/>
              <a:gd name="connsiteY0" fmla="*/ 252 h 1000677"/>
              <a:gd name="connsiteX1" fmla="*/ 0 w 1555214"/>
              <a:gd name="connsiteY1" fmla="*/ 1000677 h 1000677"/>
              <a:gd name="connsiteX0" fmla="*/ 2801968 w 2878886"/>
              <a:gd name="connsiteY0" fmla="*/ 100 h 2536717"/>
              <a:gd name="connsiteX1" fmla="*/ 0 w 2878886"/>
              <a:gd name="connsiteY1" fmla="*/ 2536717 h 2536717"/>
              <a:gd name="connsiteX0" fmla="*/ 2804863 w 2857361"/>
              <a:gd name="connsiteY0" fmla="*/ 149 h 2536766"/>
              <a:gd name="connsiteX1" fmla="*/ 2895 w 2857361"/>
              <a:gd name="connsiteY1" fmla="*/ 2536766 h 2536766"/>
              <a:gd name="connsiteX0" fmla="*/ 2804154 w 3166165"/>
              <a:gd name="connsiteY0" fmla="*/ 0 h 2536617"/>
              <a:gd name="connsiteX1" fmla="*/ 2186 w 3166165"/>
              <a:gd name="connsiteY1" fmla="*/ 2536617 h 2536617"/>
              <a:gd name="connsiteX0" fmla="*/ 2801968 w 3177001"/>
              <a:gd name="connsiteY0" fmla="*/ 0 h 2536617"/>
              <a:gd name="connsiteX1" fmla="*/ 0 w 3177001"/>
              <a:gd name="connsiteY1" fmla="*/ 2536617 h 2536617"/>
              <a:gd name="connsiteX0" fmla="*/ 1448656 w 1945381"/>
              <a:gd name="connsiteY0" fmla="*/ 0 h 2472609"/>
              <a:gd name="connsiteX1" fmla="*/ 0 w 1945381"/>
              <a:gd name="connsiteY1" fmla="*/ 2472609 h 2472609"/>
              <a:gd name="connsiteX0" fmla="*/ 0 w 761699"/>
              <a:gd name="connsiteY0" fmla="*/ 0 h 2500041"/>
              <a:gd name="connsiteX1" fmla="*/ 14384 w 761699"/>
              <a:gd name="connsiteY1" fmla="*/ 2500041 h 2500041"/>
              <a:gd name="connsiteX0" fmla="*/ 373969 w 394649"/>
              <a:gd name="connsiteY0" fmla="*/ 0 h 2500041"/>
              <a:gd name="connsiteX1" fmla="*/ 388353 w 394649"/>
              <a:gd name="connsiteY1" fmla="*/ 2500041 h 2500041"/>
              <a:gd name="connsiteX0" fmla="*/ 1494376 w 1494376"/>
              <a:gd name="connsiteY0" fmla="*/ 0 h 2554905"/>
              <a:gd name="connsiteX1" fmla="*/ 0 w 1494376"/>
              <a:gd name="connsiteY1" fmla="*/ 2554905 h 2554905"/>
              <a:gd name="connsiteX0" fmla="*/ 1780333 w 1780333"/>
              <a:gd name="connsiteY0" fmla="*/ 0 h 2555299"/>
              <a:gd name="connsiteX1" fmla="*/ 285957 w 1780333"/>
              <a:gd name="connsiteY1" fmla="*/ 2554905 h 2555299"/>
              <a:gd name="connsiteX0" fmla="*/ 1931369 w 1931369"/>
              <a:gd name="connsiteY0" fmla="*/ 24 h 2555316"/>
              <a:gd name="connsiteX1" fmla="*/ 436993 w 1931369"/>
              <a:gd name="connsiteY1" fmla="*/ 2554929 h 2555316"/>
            </a:gdLst>
            <a:ahLst/>
            <a:cxnLst>
              <a:cxn ang="0">
                <a:pos x="connsiteX0" y="connsiteY0"/>
              </a:cxn>
              <a:cxn ang="0">
                <a:pos x="connsiteX1" y="connsiteY1"/>
              </a:cxn>
            </a:cxnLst>
            <a:rect l="l" t="t" r="r" b="b"/>
            <a:pathLst>
              <a:path w="1931369" h="2555316">
                <a:moveTo>
                  <a:pt x="1931369" y="24"/>
                </a:moveTo>
                <a:cubicBezTo>
                  <a:pt x="67917" y="-9120"/>
                  <a:pt x="-484036" y="2591772"/>
                  <a:pt x="436993" y="255492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24743" y="1372457"/>
            <a:ext cx="3027547" cy="511080"/>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Lst>
            <a:ahLst/>
            <a:cxnLst>
              <a:cxn ang="0">
                <a:pos x="connsiteX0" y="connsiteY0"/>
              </a:cxn>
              <a:cxn ang="0">
                <a:pos x="connsiteX1" y="connsiteY1"/>
              </a:cxn>
            </a:cxnLst>
            <a:rect l="l" t="t" r="r" b="b"/>
            <a:pathLst>
              <a:path w="3027547" h="511080">
                <a:moveTo>
                  <a:pt x="0" y="511022"/>
                </a:moveTo>
                <a:cubicBezTo>
                  <a:pt x="925468" y="520166"/>
                  <a:pt x="3144147" y="-554830"/>
                  <a:pt x="3022760" y="38673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180633" y="142363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1608951" y="397559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3246798" y="242684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6677798" y="232727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
        <p:nvSpPr>
          <p:cNvPr id="20" name="Forme libre : forme 19">
            <a:extLst>
              <a:ext uri="{FF2B5EF4-FFF2-40B4-BE49-F238E27FC236}">
                <a16:creationId xmlns:a16="http://schemas.microsoft.com/office/drawing/2014/main" id="{7221099C-3C47-48EB-AF71-151ADCAD27E6}"/>
              </a:ext>
            </a:extLst>
          </p:cNvPr>
          <p:cNvSpPr/>
          <p:nvPr/>
        </p:nvSpPr>
        <p:spPr>
          <a:xfrm>
            <a:off x="3581900" y="2574740"/>
            <a:ext cx="2199800" cy="55501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0 w 3434240"/>
              <a:gd name="connsiteY0" fmla="*/ 1377015 h 1377015"/>
              <a:gd name="connsiteX1" fmla="*/ 3434240 w 3434240"/>
              <a:gd name="connsiteY1" fmla="*/ 0 h 1377015"/>
              <a:gd name="connsiteX0" fmla="*/ 0 w 3434240"/>
              <a:gd name="connsiteY0" fmla="*/ 1377015 h 1378966"/>
              <a:gd name="connsiteX1" fmla="*/ 3434240 w 3434240"/>
              <a:gd name="connsiteY1" fmla="*/ 0 h 1378966"/>
              <a:gd name="connsiteX0" fmla="*/ 0 w 3553112"/>
              <a:gd name="connsiteY0" fmla="*/ 1367871 h 1369882"/>
              <a:gd name="connsiteX1" fmla="*/ 3553112 w 3553112"/>
              <a:gd name="connsiteY1" fmla="*/ 0 h 1369882"/>
              <a:gd name="connsiteX0" fmla="*/ 0 w 2117504"/>
              <a:gd name="connsiteY0" fmla="*/ 0 h 555012"/>
              <a:gd name="connsiteX1" fmla="*/ 2117504 w 2117504"/>
              <a:gd name="connsiteY1" fmla="*/ 49449 h 555012"/>
              <a:gd name="connsiteX0" fmla="*/ 0 w 2199800"/>
              <a:gd name="connsiteY0" fmla="*/ 0 h 555012"/>
              <a:gd name="connsiteX1" fmla="*/ 2199800 w 2199800"/>
              <a:gd name="connsiteY1" fmla="*/ 49449 h 555012"/>
            </a:gdLst>
            <a:ahLst/>
            <a:cxnLst>
              <a:cxn ang="0">
                <a:pos x="connsiteX0" y="connsiteY0"/>
              </a:cxn>
              <a:cxn ang="0">
                <a:pos x="connsiteX1" y="connsiteY1"/>
              </a:cxn>
            </a:cxnLst>
            <a:rect l="l" t="t" r="r" b="b"/>
            <a:pathLst>
              <a:path w="2199800" h="555012">
                <a:moveTo>
                  <a:pt x="0" y="0"/>
                </a:moveTo>
                <a:cubicBezTo>
                  <a:pt x="651148" y="27432"/>
                  <a:pt x="2193171" y="1201860"/>
                  <a:pt x="2199800" y="4944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29977" y="21766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8" name="Rectangle : coins arrondis 17">
            <a:extLst>
              <a:ext uri="{FF2B5EF4-FFF2-40B4-BE49-F238E27FC236}">
                <a16:creationId xmlns:a16="http://schemas.microsoft.com/office/drawing/2014/main" id="{218D042C-5D4E-47DB-ADE4-A5AB08F405F8}"/>
              </a:ext>
            </a:extLst>
          </p:cNvPr>
          <p:cNvSpPr/>
          <p:nvPr/>
        </p:nvSpPr>
        <p:spPr>
          <a:xfrm>
            <a:off x="1912396" y="4234191"/>
            <a:ext cx="2220691" cy="38523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2B254D77-76C9-4DCE-A221-A3582C9C441E}"/>
              </a:ext>
            </a:extLst>
          </p:cNvPr>
          <p:cNvSpPr/>
          <p:nvPr/>
        </p:nvSpPr>
        <p:spPr>
          <a:xfrm>
            <a:off x="1912396" y="2429107"/>
            <a:ext cx="1287421"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Forme libre : forme 23">
            <a:extLst>
              <a:ext uri="{FF2B5EF4-FFF2-40B4-BE49-F238E27FC236}">
                <a16:creationId xmlns:a16="http://schemas.microsoft.com/office/drawing/2014/main" id="{ECA703BB-4013-4C60-B25B-F48E615CE0AD}"/>
              </a:ext>
            </a:extLst>
          </p:cNvPr>
          <p:cNvSpPr/>
          <p:nvPr/>
        </p:nvSpPr>
        <p:spPr>
          <a:xfrm>
            <a:off x="1802821" y="2763788"/>
            <a:ext cx="1599106" cy="113012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32 w 6168328"/>
              <a:gd name="connsiteY0" fmla="*/ 1313007 h 1586272"/>
              <a:gd name="connsiteX1" fmla="*/ 6168328 w 6168328"/>
              <a:gd name="connsiteY1" fmla="*/ 0 h 1586272"/>
              <a:gd name="connsiteX0" fmla="*/ 124 w 1596420"/>
              <a:gd name="connsiteY0" fmla="*/ 1130127 h 1435616"/>
              <a:gd name="connsiteX1" fmla="*/ 1596420 w 1596420"/>
              <a:gd name="connsiteY1" fmla="*/ 0 h 1435616"/>
              <a:gd name="connsiteX0" fmla="*/ 2810 w 1599106"/>
              <a:gd name="connsiteY0" fmla="*/ 1130127 h 1130127"/>
              <a:gd name="connsiteX1" fmla="*/ 1599106 w 1599106"/>
              <a:gd name="connsiteY1" fmla="*/ 0 h 1130127"/>
            </a:gdLst>
            <a:ahLst/>
            <a:cxnLst>
              <a:cxn ang="0">
                <a:pos x="connsiteX0" y="connsiteY0"/>
              </a:cxn>
              <a:cxn ang="0">
                <a:pos x="connsiteX1" y="connsiteY1"/>
              </a:cxn>
            </a:cxnLst>
            <a:rect l="l" t="t" r="r" b="b"/>
            <a:pathLst>
              <a:path w="1599106" h="1130127">
                <a:moveTo>
                  <a:pt x="2810" y="1130127"/>
                </a:moveTo>
                <a:cubicBezTo>
                  <a:pt x="-77562" y="480903"/>
                  <a:pt x="1592477" y="1152411"/>
                  <a:pt x="1599106"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949407EB-2FE1-467A-901B-A82FBC53343A}"/>
              </a:ext>
            </a:extLst>
          </p:cNvPr>
          <p:cNvSpPr/>
          <p:nvPr/>
        </p:nvSpPr>
        <p:spPr>
          <a:xfrm>
            <a:off x="6919752" y="2329539"/>
            <a:ext cx="4136128"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8765871D-2E64-467D-9170-99FBCAE0D58F}"/>
              </a:ext>
            </a:extLst>
          </p:cNvPr>
          <p:cNvSpPr/>
          <p:nvPr/>
        </p:nvSpPr>
        <p:spPr>
          <a:xfrm>
            <a:off x="4953940" y="4310370"/>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2567CC53-6F54-4F5A-942F-75E6E7755E70}"/>
              </a:ext>
            </a:extLst>
          </p:cNvPr>
          <p:cNvSpPr/>
          <p:nvPr/>
        </p:nvSpPr>
        <p:spPr>
          <a:xfrm>
            <a:off x="6997434" y="3898315"/>
            <a:ext cx="3561019" cy="3192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Lst>
            <a:ahLst/>
            <a:cxnLst>
              <a:cxn ang="0">
                <a:pos x="connsiteX0" y="connsiteY0"/>
              </a:cxn>
              <a:cxn ang="0">
                <a:pos x="connsiteX1" y="connsiteY1"/>
              </a:cxn>
            </a:cxnLst>
            <a:rect l="l" t="t" r="r" b="b"/>
            <a:pathLst>
              <a:path w="3561019" h="319242">
                <a:moveTo>
                  <a:pt x="3560920" y="0"/>
                </a:moveTo>
                <a:cubicBezTo>
                  <a:pt x="3581132" y="685800"/>
                  <a:pt x="514579" y="58860"/>
                  <a:pt x="0" y="220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8" name="Image 27">
            <a:extLst>
              <a:ext uri="{FF2B5EF4-FFF2-40B4-BE49-F238E27FC236}">
                <a16:creationId xmlns:a16="http://schemas.microsoft.com/office/drawing/2014/main" id="{60EC9673-F0A2-473B-A117-7FAC57349E37}"/>
              </a:ext>
            </a:extLst>
          </p:cNvPr>
          <p:cNvPicPr>
            <a:picLocks noChangeAspect="1"/>
          </p:cNvPicPr>
          <p:nvPr/>
        </p:nvPicPr>
        <p:blipFill>
          <a:blip r:embed="rId2"/>
          <a:stretch>
            <a:fillRect/>
          </a:stretch>
        </p:blipFill>
        <p:spPr>
          <a:xfrm>
            <a:off x="9172090" y="5876543"/>
            <a:ext cx="2400508" cy="495343"/>
          </a:xfrm>
          <a:prstGeom prst="rect">
            <a:avLst/>
          </a:prstGeom>
        </p:spPr>
      </p:pic>
      <p:sp>
        <p:nvSpPr>
          <p:cNvPr id="29" name="Forme libre : forme 28">
            <a:extLst>
              <a:ext uri="{FF2B5EF4-FFF2-40B4-BE49-F238E27FC236}">
                <a16:creationId xmlns:a16="http://schemas.microsoft.com/office/drawing/2014/main" id="{F1DA04CF-8AC1-43BE-BE6B-2A52A24458BC}"/>
              </a:ext>
            </a:extLst>
          </p:cNvPr>
          <p:cNvSpPr/>
          <p:nvPr/>
        </p:nvSpPr>
        <p:spPr>
          <a:xfrm>
            <a:off x="5910009" y="4815903"/>
            <a:ext cx="5071016" cy="115587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0 w 508160"/>
              <a:gd name="connsiteY0" fmla="*/ 213749 h 393057"/>
              <a:gd name="connsiteX1" fmla="*/ 508160 w 508160"/>
              <a:gd name="connsiteY1" fmla="*/ 372926 h 393057"/>
              <a:gd name="connsiteX0" fmla="*/ 0 w 4961288"/>
              <a:gd name="connsiteY0" fmla="*/ 0 h 799257"/>
              <a:gd name="connsiteX1" fmla="*/ 4961288 w 4961288"/>
              <a:gd name="connsiteY1" fmla="*/ 799257 h 799257"/>
              <a:gd name="connsiteX0" fmla="*/ 0 w 4796696"/>
              <a:gd name="connsiteY0" fmla="*/ 383038 h 545106"/>
              <a:gd name="connsiteX1" fmla="*/ 4796696 w 4796696"/>
              <a:gd name="connsiteY1" fmla="*/ 341047 h 545106"/>
              <a:gd name="connsiteX0" fmla="*/ 0 w 4796696"/>
              <a:gd name="connsiteY0" fmla="*/ 401841 h 517349"/>
              <a:gd name="connsiteX1" fmla="*/ 4796696 w 4796696"/>
              <a:gd name="connsiteY1" fmla="*/ 359850 h 517349"/>
              <a:gd name="connsiteX0" fmla="*/ 0 w 4952144"/>
              <a:gd name="connsiteY0" fmla="*/ 371221 h 489010"/>
              <a:gd name="connsiteX1" fmla="*/ 4952144 w 4952144"/>
              <a:gd name="connsiteY1" fmla="*/ 365806 h 489010"/>
              <a:gd name="connsiteX0" fmla="*/ 0 w 5071016"/>
              <a:gd name="connsiteY0" fmla="*/ 0 h 1155873"/>
              <a:gd name="connsiteX1" fmla="*/ 5071016 w 5071016"/>
              <a:gd name="connsiteY1" fmla="*/ 1155873 h 1155873"/>
            </a:gdLst>
            <a:ahLst/>
            <a:cxnLst>
              <a:cxn ang="0">
                <a:pos x="connsiteX0" y="connsiteY0"/>
              </a:cxn>
              <a:cxn ang="0">
                <a:pos x="connsiteX1" y="connsiteY1"/>
              </a:cxn>
            </a:cxnLst>
            <a:rect l="l" t="t" r="r" b="b"/>
            <a:pathLst>
              <a:path w="5071016" h="1155873">
                <a:moveTo>
                  <a:pt x="0" y="0"/>
                </a:moveTo>
                <a:cubicBezTo>
                  <a:pt x="38500" y="548640"/>
                  <a:pt x="5046099" y="104580"/>
                  <a:pt x="5071016" y="115587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Ellipse 29">
            <a:extLst>
              <a:ext uri="{FF2B5EF4-FFF2-40B4-BE49-F238E27FC236}">
                <a16:creationId xmlns:a16="http://schemas.microsoft.com/office/drawing/2014/main" id="{F10048B3-2FEE-4C7B-9C12-B5F2BC3A048B}"/>
              </a:ext>
            </a:extLst>
          </p:cNvPr>
          <p:cNvSpPr/>
          <p:nvPr/>
        </p:nvSpPr>
        <p:spPr>
          <a:xfrm>
            <a:off x="10406055" y="3590470"/>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6</a:t>
            </a:r>
          </a:p>
        </p:txBody>
      </p:sp>
      <p:sp>
        <p:nvSpPr>
          <p:cNvPr id="31" name="Ellipse 30">
            <a:extLst>
              <a:ext uri="{FF2B5EF4-FFF2-40B4-BE49-F238E27FC236}">
                <a16:creationId xmlns:a16="http://schemas.microsoft.com/office/drawing/2014/main" id="{9A8FD89D-6397-4C6C-9EA4-E71551651884}"/>
              </a:ext>
            </a:extLst>
          </p:cNvPr>
          <p:cNvSpPr/>
          <p:nvPr/>
        </p:nvSpPr>
        <p:spPr>
          <a:xfrm>
            <a:off x="4599440" y="374219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7</a:t>
            </a:r>
          </a:p>
        </p:txBody>
      </p:sp>
      <p:sp>
        <p:nvSpPr>
          <p:cNvPr id="32" name="Ellipse 31">
            <a:extLst>
              <a:ext uri="{FF2B5EF4-FFF2-40B4-BE49-F238E27FC236}">
                <a16:creationId xmlns:a16="http://schemas.microsoft.com/office/drawing/2014/main" id="{EE5ED5F0-2EE2-4641-9492-7A40AA889883}"/>
              </a:ext>
            </a:extLst>
          </p:cNvPr>
          <p:cNvSpPr/>
          <p:nvPr/>
        </p:nvSpPr>
        <p:spPr>
          <a:xfrm>
            <a:off x="4588014" y="432097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8</a:t>
            </a:r>
          </a:p>
        </p:txBody>
      </p:sp>
      <p:sp>
        <p:nvSpPr>
          <p:cNvPr id="34" name="Rectangle : coins arrondis 33">
            <a:extLst>
              <a:ext uri="{FF2B5EF4-FFF2-40B4-BE49-F238E27FC236}">
                <a16:creationId xmlns:a16="http://schemas.microsoft.com/office/drawing/2014/main" id="{94A74F1B-2884-4075-8EB4-206C8D2AF6B2}"/>
              </a:ext>
            </a:extLst>
          </p:cNvPr>
          <p:cNvSpPr/>
          <p:nvPr/>
        </p:nvSpPr>
        <p:spPr>
          <a:xfrm>
            <a:off x="4962634" y="3634752"/>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2375622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descr="Une image contenant texte&#10;&#10;Description générée automatiquement">
            <a:extLst>
              <a:ext uri="{FF2B5EF4-FFF2-40B4-BE49-F238E27FC236}">
                <a16:creationId xmlns:a16="http://schemas.microsoft.com/office/drawing/2014/main" id="{FCED3E04-7C98-4073-ABA0-59522019F188}"/>
              </a:ext>
            </a:extLst>
          </p:cNvPr>
          <p:cNvPicPr>
            <a:picLocks noChangeAspect="1"/>
          </p:cNvPicPr>
          <p:nvPr/>
        </p:nvPicPr>
        <p:blipFill>
          <a:blip r:embed="rId2"/>
          <a:stretch>
            <a:fillRect/>
          </a:stretch>
        </p:blipFill>
        <p:spPr>
          <a:xfrm>
            <a:off x="6886441" y="1200528"/>
            <a:ext cx="4391385" cy="2002051"/>
          </a:xfrm>
          <a:prstGeom prst="rect">
            <a:avLst/>
          </a:prstGeom>
        </p:spPr>
      </p:pic>
      <p:pic>
        <p:nvPicPr>
          <p:cNvPr id="15" name="Image 14">
            <a:extLst>
              <a:ext uri="{FF2B5EF4-FFF2-40B4-BE49-F238E27FC236}">
                <a16:creationId xmlns:a16="http://schemas.microsoft.com/office/drawing/2014/main" id="{53D75F19-7C79-4E32-9CB2-2C1D98311EE9}"/>
              </a:ext>
            </a:extLst>
          </p:cNvPr>
          <p:cNvPicPr>
            <a:picLocks noChangeAspect="1"/>
          </p:cNvPicPr>
          <p:nvPr/>
        </p:nvPicPr>
        <p:blipFill rotWithShape="1">
          <a:blip r:embed="rId3"/>
          <a:srcRect t="26891"/>
          <a:stretch/>
        </p:blipFill>
        <p:spPr>
          <a:xfrm>
            <a:off x="5016773" y="3559819"/>
            <a:ext cx="5227773" cy="2741135"/>
          </a:xfrm>
          <a:prstGeom prst="rect">
            <a:avLst/>
          </a:prstGeom>
        </p:spPr>
      </p:pic>
      <p:pic>
        <p:nvPicPr>
          <p:cNvPr id="5" name="Image 4">
            <a:extLst>
              <a:ext uri="{FF2B5EF4-FFF2-40B4-BE49-F238E27FC236}">
                <a16:creationId xmlns:a16="http://schemas.microsoft.com/office/drawing/2014/main" id="{60DF7F15-9D30-4463-A86F-CB63F3BAB3A7}"/>
              </a:ext>
            </a:extLst>
          </p:cNvPr>
          <p:cNvPicPr>
            <a:picLocks noChangeAspect="1"/>
          </p:cNvPicPr>
          <p:nvPr/>
        </p:nvPicPr>
        <p:blipFill>
          <a:blip r:embed="rId4"/>
          <a:stretch>
            <a:fillRect/>
          </a:stretch>
        </p:blipFill>
        <p:spPr>
          <a:xfrm>
            <a:off x="5223476" y="1653833"/>
            <a:ext cx="1082134" cy="1112616"/>
          </a:xfrm>
          <a:prstGeom prst="rect">
            <a:avLst/>
          </a:prstGeom>
        </p:spPr>
      </p:pic>
      <p:pic>
        <p:nvPicPr>
          <p:cNvPr id="17" name="Image 16">
            <a:extLst>
              <a:ext uri="{FF2B5EF4-FFF2-40B4-BE49-F238E27FC236}">
                <a16:creationId xmlns:a16="http://schemas.microsoft.com/office/drawing/2014/main" id="{F4AD7E31-5134-4A00-8BC0-B1C5931C53A2}"/>
              </a:ext>
            </a:extLst>
          </p:cNvPr>
          <p:cNvPicPr>
            <a:picLocks noChangeAspect="1"/>
          </p:cNvPicPr>
          <p:nvPr/>
        </p:nvPicPr>
        <p:blipFill>
          <a:blip r:embed="rId5"/>
          <a:stretch>
            <a:fillRect/>
          </a:stretch>
        </p:blipFill>
        <p:spPr>
          <a:xfrm>
            <a:off x="8720060" y="3124408"/>
            <a:ext cx="2400508" cy="495343"/>
          </a:xfrm>
          <a:prstGeom prst="rect">
            <a:avLst/>
          </a:prstGeom>
        </p:spPr>
      </p:pic>
      <p:pic>
        <p:nvPicPr>
          <p:cNvPr id="3" name="Image 2">
            <a:extLst>
              <a:ext uri="{FF2B5EF4-FFF2-40B4-BE49-F238E27FC236}">
                <a16:creationId xmlns:a16="http://schemas.microsoft.com/office/drawing/2014/main" id="{C9E2A51D-C18D-4EF5-B8EC-8C06D7E3ADDF}"/>
              </a:ext>
            </a:extLst>
          </p:cNvPr>
          <p:cNvPicPr>
            <a:picLocks noChangeAspect="1"/>
          </p:cNvPicPr>
          <p:nvPr/>
        </p:nvPicPr>
        <p:blipFill rotWithShape="1">
          <a:blip r:embed="rId6"/>
          <a:srcRect l="22029" r="-1"/>
          <a:stretch/>
        </p:blipFill>
        <p:spPr>
          <a:xfrm>
            <a:off x="1003792" y="1232639"/>
            <a:ext cx="3232392" cy="3939881"/>
          </a:xfrm>
          <a:prstGeom prst="rect">
            <a:avLst/>
          </a:prstGeom>
        </p:spPr>
      </p:pic>
      <p:sp>
        <p:nvSpPr>
          <p:cNvPr id="2" name="Titre 1">
            <a:extLst>
              <a:ext uri="{FF2B5EF4-FFF2-40B4-BE49-F238E27FC236}">
                <a16:creationId xmlns:a16="http://schemas.microsoft.com/office/drawing/2014/main" id="{B3D17EF7-8235-4E75-9717-B9F0DCE3B9CD}"/>
              </a:ext>
            </a:extLst>
          </p:cNvPr>
          <p:cNvSpPr>
            <a:spLocks noGrp="1"/>
          </p:cNvSpPr>
          <p:nvPr>
            <p:ph type="title"/>
          </p:nvPr>
        </p:nvSpPr>
        <p:spPr>
          <a:xfrm>
            <a:off x="838200" y="365125"/>
            <a:ext cx="10515600" cy="701675"/>
          </a:xfrm>
        </p:spPr>
        <p:txBody>
          <a:bodyPr anchor="ctr">
            <a:noAutofit/>
          </a:bodyPr>
          <a:lstStyle/>
          <a:p>
            <a:r>
              <a:rPr lang="fr-CA" sz="3200" dirty="0"/>
              <a:t>AJOUTER LE POTENTIOMÈTRE AU </a:t>
            </a:r>
            <a:r>
              <a:rPr lang="fr-CA" sz="3200" i="1" dirty="0"/>
              <a:t>DASHBOARD</a:t>
            </a:r>
            <a:endParaRPr lang="fr-CA" sz="3200" dirty="0"/>
          </a:p>
        </p:txBody>
      </p:sp>
      <p:sp>
        <p:nvSpPr>
          <p:cNvPr id="8" name="Rectangle : coins arrondis 7">
            <a:extLst>
              <a:ext uri="{FF2B5EF4-FFF2-40B4-BE49-F238E27FC236}">
                <a16:creationId xmlns:a16="http://schemas.microsoft.com/office/drawing/2014/main" id="{7286BB49-6522-4F29-905A-F918D93DB08C}"/>
              </a:ext>
            </a:extLst>
          </p:cNvPr>
          <p:cNvSpPr/>
          <p:nvPr/>
        </p:nvSpPr>
        <p:spPr>
          <a:xfrm>
            <a:off x="3533441" y="1307863"/>
            <a:ext cx="810854" cy="5376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Forme libre : forme 9">
            <a:extLst>
              <a:ext uri="{FF2B5EF4-FFF2-40B4-BE49-F238E27FC236}">
                <a16:creationId xmlns:a16="http://schemas.microsoft.com/office/drawing/2014/main" id="{0629F822-B6ED-4FC6-9558-700E7042C26D}"/>
              </a:ext>
            </a:extLst>
          </p:cNvPr>
          <p:cNvSpPr/>
          <p:nvPr/>
        </p:nvSpPr>
        <p:spPr>
          <a:xfrm>
            <a:off x="1136120" y="1566510"/>
            <a:ext cx="1931369" cy="2555316"/>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3543968"/>
              <a:gd name="connsiteY0" fmla="*/ 2245722 h 2245722"/>
              <a:gd name="connsiteX1" fmla="*/ 3543968 w 3543968"/>
              <a:gd name="connsiteY1" fmla="*/ 27 h 2245722"/>
              <a:gd name="connsiteX0" fmla="*/ 1893707 w 2068403"/>
              <a:gd name="connsiteY0" fmla="*/ 0 h 360345"/>
              <a:gd name="connsiteX1" fmla="*/ 335323 w 2068403"/>
              <a:gd name="connsiteY1" fmla="*/ 360345 h 360345"/>
              <a:gd name="connsiteX0" fmla="*/ 1558384 w 1918333"/>
              <a:gd name="connsiteY0" fmla="*/ 0 h 360345"/>
              <a:gd name="connsiteX1" fmla="*/ 0 w 1918333"/>
              <a:gd name="connsiteY1" fmla="*/ 360345 h 360345"/>
              <a:gd name="connsiteX0" fmla="*/ 1558384 w 1559031"/>
              <a:gd name="connsiteY0" fmla="*/ 0 h 370565"/>
              <a:gd name="connsiteX1" fmla="*/ 0 w 1559031"/>
              <a:gd name="connsiteY1" fmla="*/ 360345 h 370565"/>
              <a:gd name="connsiteX0" fmla="*/ 1668112 w 1668639"/>
              <a:gd name="connsiteY0" fmla="*/ 0 h 396921"/>
              <a:gd name="connsiteX1" fmla="*/ 0 w 1668639"/>
              <a:gd name="connsiteY1" fmla="*/ 396921 h 396921"/>
              <a:gd name="connsiteX0" fmla="*/ 1668112 w 1668639"/>
              <a:gd name="connsiteY0" fmla="*/ 0 h 315553"/>
              <a:gd name="connsiteX1" fmla="*/ 0 w 1668639"/>
              <a:gd name="connsiteY1" fmla="*/ 259761 h 315553"/>
              <a:gd name="connsiteX0" fmla="*/ 1668112 w 1668117"/>
              <a:gd name="connsiteY0" fmla="*/ 0 h 259761"/>
              <a:gd name="connsiteX1" fmla="*/ 0 w 1668117"/>
              <a:gd name="connsiteY1" fmla="*/ 259761 h 259761"/>
              <a:gd name="connsiteX0" fmla="*/ 1393792 w 1393802"/>
              <a:gd name="connsiteY0" fmla="*/ 0 h 1000425"/>
              <a:gd name="connsiteX1" fmla="*/ 0 w 1393802"/>
              <a:gd name="connsiteY1" fmla="*/ 1000425 h 1000425"/>
              <a:gd name="connsiteX0" fmla="*/ 1393792 w 1555214"/>
              <a:gd name="connsiteY0" fmla="*/ 252 h 1000677"/>
              <a:gd name="connsiteX1" fmla="*/ 0 w 1555214"/>
              <a:gd name="connsiteY1" fmla="*/ 1000677 h 1000677"/>
              <a:gd name="connsiteX0" fmla="*/ 2801968 w 2878886"/>
              <a:gd name="connsiteY0" fmla="*/ 100 h 2536717"/>
              <a:gd name="connsiteX1" fmla="*/ 0 w 2878886"/>
              <a:gd name="connsiteY1" fmla="*/ 2536717 h 2536717"/>
              <a:gd name="connsiteX0" fmla="*/ 2804863 w 2857361"/>
              <a:gd name="connsiteY0" fmla="*/ 149 h 2536766"/>
              <a:gd name="connsiteX1" fmla="*/ 2895 w 2857361"/>
              <a:gd name="connsiteY1" fmla="*/ 2536766 h 2536766"/>
              <a:gd name="connsiteX0" fmla="*/ 2804154 w 3166165"/>
              <a:gd name="connsiteY0" fmla="*/ 0 h 2536617"/>
              <a:gd name="connsiteX1" fmla="*/ 2186 w 3166165"/>
              <a:gd name="connsiteY1" fmla="*/ 2536617 h 2536617"/>
              <a:gd name="connsiteX0" fmla="*/ 2801968 w 3177001"/>
              <a:gd name="connsiteY0" fmla="*/ 0 h 2536617"/>
              <a:gd name="connsiteX1" fmla="*/ 0 w 3177001"/>
              <a:gd name="connsiteY1" fmla="*/ 2536617 h 2536617"/>
              <a:gd name="connsiteX0" fmla="*/ 1448656 w 1945381"/>
              <a:gd name="connsiteY0" fmla="*/ 0 h 2472609"/>
              <a:gd name="connsiteX1" fmla="*/ 0 w 1945381"/>
              <a:gd name="connsiteY1" fmla="*/ 2472609 h 2472609"/>
              <a:gd name="connsiteX0" fmla="*/ 0 w 761699"/>
              <a:gd name="connsiteY0" fmla="*/ 0 h 2500041"/>
              <a:gd name="connsiteX1" fmla="*/ 14384 w 761699"/>
              <a:gd name="connsiteY1" fmla="*/ 2500041 h 2500041"/>
              <a:gd name="connsiteX0" fmla="*/ 373969 w 394649"/>
              <a:gd name="connsiteY0" fmla="*/ 0 h 2500041"/>
              <a:gd name="connsiteX1" fmla="*/ 388353 w 394649"/>
              <a:gd name="connsiteY1" fmla="*/ 2500041 h 2500041"/>
              <a:gd name="connsiteX0" fmla="*/ 1494376 w 1494376"/>
              <a:gd name="connsiteY0" fmla="*/ 0 h 2554905"/>
              <a:gd name="connsiteX1" fmla="*/ 0 w 1494376"/>
              <a:gd name="connsiteY1" fmla="*/ 2554905 h 2554905"/>
              <a:gd name="connsiteX0" fmla="*/ 1780333 w 1780333"/>
              <a:gd name="connsiteY0" fmla="*/ 0 h 2555299"/>
              <a:gd name="connsiteX1" fmla="*/ 285957 w 1780333"/>
              <a:gd name="connsiteY1" fmla="*/ 2554905 h 2555299"/>
              <a:gd name="connsiteX0" fmla="*/ 1931369 w 1931369"/>
              <a:gd name="connsiteY0" fmla="*/ 24 h 2555316"/>
              <a:gd name="connsiteX1" fmla="*/ 436993 w 1931369"/>
              <a:gd name="connsiteY1" fmla="*/ 2554929 h 2555316"/>
            </a:gdLst>
            <a:ahLst/>
            <a:cxnLst>
              <a:cxn ang="0">
                <a:pos x="connsiteX0" y="connsiteY0"/>
              </a:cxn>
              <a:cxn ang="0">
                <a:pos x="connsiteX1" y="connsiteY1"/>
              </a:cxn>
            </a:cxnLst>
            <a:rect l="l" t="t" r="r" b="b"/>
            <a:pathLst>
              <a:path w="1931369" h="2555316">
                <a:moveTo>
                  <a:pt x="1931369" y="24"/>
                </a:moveTo>
                <a:cubicBezTo>
                  <a:pt x="67917" y="-9120"/>
                  <a:pt x="-484036" y="2591772"/>
                  <a:pt x="436993" y="255492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Forme libre : forme 10">
            <a:extLst>
              <a:ext uri="{FF2B5EF4-FFF2-40B4-BE49-F238E27FC236}">
                <a16:creationId xmlns:a16="http://schemas.microsoft.com/office/drawing/2014/main" id="{A9A48AC5-BCA8-44C9-AD16-8698FEA5D94E}"/>
              </a:ext>
            </a:extLst>
          </p:cNvPr>
          <p:cNvSpPr/>
          <p:nvPr/>
        </p:nvSpPr>
        <p:spPr>
          <a:xfrm>
            <a:off x="6224743" y="1551251"/>
            <a:ext cx="755810" cy="332333"/>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1070923"/>
              <a:gd name="connsiteY0" fmla="*/ 663308 h 663357"/>
              <a:gd name="connsiteX1" fmla="*/ 1041560 w 1070923"/>
              <a:gd name="connsiteY1" fmla="*/ 348521 h 663357"/>
              <a:gd name="connsiteX0" fmla="*/ 0 w 1041560"/>
              <a:gd name="connsiteY0" fmla="*/ 461744 h 461822"/>
              <a:gd name="connsiteX1" fmla="*/ 1041560 w 1041560"/>
              <a:gd name="connsiteY1" fmla="*/ 146957 h 461822"/>
              <a:gd name="connsiteX0" fmla="*/ 0 w 755810"/>
              <a:gd name="connsiteY0" fmla="*/ 372252 h 372342"/>
              <a:gd name="connsiteX1" fmla="*/ 755810 w 755810"/>
              <a:gd name="connsiteY1" fmla="*/ 162240 h 372342"/>
              <a:gd name="connsiteX0" fmla="*/ 0 w 755810"/>
              <a:gd name="connsiteY0" fmla="*/ 332228 h 332333"/>
              <a:gd name="connsiteX1" fmla="*/ 755810 w 755810"/>
              <a:gd name="connsiteY1" fmla="*/ 122216 h 332333"/>
            </a:gdLst>
            <a:ahLst/>
            <a:cxnLst>
              <a:cxn ang="0">
                <a:pos x="connsiteX0" y="connsiteY0"/>
              </a:cxn>
              <a:cxn ang="0">
                <a:pos x="connsiteX1" y="connsiteY1"/>
              </a:cxn>
            </a:cxnLst>
            <a:rect l="l" t="t" r="r" b="b"/>
            <a:pathLst>
              <a:path w="755810" h="332333">
                <a:moveTo>
                  <a:pt x="0" y="332228"/>
                </a:moveTo>
                <a:cubicBezTo>
                  <a:pt x="925468" y="341372"/>
                  <a:pt x="286647" y="-247849"/>
                  <a:pt x="755810" y="122216"/>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3FECFC22-25C0-4BEF-9102-31F38B04EEA6}"/>
              </a:ext>
            </a:extLst>
          </p:cNvPr>
          <p:cNvSpPr/>
          <p:nvPr/>
        </p:nvSpPr>
        <p:spPr>
          <a:xfrm>
            <a:off x="3180633" y="142363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1</a:t>
            </a:r>
          </a:p>
        </p:txBody>
      </p:sp>
      <p:sp>
        <p:nvSpPr>
          <p:cNvPr id="13" name="Ellipse 12">
            <a:extLst>
              <a:ext uri="{FF2B5EF4-FFF2-40B4-BE49-F238E27FC236}">
                <a16:creationId xmlns:a16="http://schemas.microsoft.com/office/drawing/2014/main" id="{7CBAD1F5-4472-4E91-8A4D-1BA4CD01F661}"/>
              </a:ext>
            </a:extLst>
          </p:cNvPr>
          <p:cNvSpPr/>
          <p:nvPr/>
        </p:nvSpPr>
        <p:spPr>
          <a:xfrm>
            <a:off x="1608951" y="397559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2</a:t>
            </a:r>
          </a:p>
        </p:txBody>
      </p:sp>
      <p:sp>
        <p:nvSpPr>
          <p:cNvPr id="14" name="Ellipse 13">
            <a:extLst>
              <a:ext uri="{FF2B5EF4-FFF2-40B4-BE49-F238E27FC236}">
                <a16:creationId xmlns:a16="http://schemas.microsoft.com/office/drawing/2014/main" id="{FE8AAA23-1FD1-4A6E-BCA9-FA1763653B2B}"/>
              </a:ext>
            </a:extLst>
          </p:cNvPr>
          <p:cNvSpPr/>
          <p:nvPr/>
        </p:nvSpPr>
        <p:spPr>
          <a:xfrm>
            <a:off x="3246798" y="2426843"/>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3</a:t>
            </a:r>
          </a:p>
        </p:txBody>
      </p:sp>
      <p:sp>
        <p:nvSpPr>
          <p:cNvPr id="16" name="Ellipse 15">
            <a:extLst>
              <a:ext uri="{FF2B5EF4-FFF2-40B4-BE49-F238E27FC236}">
                <a16:creationId xmlns:a16="http://schemas.microsoft.com/office/drawing/2014/main" id="{EA484D4B-BA72-40EA-935B-BAE88497B327}"/>
              </a:ext>
            </a:extLst>
          </p:cNvPr>
          <p:cNvSpPr/>
          <p:nvPr/>
        </p:nvSpPr>
        <p:spPr>
          <a:xfrm>
            <a:off x="6739149" y="195566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5</a:t>
            </a:r>
          </a:p>
        </p:txBody>
      </p:sp>
      <p:sp>
        <p:nvSpPr>
          <p:cNvPr id="20" name="Forme libre : forme 19">
            <a:extLst>
              <a:ext uri="{FF2B5EF4-FFF2-40B4-BE49-F238E27FC236}">
                <a16:creationId xmlns:a16="http://schemas.microsoft.com/office/drawing/2014/main" id="{7221099C-3C47-48EB-AF71-151ADCAD27E6}"/>
              </a:ext>
            </a:extLst>
          </p:cNvPr>
          <p:cNvSpPr/>
          <p:nvPr/>
        </p:nvSpPr>
        <p:spPr>
          <a:xfrm>
            <a:off x="3581900" y="2574740"/>
            <a:ext cx="2199800" cy="55501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0 w 3434240"/>
              <a:gd name="connsiteY0" fmla="*/ 1377015 h 1377015"/>
              <a:gd name="connsiteX1" fmla="*/ 3434240 w 3434240"/>
              <a:gd name="connsiteY1" fmla="*/ 0 h 1377015"/>
              <a:gd name="connsiteX0" fmla="*/ 0 w 3434240"/>
              <a:gd name="connsiteY0" fmla="*/ 1377015 h 1378966"/>
              <a:gd name="connsiteX1" fmla="*/ 3434240 w 3434240"/>
              <a:gd name="connsiteY1" fmla="*/ 0 h 1378966"/>
              <a:gd name="connsiteX0" fmla="*/ 0 w 3553112"/>
              <a:gd name="connsiteY0" fmla="*/ 1367871 h 1369882"/>
              <a:gd name="connsiteX1" fmla="*/ 3553112 w 3553112"/>
              <a:gd name="connsiteY1" fmla="*/ 0 h 1369882"/>
              <a:gd name="connsiteX0" fmla="*/ 0 w 2117504"/>
              <a:gd name="connsiteY0" fmla="*/ 0 h 555012"/>
              <a:gd name="connsiteX1" fmla="*/ 2117504 w 2117504"/>
              <a:gd name="connsiteY1" fmla="*/ 49449 h 555012"/>
              <a:gd name="connsiteX0" fmla="*/ 0 w 2199800"/>
              <a:gd name="connsiteY0" fmla="*/ 0 h 555012"/>
              <a:gd name="connsiteX1" fmla="*/ 2199800 w 2199800"/>
              <a:gd name="connsiteY1" fmla="*/ 49449 h 555012"/>
            </a:gdLst>
            <a:ahLst/>
            <a:cxnLst>
              <a:cxn ang="0">
                <a:pos x="connsiteX0" y="connsiteY0"/>
              </a:cxn>
              <a:cxn ang="0">
                <a:pos x="connsiteX1" y="connsiteY1"/>
              </a:cxn>
            </a:cxnLst>
            <a:rect l="l" t="t" r="r" b="b"/>
            <a:pathLst>
              <a:path w="2199800" h="555012">
                <a:moveTo>
                  <a:pt x="0" y="0"/>
                </a:moveTo>
                <a:cubicBezTo>
                  <a:pt x="651148" y="27432"/>
                  <a:pt x="2193171" y="1201860"/>
                  <a:pt x="2199800" y="49449"/>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Ellipse 21">
            <a:extLst>
              <a:ext uri="{FF2B5EF4-FFF2-40B4-BE49-F238E27FC236}">
                <a16:creationId xmlns:a16="http://schemas.microsoft.com/office/drawing/2014/main" id="{5E91D4B1-79F5-480E-AE70-96E408D07B60}"/>
              </a:ext>
            </a:extLst>
          </p:cNvPr>
          <p:cNvSpPr/>
          <p:nvPr/>
        </p:nvSpPr>
        <p:spPr>
          <a:xfrm>
            <a:off x="5629977" y="2176684"/>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4</a:t>
            </a:r>
          </a:p>
        </p:txBody>
      </p:sp>
      <p:sp>
        <p:nvSpPr>
          <p:cNvPr id="18" name="Rectangle : coins arrondis 17">
            <a:extLst>
              <a:ext uri="{FF2B5EF4-FFF2-40B4-BE49-F238E27FC236}">
                <a16:creationId xmlns:a16="http://schemas.microsoft.com/office/drawing/2014/main" id="{218D042C-5D4E-47DB-ADE4-A5AB08F405F8}"/>
              </a:ext>
            </a:extLst>
          </p:cNvPr>
          <p:cNvSpPr/>
          <p:nvPr/>
        </p:nvSpPr>
        <p:spPr>
          <a:xfrm>
            <a:off x="1912396" y="4234191"/>
            <a:ext cx="2220691" cy="38523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2B254D77-76C9-4DCE-A221-A3582C9C441E}"/>
              </a:ext>
            </a:extLst>
          </p:cNvPr>
          <p:cNvSpPr/>
          <p:nvPr/>
        </p:nvSpPr>
        <p:spPr>
          <a:xfrm>
            <a:off x="1912396" y="2429107"/>
            <a:ext cx="1287421"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Forme libre : forme 23">
            <a:extLst>
              <a:ext uri="{FF2B5EF4-FFF2-40B4-BE49-F238E27FC236}">
                <a16:creationId xmlns:a16="http://schemas.microsoft.com/office/drawing/2014/main" id="{ECA703BB-4013-4C60-B25B-F48E615CE0AD}"/>
              </a:ext>
            </a:extLst>
          </p:cNvPr>
          <p:cNvSpPr/>
          <p:nvPr/>
        </p:nvSpPr>
        <p:spPr>
          <a:xfrm>
            <a:off x="1802821" y="2763788"/>
            <a:ext cx="1599106" cy="1130127"/>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3264846"/>
              <a:gd name="connsiteY0" fmla="*/ 321508 h 453253"/>
              <a:gd name="connsiteX1" fmla="*/ 3260504 w 3264846"/>
              <a:gd name="connsiteY1" fmla="*/ 453253 h 453253"/>
              <a:gd name="connsiteX0" fmla="*/ 0 w 3263705"/>
              <a:gd name="connsiteY0" fmla="*/ 241090 h 372835"/>
              <a:gd name="connsiteX1" fmla="*/ 3260504 w 3263705"/>
              <a:gd name="connsiteY1" fmla="*/ 372835 h 372835"/>
              <a:gd name="connsiteX0" fmla="*/ 0 w 3260504"/>
              <a:gd name="connsiteY0" fmla="*/ 0 h 695907"/>
              <a:gd name="connsiteX1" fmla="*/ 3260504 w 3260504"/>
              <a:gd name="connsiteY1" fmla="*/ 131745 h 695907"/>
              <a:gd name="connsiteX0" fmla="*/ 0 w 3498248"/>
              <a:gd name="connsiteY0" fmla="*/ 1313007 h 1431494"/>
              <a:gd name="connsiteX1" fmla="*/ 3498248 w 3498248"/>
              <a:gd name="connsiteY1" fmla="*/ 0 h 1431494"/>
              <a:gd name="connsiteX0" fmla="*/ 57 w 3498305"/>
              <a:gd name="connsiteY0" fmla="*/ 1313007 h 1586272"/>
              <a:gd name="connsiteX1" fmla="*/ 3498305 w 3498305"/>
              <a:gd name="connsiteY1" fmla="*/ 0 h 1586272"/>
              <a:gd name="connsiteX0" fmla="*/ 58 w 3434298"/>
              <a:gd name="connsiteY0" fmla="*/ 1377015 h 1640376"/>
              <a:gd name="connsiteX1" fmla="*/ 3434298 w 3434298"/>
              <a:gd name="connsiteY1" fmla="*/ 0 h 1640376"/>
              <a:gd name="connsiteX0" fmla="*/ 32 w 6168328"/>
              <a:gd name="connsiteY0" fmla="*/ 1313007 h 1586272"/>
              <a:gd name="connsiteX1" fmla="*/ 6168328 w 6168328"/>
              <a:gd name="connsiteY1" fmla="*/ 0 h 1586272"/>
              <a:gd name="connsiteX0" fmla="*/ 124 w 1596420"/>
              <a:gd name="connsiteY0" fmla="*/ 1130127 h 1435616"/>
              <a:gd name="connsiteX1" fmla="*/ 1596420 w 1596420"/>
              <a:gd name="connsiteY1" fmla="*/ 0 h 1435616"/>
              <a:gd name="connsiteX0" fmla="*/ 2810 w 1599106"/>
              <a:gd name="connsiteY0" fmla="*/ 1130127 h 1130127"/>
              <a:gd name="connsiteX1" fmla="*/ 1599106 w 1599106"/>
              <a:gd name="connsiteY1" fmla="*/ 0 h 1130127"/>
            </a:gdLst>
            <a:ahLst/>
            <a:cxnLst>
              <a:cxn ang="0">
                <a:pos x="connsiteX0" y="connsiteY0"/>
              </a:cxn>
              <a:cxn ang="0">
                <a:pos x="connsiteX1" y="connsiteY1"/>
              </a:cxn>
            </a:cxnLst>
            <a:rect l="l" t="t" r="r" b="b"/>
            <a:pathLst>
              <a:path w="1599106" h="1130127">
                <a:moveTo>
                  <a:pt x="2810" y="1130127"/>
                </a:moveTo>
                <a:cubicBezTo>
                  <a:pt x="-77562" y="480903"/>
                  <a:pt x="1592477" y="1152411"/>
                  <a:pt x="1599106" y="0"/>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949407EB-2FE1-467A-901B-A82FBC53343A}"/>
              </a:ext>
            </a:extLst>
          </p:cNvPr>
          <p:cNvSpPr/>
          <p:nvPr/>
        </p:nvSpPr>
        <p:spPr>
          <a:xfrm>
            <a:off x="6997434" y="1664927"/>
            <a:ext cx="4136128" cy="30118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8765871D-2E64-467D-9170-99FBCAE0D58F}"/>
              </a:ext>
            </a:extLst>
          </p:cNvPr>
          <p:cNvSpPr/>
          <p:nvPr/>
        </p:nvSpPr>
        <p:spPr>
          <a:xfrm>
            <a:off x="5055858" y="4683880"/>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Forme libre : forme 26">
            <a:extLst>
              <a:ext uri="{FF2B5EF4-FFF2-40B4-BE49-F238E27FC236}">
                <a16:creationId xmlns:a16="http://schemas.microsoft.com/office/drawing/2014/main" id="{2567CC53-6F54-4F5A-942F-75E6E7755E70}"/>
              </a:ext>
            </a:extLst>
          </p:cNvPr>
          <p:cNvSpPr/>
          <p:nvPr/>
        </p:nvSpPr>
        <p:spPr>
          <a:xfrm>
            <a:off x="6997434" y="3898315"/>
            <a:ext cx="3561019" cy="319242"/>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Lst>
            <a:ahLst/>
            <a:cxnLst>
              <a:cxn ang="0">
                <a:pos x="connsiteX0" y="connsiteY0"/>
              </a:cxn>
              <a:cxn ang="0">
                <a:pos x="connsiteX1" y="connsiteY1"/>
              </a:cxn>
            </a:cxnLst>
            <a:rect l="l" t="t" r="r" b="b"/>
            <a:pathLst>
              <a:path w="3561019" h="319242">
                <a:moveTo>
                  <a:pt x="3560920" y="0"/>
                </a:moveTo>
                <a:cubicBezTo>
                  <a:pt x="3581132" y="685800"/>
                  <a:pt x="514579" y="58860"/>
                  <a:pt x="0" y="2201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8" name="Image 27">
            <a:extLst>
              <a:ext uri="{FF2B5EF4-FFF2-40B4-BE49-F238E27FC236}">
                <a16:creationId xmlns:a16="http://schemas.microsoft.com/office/drawing/2014/main" id="{60EC9673-F0A2-473B-A117-7FAC57349E37}"/>
              </a:ext>
            </a:extLst>
          </p:cNvPr>
          <p:cNvPicPr>
            <a:picLocks noChangeAspect="1"/>
          </p:cNvPicPr>
          <p:nvPr/>
        </p:nvPicPr>
        <p:blipFill>
          <a:blip r:embed="rId5"/>
          <a:stretch>
            <a:fillRect/>
          </a:stretch>
        </p:blipFill>
        <p:spPr>
          <a:xfrm>
            <a:off x="9172090" y="5876543"/>
            <a:ext cx="2400508" cy="495343"/>
          </a:xfrm>
          <a:prstGeom prst="rect">
            <a:avLst/>
          </a:prstGeom>
        </p:spPr>
      </p:pic>
      <p:sp>
        <p:nvSpPr>
          <p:cNvPr id="29" name="Forme libre : forme 28">
            <a:extLst>
              <a:ext uri="{FF2B5EF4-FFF2-40B4-BE49-F238E27FC236}">
                <a16:creationId xmlns:a16="http://schemas.microsoft.com/office/drawing/2014/main" id="{F1DA04CF-8AC1-43BE-BE6B-2A52A24458BC}"/>
              </a:ext>
            </a:extLst>
          </p:cNvPr>
          <p:cNvSpPr/>
          <p:nvPr/>
        </p:nvSpPr>
        <p:spPr>
          <a:xfrm>
            <a:off x="5700459" y="5015929"/>
            <a:ext cx="5280566" cy="955848"/>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0 w 508160"/>
              <a:gd name="connsiteY0" fmla="*/ 213749 h 393057"/>
              <a:gd name="connsiteX1" fmla="*/ 508160 w 508160"/>
              <a:gd name="connsiteY1" fmla="*/ 372926 h 393057"/>
              <a:gd name="connsiteX0" fmla="*/ 0 w 4961288"/>
              <a:gd name="connsiteY0" fmla="*/ 0 h 799257"/>
              <a:gd name="connsiteX1" fmla="*/ 4961288 w 4961288"/>
              <a:gd name="connsiteY1" fmla="*/ 799257 h 799257"/>
              <a:gd name="connsiteX0" fmla="*/ 0 w 4796696"/>
              <a:gd name="connsiteY0" fmla="*/ 383038 h 545106"/>
              <a:gd name="connsiteX1" fmla="*/ 4796696 w 4796696"/>
              <a:gd name="connsiteY1" fmla="*/ 341047 h 545106"/>
              <a:gd name="connsiteX0" fmla="*/ 0 w 4796696"/>
              <a:gd name="connsiteY0" fmla="*/ 401841 h 517349"/>
              <a:gd name="connsiteX1" fmla="*/ 4796696 w 4796696"/>
              <a:gd name="connsiteY1" fmla="*/ 359850 h 517349"/>
              <a:gd name="connsiteX0" fmla="*/ 0 w 4952144"/>
              <a:gd name="connsiteY0" fmla="*/ 371221 h 489010"/>
              <a:gd name="connsiteX1" fmla="*/ 4952144 w 4952144"/>
              <a:gd name="connsiteY1" fmla="*/ 365806 h 489010"/>
              <a:gd name="connsiteX0" fmla="*/ 0 w 5071016"/>
              <a:gd name="connsiteY0" fmla="*/ 0 h 1155873"/>
              <a:gd name="connsiteX1" fmla="*/ 5071016 w 5071016"/>
              <a:gd name="connsiteY1" fmla="*/ 1155873 h 1155873"/>
              <a:gd name="connsiteX0" fmla="*/ 0 w 5280566"/>
              <a:gd name="connsiteY0" fmla="*/ 0 h 955848"/>
              <a:gd name="connsiteX1" fmla="*/ 5280566 w 5280566"/>
              <a:gd name="connsiteY1" fmla="*/ 955848 h 955848"/>
            </a:gdLst>
            <a:ahLst/>
            <a:cxnLst>
              <a:cxn ang="0">
                <a:pos x="connsiteX0" y="connsiteY0"/>
              </a:cxn>
              <a:cxn ang="0">
                <a:pos x="connsiteX1" y="connsiteY1"/>
              </a:cxn>
            </a:cxnLst>
            <a:rect l="l" t="t" r="r" b="b"/>
            <a:pathLst>
              <a:path w="5280566" h="955848">
                <a:moveTo>
                  <a:pt x="0" y="0"/>
                </a:moveTo>
                <a:cubicBezTo>
                  <a:pt x="38500" y="548640"/>
                  <a:pt x="5255649" y="-95445"/>
                  <a:pt x="5280566" y="955848"/>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Ellipse 29">
            <a:extLst>
              <a:ext uri="{FF2B5EF4-FFF2-40B4-BE49-F238E27FC236}">
                <a16:creationId xmlns:a16="http://schemas.microsoft.com/office/drawing/2014/main" id="{F10048B3-2FEE-4C7B-9C12-B5F2BC3A048B}"/>
              </a:ext>
            </a:extLst>
          </p:cNvPr>
          <p:cNvSpPr/>
          <p:nvPr/>
        </p:nvSpPr>
        <p:spPr>
          <a:xfrm>
            <a:off x="10406055" y="3485135"/>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6</a:t>
            </a:r>
          </a:p>
        </p:txBody>
      </p:sp>
      <p:sp>
        <p:nvSpPr>
          <p:cNvPr id="31" name="Ellipse 30">
            <a:extLst>
              <a:ext uri="{FF2B5EF4-FFF2-40B4-BE49-F238E27FC236}">
                <a16:creationId xmlns:a16="http://schemas.microsoft.com/office/drawing/2014/main" id="{9A8FD89D-6397-4C6C-9EA4-E71551651884}"/>
              </a:ext>
            </a:extLst>
          </p:cNvPr>
          <p:cNvSpPr/>
          <p:nvPr/>
        </p:nvSpPr>
        <p:spPr>
          <a:xfrm>
            <a:off x="4599440" y="3742192"/>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7</a:t>
            </a:r>
          </a:p>
        </p:txBody>
      </p:sp>
      <p:sp>
        <p:nvSpPr>
          <p:cNvPr id="32" name="Ellipse 31">
            <a:extLst>
              <a:ext uri="{FF2B5EF4-FFF2-40B4-BE49-F238E27FC236}">
                <a16:creationId xmlns:a16="http://schemas.microsoft.com/office/drawing/2014/main" id="{EE5ED5F0-2EE2-4641-9492-7A40AA889883}"/>
              </a:ext>
            </a:extLst>
          </p:cNvPr>
          <p:cNvSpPr/>
          <p:nvPr/>
        </p:nvSpPr>
        <p:spPr>
          <a:xfrm>
            <a:off x="4616425" y="4856791"/>
            <a:ext cx="303445" cy="30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2"/>
                </a:solidFill>
              </a:rPr>
              <a:t>8</a:t>
            </a:r>
          </a:p>
        </p:txBody>
      </p:sp>
      <p:sp>
        <p:nvSpPr>
          <p:cNvPr id="34" name="Rectangle : coins arrondis 33">
            <a:extLst>
              <a:ext uri="{FF2B5EF4-FFF2-40B4-BE49-F238E27FC236}">
                <a16:creationId xmlns:a16="http://schemas.microsoft.com/office/drawing/2014/main" id="{94A74F1B-2884-4075-8EB4-206C8D2AF6B2}"/>
              </a:ext>
            </a:extLst>
          </p:cNvPr>
          <p:cNvSpPr/>
          <p:nvPr/>
        </p:nvSpPr>
        <p:spPr>
          <a:xfrm>
            <a:off x="4962634" y="3634752"/>
            <a:ext cx="1941576" cy="47655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605330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752475" y="337236"/>
            <a:ext cx="10515600" cy="2600325"/>
          </a:xfrm>
        </p:spPr>
        <p:txBody>
          <a:bodyPr>
            <a:normAutofit/>
          </a:bodyPr>
          <a:lstStyle/>
          <a:p>
            <a:pPr algn="ctr"/>
            <a:r>
              <a:rPr lang="fr-CA" dirty="0">
                <a:solidFill>
                  <a:schemeClr val="accent2"/>
                </a:solidFill>
              </a:rPr>
              <a:t>CODE</a:t>
            </a:r>
            <a:r>
              <a:rPr lang="fr-CA" dirty="0">
                <a:solidFill>
                  <a:schemeClr val="accent4"/>
                </a:solidFill>
              </a:rPr>
              <a:t> </a:t>
            </a:r>
            <a:r>
              <a:rPr lang="fr-CA" dirty="0">
                <a:solidFill>
                  <a:schemeClr val="tx1"/>
                </a:solidFill>
              </a:rPr>
              <a:t>POUR</a:t>
            </a:r>
            <a:r>
              <a:rPr lang="fr-CA" dirty="0">
                <a:solidFill>
                  <a:schemeClr val="accent4"/>
                </a:solidFill>
              </a:rPr>
              <a:t> </a:t>
            </a:r>
            <a:r>
              <a:rPr lang="fr-CA" dirty="0">
                <a:solidFill>
                  <a:schemeClr val="accent5"/>
                </a:solidFill>
              </a:rPr>
              <a:t>ESP32 TTGO </a:t>
            </a:r>
            <a:r>
              <a:rPr lang="fr-CA" dirty="0"/>
              <a:t>↔ </a:t>
            </a:r>
            <a:r>
              <a:rPr lang="fr-CA" dirty="0">
                <a:solidFill>
                  <a:schemeClr val="accent4"/>
                </a:solidFill>
              </a:rPr>
              <a:t>IO.ADAFRUIT.COM </a:t>
            </a:r>
            <a:br>
              <a:rPr lang="fr-CA" dirty="0"/>
            </a:br>
            <a:r>
              <a:rPr lang="fr-CA" sz="2400" dirty="0"/>
              <a:t>(NE PAS OUBLIER DE MODIFIER LES OPTIONS DE CONNEXION!)</a:t>
            </a:r>
            <a:endParaRPr lang="fr-CA" dirty="0"/>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752475" y="2623532"/>
            <a:ext cx="10515600" cy="512076"/>
          </a:xfrm>
        </p:spPr>
        <p:txBody>
          <a:bodyPr/>
          <a:lstStyle/>
          <a:p>
            <a:pPr marL="0" indent="0" algn="ctr">
              <a:buNone/>
            </a:pPr>
            <a:r>
              <a:rPr lang="fr-CA" dirty="0"/>
              <a:t>Code : </a:t>
            </a:r>
            <a:r>
              <a:rPr lang="fr-CA" dirty="0">
                <a:hlinkClick r:id="rId2"/>
              </a:rPr>
              <a:t>https://create.arduino.cc/editor/tof/d6ac0b13-2cf1-4f19-8a20-4b888dc83a0e/preview</a:t>
            </a:r>
            <a:endParaRPr lang="fr-CA" dirty="0"/>
          </a:p>
        </p:txBody>
      </p:sp>
      <p:pic>
        <p:nvPicPr>
          <p:cNvPr id="6" name="Image 5" descr="Une image contenant texte&#10;&#10;Description générée automatiquement">
            <a:extLst>
              <a:ext uri="{FF2B5EF4-FFF2-40B4-BE49-F238E27FC236}">
                <a16:creationId xmlns:a16="http://schemas.microsoft.com/office/drawing/2014/main" id="{719F8371-BAB5-49E5-96A2-6D97AA4B1A50}"/>
              </a:ext>
            </a:extLst>
          </p:cNvPr>
          <p:cNvPicPr>
            <a:picLocks noChangeAspect="1"/>
          </p:cNvPicPr>
          <p:nvPr/>
        </p:nvPicPr>
        <p:blipFill>
          <a:blip r:embed="rId3"/>
          <a:stretch>
            <a:fillRect/>
          </a:stretch>
        </p:blipFill>
        <p:spPr>
          <a:xfrm>
            <a:off x="1159817" y="3626102"/>
            <a:ext cx="5088583" cy="2890192"/>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DA1438FE-FE71-4E11-B2D3-78CB0B9B0199}"/>
              </a:ext>
            </a:extLst>
          </p:cNvPr>
          <p:cNvPicPr>
            <a:picLocks noChangeAspect="1"/>
          </p:cNvPicPr>
          <p:nvPr/>
        </p:nvPicPr>
        <p:blipFill>
          <a:blip r:embed="rId4"/>
          <a:stretch>
            <a:fillRect/>
          </a:stretch>
        </p:blipFill>
        <p:spPr>
          <a:xfrm>
            <a:off x="7514247" y="4013527"/>
            <a:ext cx="2291574" cy="2556715"/>
          </a:xfrm>
          <a:prstGeom prst="rect">
            <a:avLst/>
          </a:prstGeom>
        </p:spPr>
      </p:pic>
      <p:pic>
        <p:nvPicPr>
          <p:cNvPr id="10" name="Image 9" descr="Une image contenant intérieur, écran, moniteur, télévision&#10;&#10;Description générée automatiquement">
            <a:extLst>
              <a:ext uri="{FF2B5EF4-FFF2-40B4-BE49-F238E27FC236}">
                <a16:creationId xmlns:a16="http://schemas.microsoft.com/office/drawing/2014/main" id="{CA991475-0A34-4B90-9B68-177DE0BCB618}"/>
              </a:ext>
            </a:extLst>
          </p:cNvPr>
          <p:cNvPicPr>
            <a:picLocks noChangeAspect="1"/>
          </p:cNvPicPr>
          <p:nvPr/>
        </p:nvPicPr>
        <p:blipFill>
          <a:blip r:embed="rId5"/>
          <a:stretch>
            <a:fillRect/>
          </a:stretch>
        </p:blipFill>
        <p:spPr>
          <a:xfrm>
            <a:off x="6625340" y="3400517"/>
            <a:ext cx="4052185" cy="519923"/>
          </a:xfrm>
          <a:prstGeom prst="rect">
            <a:avLst/>
          </a:prstGeom>
        </p:spPr>
      </p:pic>
      <p:sp>
        <p:nvSpPr>
          <p:cNvPr id="11" name="Rectangle : coins arrondis 10">
            <a:extLst>
              <a:ext uri="{FF2B5EF4-FFF2-40B4-BE49-F238E27FC236}">
                <a16:creationId xmlns:a16="http://schemas.microsoft.com/office/drawing/2014/main" id="{6EBB5774-4A8D-4FAF-88BC-7E514A32B0E9}"/>
              </a:ext>
            </a:extLst>
          </p:cNvPr>
          <p:cNvSpPr/>
          <p:nvPr/>
        </p:nvSpPr>
        <p:spPr>
          <a:xfrm>
            <a:off x="7514246" y="5269338"/>
            <a:ext cx="2291573"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 coins arrondis 11">
            <a:extLst>
              <a:ext uri="{FF2B5EF4-FFF2-40B4-BE49-F238E27FC236}">
                <a16:creationId xmlns:a16="http://schemas.microsoft.com/office/drawing/2014/main" id="{33422837-AFA0-4D8A-AA84-0AAC70B380FB}"/>
              </a:ext>
            </a:extLst>
          </p:cNvPr>
          <p:cNvSpPr/>
          <p:nvPr/>
        </p:nvSpPr>
        <p:spPr>
          <a:xfrm>
            <a:off x="1159817" y="4414312"/>
            <a:ext cx="5079058" cy="93403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orme libre : forme 12">
            <a:extLst>
              <a:ext uri="{FF2B5EF4-FFF2-40B4-BE49-F238E27FC236}">
                <a16:creationId xmlns:a16="http://schemas.microsoft.com/office/drawing/2014/main" id="{285DF8F6-9E60-453E-B21E-6C827250D86C}"/>
              </a:ext>
            </a:extLst>
          </p:cNvPr>
          <p:cNvSpPr/>
          <p:nvPr/>
        </p:nvSpPr>
        <p:spPr>
          <a:xfrm>
            <a:off x="9988284" y="3855508"/>
            <a:ext cx="441462" cy="1566144"/>
          </a:xfrm>
          <a:custGeom>
            <a:avLst/>
            <a:gdLst>
              <a:gd name="connsiteX0" fmla="*/ 0 w 914288"/>
              <a:gd name="connsiteY0" fmla="*/ 2849732 h 2849732"/>
              <a:gd name="connsiteX1" fmla="*/ 825624 w 914288"/>
              <a:gd name="connsiteY1" fmla="*/ 1553592 h 2849732"/>
              <a:gd name="connsiteX2" fmla="*/ 852257 w 914288"/>
              <a:gd name="connsiteY2" fmla="*/ 0 h 2849732"/>
              <a:gd name="connsiteX0" fmla="*/ 0 w 852257"/>
              <a:gd name="connsiteY0" fmla="*/ 2849732 h 2849732"/>
              <a:gd name="connsiteX1" fmla="*/ 825624 w 852257"/>
              <a:gd name="connsiteY1" fmla="*/ 1553592 h 2849732"/>
              <a:gd name="connsiteX2" fmla="*/ 852257 w 852257"/>
              <a:gd name="connsiteY2" fmla="*/ 0 h 2849732"/>
              <a:gd name="connsiteX0" fmla="*/ 0 w 1305018"/>
              <a:gd name="connsiteY0" fmla="*/ 3400148 h 3400148"/>
              <a:gd name="connsiteX1" fmla="*/ 825624 w 1305018"/>
              <a:gd name="connsiteY1" fmla="*/ 2104008 h 3400148"/>
              <a:gd name="connsiteX2" fmla="*/ 1305018 w 1305018"/>
              <a:gd name="connsiteY2" fmla="*/ 0 h 3400148"/>
              <a:gd name="connsiteX0" fmla="*/ 0 w 1305018"/>
              <a:gd name="connsiteY0" fmla="*/ 3400148 h 3400192"/>
              <a:gd name="connsiteX1" fmla="*/ 825624 w 1305018"/>
              <a:gd name="connsiteY1" fmla="*/ 2104008 h 3400192"/>
              <a:gd name="connsiteX2" fmla="*/ 1305018 w 1305018"/>
              <a:gd name="connsiteY2" fmla="*/ 0 h 3400192"/>
              <a:gd name="connsiteX0" fmla="*/ 0 w 1305018"/>
              <a:gd name="connsiteY0" fmla="*/ 3400148 h 3400192"/>
              <a:gd name="connsiteX1" fmla="*/ 825624 w 1305018"/>
              <a:gd name="connsiteY1" fmla="*/ 2104008 h 3400192"/>
              <a:gd name="connsiteX2" fmla="*/ 1305018 w 1305018"/>
              <a:gd name="connsiteY2" fmla="*/ 0 h 3400192"/>
              <a:gd name="connsiteX0" fmla="*/ 0 w 1429305"/>
              <a:gd name="connsiteY0" fmla="*/ 3409025 h 3409069"/>
              <a:gd name="connsiteX1" fmla="*/ 949911 w 1429305"/>
              <a:gd name="connsiteY1" fmla="*/ 2104008 h 3409069"/>
              <a:gd name="connsiteX2" fmla="*/ 1429305 w 1429305"/>
              <a:gd name="connsiteY2" fmla="*/ 0 h 3409069"/>
              <a:gd name="connsiteX0" fmla="*/ 0 w 1429305"/>
              <a:gd name="connsiteY0" fmla="*/ 3409025 h 3409025"/>
              <a:gd name="connsiteX1" fmla="*/ 1429305 w 1429305"/>
              <a:gd name="connsiteY1" fmla="*/ 0 h 3409025"/>
              <a:gd name="connsiteX0" fmla="*/ 0 w 1429305"/>
              <a:gd name="connsiteY0" fmla="*/ 3409025 h 3409025"/>
              <a:gd name="connsiteX1" fmla="*/ 1429305 w 1429305"/>
              <a:gd name="connsiteY1" fmla="*/ 0 h 3409025"/>
              <a:gd name="connsiteX0" fmla="*/ 0 w 1429305"/>
              <a:gd name="connsiteY0" fmla="*/ 3409042 h 3409042"/>
              <a:gd name="connsiteX1" fmla="*/ 1429305 w 1429305"/>
              <a:gd name="connsiteY1" fmla="*/ 17 h 3409042"/>
              <a:gd name="connsiteX0" fmla="*/ 111437 w 564199"/>
              <a:gd name="connsiteY0" fmla="*/ 1500365 h 1500365"/>
              <a:gd name="connsiteX1" fmla="*/ 564199 w 564199"/>
              <a:gd name="connsiteY1" fmla="*/ 39 h 1500365"/>
              <a:gd name="connsiteX0" fmla="*/ 0 w 1633493"/>
              <a:gd name="connsiteY0" fmla="*/ 1802199 h 1802199"/>
              <a:gd name="connsiteX1" fmla="*/ 1633493 w 1633493"/>
              <a:gd name="connsiteY1" fmla="*/ 32 h 1802199"/>
              <a:gd name="connsiteX0" fmla="*/ 0 w 2272685"/>
              <a:gd name="connsiteY0" fmla="*/ 1828832 h 1828832"/>
              <a:gd name="connsiteX1" fmla="*/ 2272685 w 2272685"/>
              <a:gd name="connsiteY1" fmla="*/ 32 h 1828832"/>
              <a:gd name="connsiteX0" fmla="*/ 0 w 2254930"/>
              <a:gd name="connsiteY0" fmla="*/ 1864341 h 1864341"/>
              <a:gd name="connsiteX1" fmla="*/ 2254930 w 2254930"/>
              <a:gd name="connsiteY1" fmla="*/ 31 h 1864341"/>
              <a:gd name="connsiteX0" fmla="*/ 0 w 2263808"/>
              <a:gd name="connsiteY0" fmla="*/ 1953117 h 1953117"/>
              <a:gd name="connsiteX1" fmla="*/ 2263808 w 2263808"/>
              <a:gd name="connsiteY1" fmla="*/ 30 h 1953117"/>
              <a:gd name="connsiteX0" fmla="*/ 0 w 2849024"/>
              <a:gd name="connsiteY0" fmla="*/ 572443 h 572443"/>
              <a:gd name="connsiteX1" fmla="*/ 2849024 w 2849024"/>
              <a:gd name="connsiteY1" fmla="*/ 100 h 572443"/>
              <a:gd name="connsiteX0" fmla="*/ 146 w 2849170"/>
              <a:gd name="connsiteY0" fmla="*/ 573792 h 573792"/>
              <a:gd name="connsiteX1" fmla="*/ 2849170 w 2849170"/>
              <a:gd name="connsiteY1" fmla="*/ 1449 h 573792"/>
              <a:gd name="connsiteX0" fmla="*/ 67 w 2852693"/>
              <a:gd name="connsiteY0" fmla="*/ 971195 h 971195"/>
              <a:gd name="connsiteX1" fmla="*/ 2849091 w 2852693"/>
              <a:gd name="connsiteY1" fmla="*/ 398852 h 971195"/>
              <a:gd name="connsiteX0" fmla="*/ 49 w 3958144"/>
              <a:gd name="connsiteY0" fmla="*/ 540433 h 599026"/>
              <a:gd name="connsiteX1" fmla="*/ 3955497 w 3958144"/>
              <a:gd name="connsiteY1" fmla="*/ 599026 h 599026"/>
              <a:gd name="connsiteX0" fmla="*/ 53 w 3711426"/>
              <a:gd name="connsiteY0" fmla="*/ 491012 h 641045"/>
              <a:gd name="connsiteX1" fmla="*/ 3708613 w 3711426"/>
              <a:gd name="connsiteY1" fmla="*/ 641045 h 641045"/>
              <a:gd name="connsiteX0" fmla="*/ 0 w 3711775"/>
              <a:gd name="connsiteY0" fmla="*/ 323400 h 473433"/>
              <a:gd name="connsiteX1" fmla="*/ 3708560 w 3711775"/>
              <a:gd name="connsiteY1" fmla="*/ 473433 h 473433"/>
              <a:gd name="connsiteX0" fmla="*/ 0 w 3099824"/>
              <a:gd name="connsiteY0" fmla="*/ 543025 h 543025"/>
              <a:gd name="connsiteX1" fmla="*/ 3095912 w 3099824"/>
              <a:gd name="connsiteY1" fmla="*/ 391306 h 543025"/>
              <a:gd name="connsiteX0" fmla="*/ 0 w 3100553"/>
              <a:gd name="connsiteY0" fmla="*/ 532451 h 532507"/>
              <a:gd name="connsiteX1" fmla="*/ 3095912 w 3100553"/>
              <a:gd name="connsiteY1" fmla="*/ 380732 h 532507"/>
              <a:gd name="connsiteX0" fmla="*/ 0 w 3027547"/>
              <a:gd name="connsiteY0" fmla="*/ 511022 h 511080"/>
              <a:gd name="connsiteX1" fmla="*/ 3022760 w 3027547"/>
              <a:gd name="connsiteY1" fmla="*/ 386735 h 511080"/>
              <a:gd name="connsiteX0" fmla="*/ 0 w 827680"/>
              <a:gd name="connsiteY0" fmla="*/ 0 h 936417"/>
              <a:gd name="connsiteX1" fmla="*/ 764192 w 827680"/>
              <a:gd name="connsiteY1" fmla="*/ 936417 h 936417"/>
              <a:gd name="connsiteX0" fmla="*/ 0 w 776083"/>
              <a:gd name="connsiteY0" fmla="*/ 0 h 936417"/>
              <a:gd name="connsiteX1" fmla="*/ 764192 w 776083"/>
              <a:gd name="connsiteY1" fmla="*/ 936417 h 936417"/>
              <a:gd name="connsiteX0" fmla="*/ 3743800 w 3744101"/>
              <a:gd name="connsiteY0" fmla="*/ 0 h 991281"/>
              <a:gd name="connsiteX1" fmla="*/ 0 w 3744101"/>
              <a:gd name="connsiteY1" fmla="*/ 991281 h 991281"/>
              <a:gd name="connsiteX0" fmla="*/ 3743921 w 3744211"/>
              <a:gd name="connsiteY0" fmla="*/ 0 h 991281"/>
              <a:gd name="connsiteX1" fmla="*/ 121 w 3744211"/>
              <a:gd name="connsiteY1" fmla="*/ 991281 h 991281"/>
              <a:gd name="connsiteX0" fmla="*/ 3743922 w 3744002"/>
              <a:gd name="connsiteY0" fmla="*/ 0 h 991281"/>
              <a:gd name="connsiteX1" fmla="*/ 122 w 3744002"/>
              <a:gd name="connsiteY1" fmla="*/ 991281 h 991281"/>
              <a:gd name="connsiteX0" fmla="*/ 4749736 w 4749799"/>
              <a:gd name="connsiteY0" fmla="*/ 0 h 1073577"/>
              <a:gd name="connsiteX1" fmla="*/ 96 w 4749799"/>
              <a:gd name="connsiteY1" fmla="*/ 1073577 h 1073577"/>
              <a:gd name="connsiteX0" fmla="*/ 2802130 w 2802237"/>
              <a:gd name="connsiteY0" fmla="*/ 0 h 1503345"/>
              <a:gd name="connsiteX1" fmla="*/ 162 w 2802237"/>
              <a:gd name="connsiteY1" fmla="*/ 1503345 h 1503345"/>
              <a:gd name="connsiteX0" fmla="*/ 1796379 w 1796544"/>
              <a:gd name="connsiteY0" fmla="*/ 0 h 799257"/>
              <a:gd name="connsiteX1" fmla="*/ 251 w 1796544"/>
              <a:gd name="connsiteY1" fmla="*/ 799257 h 799257"/>
              <a:gd name="connsiteX0" fmla="*/ 1796128 w 1796352"/>
              <a:gd name="connsiteY0" fmla="*/ 0 h 819871"/>
              <a:gd name="connsiteX1" fmla="*/ 0 w 1796352"/>
              <a:gd name="connsiteY1" fmla="*/ 799257 h 819871"/>
              <a:gd name="connsiteX0" fmla="*/ 1796128 w 1796360"/>
              <a:gd name="connsiteY0" fmla="*/ 0 h 804403"/>
              <a:gd name="connsiteX1" fmla="*/ 0 w 1796360"/>
              <a:gd name="connsiteY1" fmla="*/ 799257 h 804403"/>
              <a:gd name="connsiteX0" fmla="*/ 3560920 w 3561019"/>
              <a:gd name="connsiteY0" fmla="*/ 0 h 319242"/>
              <a:gd name="connsiteX1" fmla="*/ 0 w 3561019"/>
              <a:gd name="connsiteY1" fmla="*/ 22017 h 319242"/>
              <a:gd name="connsiteX0" fmla="*/ 3284695 w 3284804"/>
              <a:gd name="connsiteY0" fmla="*/ 0 h 883018"/>
              <a:gd name="connsiteX1" fmla="*/ 0 w 3284804"/>
              <a:gd name="connsiteY1" fmla="*/ 879267 h 883018"/>
              <a:gd name="connsiteX0" fmla="*/ 427195 w 441462"/>
              <a:gd name="connsiteY0" fmla="*/ 0 h 1566144"/>
              <a:gd name="connsiteX1" fmla="*/ 0 w 441462"/>
              <a:gd name="connsiteY1" fmla="*/ 1565067 h 1566144"/>
            </a:gdLst>
            <a:ahLst/>
            <a:cxnLst>
              <a:cxn ang="0">
                <a:pos x="connsiteX0" y="connsiteY0"/>
              </a:cxn>
              <a:cxn ang="0">
                <a:pos x="connsiteX1" y="connsiteY1"/>
              </a:cxn>
            </a:cxnLst>
            <a:rect l="l" t="t" r="r" b="b"/>
            <a:pathLst>
              <a:path w="441462" h="1566144">
                <a:moveTo>
                  <a:pt x="427195" y="0"/>
                </a:moveTo>
                <a:cubicBezTo>
                  <a:pt x="447407" y="685800"/>
                  <a:pt x="514579" y="1601910"/>
                  <a:pt x="0" y="1565067"/>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9976757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838200" y="133983"/>
            <a:ext cx="10515600" cy="2103647"/>
          </a:xfrm>
        </p:spPr>
        <p:txBody>
          <a:bodyPr>
            <a:normAutofit/>
          </a:bodyPr>
          <a:lstStyle/>
          <a:p>
            <a:pPr algn="ctr"/>
            <a:r>
              <a:rPr lang="fr-CA" dirty="0">
                <a:solidFill>
                  <a:schemeClr val="tx1"/>
                </a:solidFill>
              </a:rPr>
              <a:t>EXEMPLE</a:t>
            </a:r>
            <a:r>
              <a:rPr lang="fr-CA" dirty="0">
                <a:solidFill>
                  <a:schemeClr val="accent2"/>
                </a:solidFill>
              </a:rPr>
              <a:t> </a:t>
            </a:r>
            <a:r>
              <a:rPr lang="fr-CA" dirty="0">
                <a:solidFill>
                  <a:schemeClr val="tx1"/>
                </a:solidFill>
              </a:rPr>
              <a:t>DE</a:t>
            </a:r>
            <a:r>
              <a:rPr lang="fr-CA" dirty="0">
                <a:solidFill>
                  <a:schemeClr val="accent2"/>
                </a:solidFill>
              </a:rPr>
              <a:t> PAGE WEB </a:t>
            </a:r>
            <a:r>
              <a:rPr lang="fr-CA" dirty="0">
                <a:solidFill>
                  <a:schemeClr val="tx1"/>
                </a:solidFill>
              </a:rPr>
              <a:t>QUI LIT UN </a:t>
            </a:r>
            <a:r>
              <a:rPr lang="fr-CA" dirty="0">
                <a:solidFill>
                  <a:schemeClr val="accent5"/>
                </a:solidFill>
              </a:rPr>
              <a:t>FEED</a:t>
            </a:r>
            <a:r>
              <a:rPr lang="fr-CA" dirty="0">
                <a:solidFill>
                  <a:schemeClr val="tx1"/>
                </a:solidFill>
              </a:rPr>
              <a:t> </a:t>
            </a:r>
            <a:r>
              <a:rPr lang="fr-CA" dirty="0">
                <a:solidFill>
                  <a:schemeClr val="accent4"/>
                </a:solidFill>
              </a:rPr>
              <a:t>IO.ADAFRUIT.COM </a:t>
            </a:r>
            <a:br>
              <a:rPr lang="fr-CA" dirty="0"/>
            </a:br>
            <a:r>
              <a:rPr lang="fr-CA" sz="2400" dirty="0"/>
              <a:t>(NE PAS OUBLIER DE MODIFIER L’ADRESSE DU FEED!)</a:t>
            </a:r>
            <a:endParaRPr lang="fr-CA" dirty="0"/>
          </a:p>
        </p:txBody>
      </p:sp>
      <p:sp>
        <p:nvSpPr>
          <p:cNvPr id="14" name="Espace réservé du contenu 2">
            <a:extLst>
              <a:ext uri="{FF2B5EF4-FFF2-40B4-BE49-F238E27FC236}">
                <a16:creationId xmlns:a16="http://schemas.microsoft.com/office/drawing/2014/main" id="{2A498365-97A4-45D4-8E4E-0C96E1260AB8}"/>
              </a:ext>
            </a:extLst>
          </p:cNvPr>
          <p:cNvSpPr>
            <a:spLocks noGrp="1"/>
          </p:cNvSpPr>
          <p:nvPr>
            <p:ph idx="1"/>
          </p:nvPr>
        </p:nvSpPr>
        <p:spPr>
          <a:xfrm>
            <a:off x="6438900" y="3790077"/>
            <a:ext cx="4991100" cy="1153397"/>
          </a:xfrm>
        </p:spPr>
        <p:txBody>
          <a:bodyPr>
            <a:normAutofit/>
          </a:bodyPr>
          <a:lstStyle/>
          <a:p>
            <a:pPr marL="0" indent="0">
              <a:buNone/>
            </a:pPr>
            <a:r>
              <a:rPr lang="fr-CA" sz="1800" b="1" dirty="0">
                <a:solidFill>
                  <a:schemeClr val="accent5"/>
                </a:solidFill>
              </a:rPr>
              <a:t>Démo en ligne </a:t>
            </a:r>
            <a:r>
              <a:rPr lang="fr-CA" sz="1800" dirty="0"/>
              <a:t>où en tournant un potentiomètre relié à mon ESP32, cela change la couleur en arrière-plan de la page Web : </a:t>
            </a:r>
            <a:br>
              <a:rPr lang="fr-CA" sz="1800" dirty="0"/>
            </a:br>
            <a:r>
              <a:rPr lang="fr-CA" sz="1800" dirty="0">
                <a:hlinkClick r:id="rId2"/>
              </a:rPr>
              <a:t>http://t-o-f.info/temp/getadafruitfeed.html</a:t>
            </a:r>
            <a:endParaRPr lang="fr-CA" sz="1800" dirty="0"/>
          </a:p>
        </p:txBody>
      </p:sp>
      <p:pic>
        <p:nvPicPr>
          <p:cNvPr id="15" name="Image 14">
            <a:extLst>
              <a:ext uri="{FF2B5EF4-FFF2-40B4-BE49-F238E27FC236}">
                <a16:creationId xmlns:a16="http://schemas.microsoft.com/office/drawing/2014/main" id="{0E148ADA-88D0-4CF1-9846-0E0933486AD8}"/>
              </a:ext>
            </a:extLst>
          </p:cNvPr>
          <p:cNvPicPr>
            <a:picLocks noChangeAspect="1"/>
          </p:cNvPicPr>
          <p:nvPr/>
        </p:nvPicPr>
        <p:blipFill>
          <a:blip r:embed="rId3"/>
          <a:stretch>
            <a:fillRect/>
          </a:stretch>
        </p:blipFill>
        <p:spPr>
          <a:xfrm>
            <a:off x="838201" y="2217707"/>
            <a:ext cx="5495942" cy="3821143"/>
          </a:xfrm>
          <a:prstGeom prst="rect">
            <a:avLst/>
          </a:prstGeom>
        </p:spPr>
      </p:pic>
    </p:spTree>
    <p:extLst>
      <p:ext uri="{BB962C8B-B14F-4D97-AF65-F5344CB8AC3E}">
        <p14:creationId xmlns:p14="http://schemas.microsoft.com/office/powerpoint/2010/main" val="4438264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803CC3-A101-4DAA-BB82-0FA2BE0B9F1E}"/>
              </a:ext>
            </a:extLst>
          </p:cNvPr>
          <p:cNvSpPr>
            <a:spLocks noGrp="1"/>
          </p:cNvSpPr>
          <p:nvPr>
            <p:ph type="title"/>
          </p:nvPr>
        </p:nvSpPr>
        <p:spPr/>
        <p:txBody>
          <a:bodyPr>
            <a:normAutofit fontScale="90000"/>
          </a:bodyPr>
          <a:lstStyle/>
          <a:p>
            <a:r>
              <a:rPr lang="fr-CA" dirty="0"/>
              <a:t>TÉLÉCHARGEZ L’APPLICATION «</a:t>
            </a:r>
            <a:r>
              <a:rPr lang="fr-CA" dirty="0" err="1"/>
              <a:t>Blynk</a:t>
            </a:r>
            <a:r>
              <a:rPr lang="fr-CA" dirty="0"/>
              <a:t>»</a:t>
            </a:r>
          </a:p>
        </p:txBody>
      </p:sp>
      <p:pic>
        <p:nvPicPr>
          <p:cNvPr id="5" name="Espace réservé du contenu 4">
            <a:extLst>
              <a:ext uri="{FF2B5EF4-FFF2-40B4-BE49-F238E27FC236}">
                <a16:creationId xmlns:a16="http://schemas.microsoft.com/office/drawing/2014/main" id="{130391E2-19DF-432D-A74A-66077A56C4BE}"/>
              </a:ext>
            </a:extLst>
          </p:cNvPr>
          <p:cNvPicPr>
            <a:picLocks noGrp="1" noChangeAspect="1"/>
          </p:cNvPicPr>
          <p:nvPr>
            <p:ph idx="1"/>
          </p:nvPr>
        </p:nvPicPr>
        <p:blipFill>
          <a:blip r:embed="rId2"/>
          <a:stretch>
            <a:fillRect/>
          </a:stretch>
        </p:blipFill>
        <p:spPr>
          <a:xfrm>
            <a:off x="5317325" y="1200149"/>
            <a:ext cx="1047749" cy="1047749"/>
          </a:xfrm>
        </p:spPr>
      </p:pic>
      <p:pic>
        <p:nvPicPr>
          <p:cNvPr id="8" name="Image 7">
            <a:extLst>
              <a:ext uri="{FF2B5EF4-FFF2-40B4-BE49-F238E27FC236}">
                <a16:creationId xmlns:a16="http://schemas.microsoft.com/office/drawing/2014/main" id="{6C5FD564-C473-42CD-8742-4C8121EF1335}"/>
              </a:ext>
            </a:extLst>
          </p:cNvPr>
          <p:cNvPicPr>
            <a:picLocks noChangeAspect="1"/>
          </p:cNvPicPr>
          <p:nvPr/>
        </p:nvPicPr>
        <p:blipFill>
          <a:blip r:embed="rId3"/>
          <a:stretch>
            <a:fillRect/>
          </a:stretch>
        </p:blipFill>
        <p:spPr>
          <a:xfrm>
            <a:off x="6369561" y="3423223"/>
            <a:ext cx="1718077" cy="3049587"/>
          </a:xfrm>
          <a:prstGeom prst="rect">
            <a:avLst/>
          </a:prstGeom>
        </p:spPr>
      </p:pic>
      <p:pic>
        <p:nvPicPr>
          <p:cNvPr id="10" name="Image 9">
            <a:extLst>
              <a:ext uri="{FF2B5EF4-FFF2-40B4-BE49-F238E27FC236}">
                <a16:creationId xmlns:a16="http://schemas.microsoft.com/office/drawing/2014/main" id="{1FC78C8A-7596-4909-977E-AC730D4C56D6}"/>
              </a:ext>
            </a:extLst>
          </p:cNvPr>
          <p:cNvPicPr>
            <a:picLocks noChangeAspect="1"/>
          </p:cNvPicPr>
          <p:nvPr/>
        </p:nvPicPr>
        <p:blipFill>
          <a:blip r:embed="rId4"/>
          <a:stretch>
            <a:fillRect/>
          </a:stretch>
        </p:blipFill>
        <p:spPr>
          <a:xfrm>
            <a:off x="8126874" y="3423223"/>
            <a:ext cx="1718077" cy="3049587"/>
          </a:xfrm>
          <a:prstGeom prst="rect">
            <a:avLst/>
          </a:prstGeom>
        </p:spPr>
      </p:pic>
      <p:pic>
        <p:nvPicPr>
          <p:cNvPr id="12" name="Image 11">
            <a:extLst>
              <a:ext uri="{FF2B5EF4-FFF2-40B4-BE49-F238E27FC236}">
                <a16:creationId xmlns:a16="http://schemas.microsoft.com/office/drawing/2014/main" id="{4AE1A10C-79F5-4E4F-8693-1CFC60CB3FED}"/>
              </a:ext>
            </a:extLst>
          </p:cNvPr>
          <p:cNvPicPr>
            <a:picLocks noChangeAspect="1"/>
          </p:cNvPicPr>
          <p:nvPr/>
        </p:nvPicPr>
        <p:blipFill>
          <a:blip r:embed="rId5"/>
          <a:stretch>
            <a:fillRect/>
          </a:stretch>
        </p:blipFill>
        <p:spPr>
          <a:xfrm>
            <a:off x="9893163" y="3423222"/>
            <a:ext cx="1718077" cy="3049587"/>
          </a:xfrm>
          <a:prstGeom prst="rect">
            <a:avLst/>
          </a:prstGeom>
        </p:spPr>
      </p:pic>
      <p:pic>
        <p:nvPicPr>
          <p:cNvPr id="14" name="Image 13">
            <a:extLst>
              <a:ext uri="{FF2B5EF4-FFF2-40B4-BE49-F238E27FC236}">
                <a16:creationId xmlns:a16="http://schemas.microsoft.com/office/drawing/2014/main" id="{94D98FFC-D888-4618-978B-678DFCFEC52E}"/>
              </a:ext>
            </a:extLst>
          </p:cNvPr>
          <p:cNvPicPr>
            <a:picLocks noChangeAspect="1"/>
          </p:cNvPicPr>
          <p:nvPr/>
        </p:nvPicPr>
        <p:blipFill>
          <a:blip r:embed="rId6"/>
          <a:stretch>
            <a:fillRect/>
          </a:stretch>
        </p:blipFill>
        <p:spPr>
          <a:xfrm>
            <a:off x="1087655" y="3429001"/>
            <a:ext cx="1718077" cy="3049587"/>
          </a:xfrm>
          <a:prstGeom prst="rect">
            <a:avLst/>
          </a:prstGeom>
        </p:spPr>
      </p:pic>
      <p:pic>
        <p:nvPicPr>
          <p:cNvPr id="16" name="Image 15">
            <a:extLst>
              <a:ext uri="{FF2B5EF4-FFF2-40B4-BE49-F238E27FC236}">
                <a16:creationId xmlns:a16="http://schemas.microsoft.com/office/drawing/2014/main" id="{D8186148-309F-47BF-9594-2C9ACB8E92B0}"/>
              </a:ext>
            </a:extLst>
          </p:cNvPr>
          <p:cNvPicPr>
            <a:picLocks noChangeAspect="1"/>
          </p:cNvPicPr>
          <p:nvPr/>
        </p:nvPicPr>
        <p:blipFill>
          <a:blip r:embed="rId7"/>
          <a:stretch>
            <a:fillRect/>
          </a:stretch>
        </p:blipFill>
        <p:spPr>
          <a:xfrm>
            <a:off x="4607761" y="3429000"/>
            <a:ext cx="1718077" cy="3049587"/>
          </a:xfrm>
          <a:prstGeom prst="rect">
            <a:avLst/>
          </a:prstGeom>
        </p:spPr>
      </p:pic>
      <p:pic>
        <p:nvPicPr>
          <p:cNvPr id="18" name="Image 17">
            <a:extLst>
              <a:ext uri="{FF2B5EF4-FFF2-40B4-BE49-F238E27FC236}">
                <a16:creationId xmlns:a16="http://schemas.microsoft.com/office/drawing/2014/main" id="{D9EFB62D-6A5F-4D40-B817-F1D92363C6C0}"/>
              </a:ext>
            </a:extLst>
          </p:cNvPr>
          <p:cNvPicPr>
            <a:picLocks noChangeAspect="1"/>
          </p:cNvPicPr>
          <p:nvPr/>
        </p:nvPicPr>
        <p:blipFill>
          <a:blip r:embed="rId8"/>
          <a:stretch>
            <a:fillRect/>
          </a:stretch>
        </p:blipFill>
        <p:spPr>
          <a:xfrm>
            <a:off x="2845959" y="3429005"/>
            <a:ext cx="1718077" cy="3049586"/>
          </a:xfrm>
          <a:prstGeom prst="rect">
            <a:avLst/>
          </a:prstGeom>
        </p:spPr>
      </p:pic>
      <p:sp>
        <p:nvSpPr>
          <p:cNvPr id="19" name="ZoneTexte 18">
            <a:extLst>
              <a:ext uri="{FF2B5EF4-FFF2-40B4-BE49-F238E27FC236}">
                <a16:creationId xmlns:a16="http://schemas.microsoft.com/office/drawing/2014/main" id="{E0CA0220-229A-4BD2-AF10-D8498F0272D3}"/>
              </a:ext>
            </a:extLst>
          </p:cNvPr>
          <p:cNvSpPr txBox="1"/>
          <p:nvPr/>
        </p:nvSpPr>
        <p:spPr>
          <a:xfrm>
            <a:off x="1047778" y="2849986"/>
            <a:ext cx="1569609" cy="523220"/>
          </a:xfrm>
          <a:prstGeom prst="rect">
            <a:avLst/>
          </a:prstGeom>
          <a:noFill/>
        </p:spPr>
        <p:txBody>
          <a:bodyPr wrap="square" rtlCol="0" anchor="b" anchorCtr="0">
            <a:noAutofit/>
          </a:bodyPr>
          <a:lstStyle/>
          <a:p>
            <a:r>
              <a:rPr lang="fr-CA" sz="1400" dirty="0"/>
              <a:t>Créer un nouveau projet</a:t>
            </a:r>
          </a:p>
        </p:txBody>
      </p:sp>
      <p:sp>
        <p:nvSpPr>
          <p:cNvPr id="20" name="ZoneTexte 19">
            <a:extLst>
              <a:ext uri="{FF2B5EF4-FFF2-40B4-BE49-F238E27FC236}">
                <a16:creationId xmlns:a16="http://schemas.microsoft.com/office/drawing/2014/main" id="{684B7CA3-B425-417F-954C-92E7FB85D3BD}"/>
              </a:ext>
            </a:extLst>
          </p:cNvPr>
          <p:cNvSpPr txBox="1"/>
          <p:nvPr/>
        </p:nvSpPr>
        <p:spPr>
          <a:xfrm>
            <a:off x="2800592" y="2201635"/>
            <a:ext cx="1569609" cy="1169551"/>
          </a:xfrm>
          <a:prstGeom prst="rect">
            <a:avLst/>
          </a:prstGeom>
          <a:noFill/>
        </p:spPr>
        <p:txBody>
          <a:bodyPr wrap="square" rtlCol="0" anchor="b" anchorCtr="0">
            <a:noAutofit/>
          </a:bodyPr>
          <a:lstStyle/>
          <a:p>
            <a:r>
              <a:rPr lang="fr-CA" sz="1400" dirty="0"/>
              <a:t>Le nommer et choisir la bonne carte. </a:t>
            </a:r>
            <a:r>
              <a:rPr lang="fr-CA" sz="1400" b="1" dirty="0"/>
              <a:t>Vous allez recevoir un code spécial par courriel.</a:t>
            </a:r>
          </a:p>
        </p:txBody>
      </p:sp>
      <p:sp>
        <p:nvSpPr>
          <p:cNvPr id="21" name="ZoneTexte 20">
            <a:extLst>
              <a:ext uri="{FF2B5EF4-FFF2-40B4-BE49-F238E27FC236}">
                <a16:creationId xmlns:a16="http://schemas.microsoft.com/office/drawing/2014/main" id="{3FCF0BC1-7D90-42F7-A7A8-04FA1D715DFE}"/>
              </a:ext>
            </a:extLst>
          </p:cNvPr>
          <p:cNvSpPr txBox="1"/>
          <p:nvPr/>
        </p:nvSpPr>
        <p:spPr>
          <a:xfrm>
            <a:off x="6321349" y="2632522"/>
            <a:ext cx="1766289" cy="738664"/>
          </a:xfrm>
          <a:prstGeom prst="rect">
            <a:avLst/>
          </a:prstGeom>
          <a:noFill/>
        </p:spPr>
        <p:txBody>
          <a:bodyPr wrap="square" rtlCol="0" anchor="b" anchorCtr="0">
            <a:noAutofit/>
          </a:bodyPr>
          <a:lstStyle/>
          <a:p>
            <a:r>
              <a:rPr lang="fr-CA" sz="1400" dirty="0"/>
              <a:t>Ajoutez un affichage «</a:t>
            </a:r>
            <a:r>
              <a:rPr lang="fr-CA" sz="1400" b="1" dirty="0"/>
              <a:t>Display</a:t>
            </a:r>
            <a:r>
              <a:rPr lang="fr-CA" sz="1400" dirty="0"/>
              <a:t>» pour le </a:t>
            </a:r>
            <a:r>
              <a:rPr lang="fr-CA" sz="1400" b="1" dirty="0"/>
              <a:t>potentiomètre</a:t>
            </a:r>
            <a:r>
              <a:rPr lang="fr-CA" sz="1400" dirty="0"/>
              <a:t> à «</a:t>
            </a:r>
            <a:r>
              <a:rPr lang="fr-CA" sz="1400" b="1" dirty="0"/>
              <a:t>V2</a:t>
            </a:r>
            <a:r>
              <a:rPr lang="fr-CA" sz="1400" dirty="0"/>
              <a:t>»</a:t>
            </a:r>
          </a:p>
        </p:txBody>
      </p:sp>
      <p:sp>
        <p:nvSpPr>
          <p:cNvPr id="22" name="ZoneTexte 21">
            <a:extLst>
              <a:ext uri="{FF2B5EF4-FFF2-40B4-BE49-F238E27FC236}">
                <a16:creationId xmlns:a16="http://schemas.microsoft.com/office/drawing/2014/main" id="{34509593-E213-42CB-BCC8-7AECDCA42D7E}"/>
              </a:ext>
            </a:extLst>
          </p:cNvPr>
          <p:cNvSpPr txBox="1"/>
          <p:nvPr/>
        </p:nvSpPr>
        <p:spPr>
          <a:xfrm>
            <a:off x="8087638" y="2632810"/>
            <a:ext cx="1718077" cy="738664"/>
          </a:xfrm>
          <a:prstGeom prst="rect">
            <a:avLst/>
          </a:prstGeom>
          <a:noFill/>
        </p:spPr>
        <p:txBody>
          <a:bodyPr wrap="square" rtlCol="0" anchor="b" anchorCtr="0">
            <a:noAutofit/>
          </a:bodyPr>
          <a:lstStyle/>
          <a:p>
            <a:r>
              <a:rPr lang="fr-CA" sz="1400" dirty="0"/>
              <a:t>Ajoutez un contrôleur «</a:t>
            </a:r>
            <a:r>
              <a:rPr lang="fr-CA" sz="1400" b="1" dirty="0" err="1"/>
              <a:t>Slider</a:t>
            </a:r>
            <a:r>
              <a:rPr lang="fr-CA" sz="1400" dirty="0"/>
              <a:t>» pour le </a:t>
            </a:r>
            <a:r>
              <a:rPr lang="fr-CA" sz="1400" b="1" dirty="0"/>
              <a:t>servomoteur</a:t>
            </a:r>
            <a:r>
              <a:rPr lang="fr-CA" sz="1400" dirty="0"/>
              <a:t> à «</a:t>
            </a:r>
            <a:r>
              <a:rPr lang="fr-CA" sz="1400" b="1" dirty="0"/>
              <a:t>V1</a:t>
            </a:r>
            <a:r>
              <a:rPr lang="fr-CA" sz="1400" dirty="0"/>
              <a:t>»</a:t>
            </a:r>
          </a:p>
        </p:txBody>
      </p:sp>
      <p:sp>
        <p:nvSpPr>
          <p:cNvPr id="23" name="ZoneTexte 22">
            <a:extLst>
              <a:ext uri="{FF2B5EF4-FFF2-40B4-BE49-F238E27FC236}">
                <a16:creationId xmlns:a16="http://schemas.microsoft.com/office/drawing/2014/main" id="{50715958-2E35-4147-9C58-1B6BA4B202DD}"/>
              </a:ext>
            </a:extLst>
          </p:cNvPr>
          <p:cNvSpPr txBox="1"/>
          <p:nvPr/>
        </p:nvSpPr>
        <p:spPr>
          <a:xfrm>
            <a:off x="9848883" y="2635482"/>
            <a:ext cx="1718077" cy="738664"/>
          </a:xfrm>
          <a:prstGeom prst="rect">
            <a:avLst/>
          </a:prstGeom>
          <a:noFill/>
        </p:spPr>
        <p:txBody>
          <a:bodyPr wrap="square" rtlCol="0" anchor="b" anchorCtr="0">
            <a:noAutofit/>
          </a:bodyPr>
          <a:lstStyle/>
          <a:p>
            <a:r>
              <a:rPr lang="fr-CA" sz="1400" dirty="0"/>
              <a:t>Appuyez sur le bouton triangulaire pour lancer le projet.</a:t>
            </a:r>
          </a:p>
        </p:txBody>
      </p:sp>
      <p:sp>
        <p:nvSpPr>
          <p:cNvPr id="24" name="ZoneTexte 23">
            <a:extLst>
              <a:ext uri="{FF2B5EF4-FFF2-40B4-BE49-F238E27FC236}">
                <a16:creationId xmlns:a16="http://schemas.microsoft.com/office/drawing/2014/main" id="{87CE6706-31E3-4CE2-9682-34DA811B8777}"/>
              </a:ext>
            </a:extLst>
          </p:cNvPr>
          <p:cNvSpPr txBox="1"/>
          <p:nvPr/>
        </p:nvSpPr>
        <p:spPr>
          <a:xfrm>
            <a:off x="4582010" y="2420039"/>
            <a:ext cx="1569609" cy="954107"/>
          </a:xfrm>
          <a:prstGeom prst="rect">
            <a:avLst/>
          </a:prstGeom>
          <a:noFill/>
        </p:spPr>
        <p:txBody>
          <a:bodyPr wrap="square" rtlCol="0" anchor="b" anchorCtr="0">
            <a:noAutofit/>
          </a:bodyPr>
          <a:lstStyle/>
          <a:p>
            <a:r>
              <a:rPr lang="fr-CA" sz="1400" dirty="0"/>
              <a:t>Cliquez dans l’espace vide pour ajouter des connecteurs.</a:t>
            </a:r>
          </a:p>
        </p:txBody>
      </p:sp>
      <p:sp>
        <p:nvSpPr>
          <p:cNvPr id="25" name="Rectangle : coins arrondis 24">
            <a:extLst>
              <a:ext uri="{FF2B5EF4-FFF2-40B4-BE49-F238E27FC236}">
                <a16:creationId xmlns:a16="http://schemas.microsoft.com/office/drawing/2014/main" id="{8386DD57-45BC-4EFD-9539-0BAAFA6265A2}"/>
              </a:ext>
            </a:extLst>
          </p:cNvPr>
          <p:cNvSpPr/>
          <p:nvPr/>
        </p:nvSpPr>
        <p:spPr>
          <a:xfrm>
            <a:off x="6369561" y="5233139"/>
            <a:ext cx="534464"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3BA47685-3AB0-4C12-A773-61A770558152}"/>
              </a:ext>
            </a:extLst>
          </p:cNvPr>
          <p:cNvSpPr/>
          <p:nvPr/>
        </p:nvSpPr>
        <p:spPr>
          <a:xfrm>
            <a:off x="8159707" y="5207369"/>
            <a:ext cx="524538"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7" name="Rectangle : coins arrondis 26">
            <a:extLst>
              <a:ext uri="{FF2B5EF4-FFF2-40B4-BE49-F238E27FC236}">
                <a16:creationId xmlns:a16="http://schemas.microsoft.com/office/drawing/2014/main" id="{FEBDBDAA-368E-47AA-9E84-AEE7AFB53B5A}"/>
              </a:ext>
            </a:extLst>
          </p:cNvPr>
          <p:cNvSpPr/>
          <p:nvPr/>
        </p:nvSpPr>
        <p:spPr>
          <a:xfrm>
            <a:off x="6805003" y="3495396"/>
            <a:ext cx="424472" cy="3050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Rectangle : coins arrondis 27">
            <a:extLst>
              <a:ext uri="{FF2B5EF4-FFF2-40B4-BE49-F238E27FC236}">
                <a16:creationId xmlns:a16="http://schemas.microsoft.com/office/drawing/2014/main" id="{A68803F9-001C-4B9B-BA98-AD4B7ED7DF2E}"/>
              </a:ext>
            </a:extLst>
          </p:cNvPr>
          <p:cNvSpPr/>
          <p:nvPr/>
        </p:nvSpPr>
        <p:spPr>
          <a:xfrm>
            <a:off x="8561440" y="3495396"/>
            <a:ext cx="424472" cy="30507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Rectangle : coins arrondis 28">
            <a:extLst>
              <a:ext uri="{FF2B5EF4-FFF2-40B4-BE49-F238E27FC236}">
                <a16:creationId xmlns:a16="http://schemas.microsoft.com/office/drawing/2014/main" id="{A8A7066E-FEFE-45C3-BFC4-D490B96EE7C2}"/>
              </a:ext>
            </a:extLst>
          </p:cNvPr>
          <p:cNvSpPr/>
          <p:nvPr/>
        </p:nvSpPr>
        <p:spPr>
          <a:xfrm>
            <a:off x="7526903" y="5233139"/>
            <a:ext cx="534464"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 coins arrondis 29">
            <a:extLst>
              <a:ext uri="{FF2B5EF4-FFF2-40B4-BE49-F238E27FC236}">
                <a16:creationId xmlns:a16="http://schemas.microsoft.com/office/drawing/2014/main" id="{506485DF-8F83-410D-B4FE-8283D7ACE00D}"/>
              </a:ext>
            </a:extLst>
          </p:cNvPr>
          <p:cNvSpPr/>
          <p:nvPr/>
        </p:nvSpPr>
        <p:spPr>
          <a:xfrm>
            <a:off x="9320413" y="5233138"/>
            <a:ext cx="524538" cy="4028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Rectangle : coins arrondis 30">
            <a:extLst>
              <a:ext uri="{FF2B5EF4-FFF2-40B4-BE49-F238E27FC236}">
                <a16:creationId xmlns:a16="http://schemas.microsoft.com/office/drawing/2014/main" id="{093C9798-4E49-4D37-A8E4-E2E35B726570}"/>
              </a:ext>
            </a:extLst>
          </p:cNvPr>
          <p:cNvSpPr/>
          <p:nvPr/>
        </p:nvSpPr>
        <p:spPr>
          <a:xfrm>
            <a:off x="11329649" y="3514446"/>
            <a:ext cx="281591" cy="28602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59120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200276"/>
            <a:ext cx="10515600" cy="1657350"/>
          </a:xfrm>
        </p:spPr>
        <p:txBody>
          <a:bodyPr>
            <a:normAutofit fontScale="90000"/>
          </a:bodyPr>
          <a:lstStyle/>
          <a:p>
            <a:pPr algn="ctr"/>
            <a:r>
              <a:rPr lang="fr-CA" dirty="0">
                <a:solidFill>
                  <a:schemeClr val="accent4"/>
                </a:solidFill>
              </a:rPr>
              <a:t>CODE</a:t>
            </a:r>
            <a:r>
              <a:rPr lang="fr-CA" dirty="0">
                <a:solidFill>
                  <a:schemeClr val="accent2"/>
                </a:solidFill>
              </a:rPr>
              <a:t> </a:t>
            </a:r>
            <a:r>
              <a:rPr lang="fr-CA" dirty="0">
                <a:solidFill>
                  <a:schemeClr val="tx1"/>
                </a:solidFill>
              </a:rPr>
              <a:t>POUR</a:t>
            </a:r>
            <a:r>
              <a:rPr lang="fr-CA" dirty="0">
                <a:solidFill>
                  <a:schemeClr val="accent2"/>
                </a:solidFill>
              </a:rPr>
              <a:t> ESP32 TTGO </a:t>
            </a:r>
            <a:r>
              <a:rPr lang="fr-CA" dirty="0"/>
              <a:t>↔ </a:t>
            </a:r>
            <a:r>
              <a:rPr lang="fr-CA" dirty="0">
                <a:solidFill>
                  <a:schemeClr val="accent6"/>
                </a:solidFill>
              </a:rPr>
              <a:t>BLYNK.IO </a:t>
            </a:r>
            <a:br>
              <a:rPr lang="fr-CA" dirty="0"/>
            </a:br>
            <a:r>
              <a:rPr lang="fr-CA" sz="2700" dirty="0"/>
              <a:t>(NE PAS OUBLIER DE MODIFIER LES OPTIONS DE CONNEXION!)</a:t>
            </a:r>
            <a:endParaRPr lang="fr-CA" dirty="0"/>
          </a:p>
        </p:txBody>
      </p:sp>
      <p:sp>
        <p:nvSpPr>
          <p:cNvPr id="3" name="Espace réservé du contenu 2">
            <a:extLst>
              <a:ext uri="{FF2B5EF4-FFF2-40B4-BE49-F238E27FC236}">
                <a16:creationId xmlns:a16="http://schemas.microsoft.com/office/drawing/2014/main" id="{7DE65483-304B-4435-809D-D4E77C3DCF42}"/>
              </a:ext>
            </a:extLst>
          </p:cNvPr>
          <p:cNvSpPr>
            <a:spLocks noGrp="1"/>
          </p:cNvSpPr>
          <p:nvPr>
            <p:ph idx="1"/>
          </p:nvPr>
        </p:nvSpPr>
        <p:spPr>
          <a:xfrm>
            <a:off x="962025" y="4043892"/>
            <a:ext cx="10515600" cy="623358"/>
          </a:xfrm>
        </p:spPr>
        <p:txBody>
          <a:bodyPr/>
          <a:lstStyle/>
          <a:p>
            <a:pPr marL="0" indent="0" algn="ctr">
              <a:buNone/>
            </a:pPr>
            <a:r>
              <a:rPr lang="fr-CA" dirty="0"/>
              <a:t>Code : </a:t>
            </a:r>
            <a:r>
              <a:rPr lang="fr-CA" dirty="0">
                <a:hlinkClick r:id="rId2"/>
              </a:rPr>
              <a:t>https://create.arduino.cc/editor/tof/a6ae9661-cd81-417f-8088-d6246b6a9d8b/preview</a:t>
            </a:r>
            <a:endParaRPr lang="fr-CA" dirty="0"/>
          </a:p>
        </p:txBody>
      </p:sp>
    </p:spTree>
    <p:extLst>
      <p:ext uri="{BB962C8B-B14F-4D97-AF65-F5344CB8AC3E}">
        <p14:creationId xmlns:p14="http://schemas.microsoft.com/office/powerpoint/2010/main" val="28557353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a:xfrm>
            <a:off x="3700329" y="2630855"/>
            <a:ext cx="4791342" cy="1157958"/>
          </a:xfrm>
        </p:spPr>
        <p:txBody>
          <a:bodyPr/>
          <a:lstStyle/>
          <a:p>
            <a:r>
              <a:rPr lang="en-CA" dirty="0"/>
              <a:t>SÉANCE 13</a:t>
            </a:r>
            <a:endParaRPr lang="fr-CA" dirty="0"/>
          </a:p>
        </p:txBody>
      </p:sp>
    </p:spTree>
    <p:extLst>
      <p:ext uri="{BB962C8B-B14F-4D97-AF65-F5344CB8AC3E}">
        <p14:creationId xmlns:p14="http://schemas.microsoft.com/office/powerpoint/2010/main" val="24978676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1894610"/>
            <a:ext cx="10515600" cy="1657350"/>
          </a:xfrm>
        </p:spPr>
        <p:txBody>
          <a:bodyPr>
            <a:normAutofit/>
          </a:bodyPr>
          <a:lstStyle/>
          <a:p>
            <a:pPr algn="ctr"/>
            <a:r>
              <a:rPr lang="fr-CA" dirty="0">
                <a:solidFill>
                  <a:schemeClr val="accent2"/>
                </a:solidFill>
              </a:rPr>
              <a:t>QUIZ FINAL, </a:t>
            </a:r>
            <a:br>
              <a:rPr lang="fr-CA" dirty="0">
                <a:solidFill>
                  <a:schemeClr val="accent2"/>
                </a:solidFill>
              </a:rPr>
            </a:br>
            <a:r>
              <a:rPr lang="fr-CA" dirty="0">
                <a:solidFill>
                  <a:schemeClr val="accent2"/>
                </a:solidFill>
              </a:rPr>
              <a:t>JEUDI 17 DÉCEMBRE 12:00</a:t>
            </a:r>
          </a:p>
        </p:txBody>
      </p:sp>
      <p:pic>
        <p:nvPicPr>
          <p:cNvPr id="4" name="Image 3">
            <a:extLst>
              <a:ext uri="{FF2B5EF4-FFF2-40B4-BE49-F238E27FC236}">
                <a16:creationId xmlns:a16="http://schemas.microsoft.com/office/drawing/2014/main" id="{26EEF4DD-717D-4B21-BDF0-685D2A65D490}"/>
              </a:ext>
            </a:extLst>
          </p:cNvPr>
          <p:cNvPicPr>
            <a:picLocks noChangeAspect="1"/>
          </p:cNvPicPr>
          <p:nvPr/>
        </p:nvPicPr>
        <p:blipFill>
          <a:blip r:embed="rId2"/>
          <a:stretch>
            <a:fillRect/>
          </a:stretch>
        </p:blipFill>
        <p:spPr>
          <a:xfrm>
            <a:off x="1275851" y="3551960"/>
            <a:ext cx="10289778" cy="962162"/>
          </a:xfrm>
          <a:prstGeom prst="rect">
            <a:avLst/>
          </a:prstGeom>
        </p:spPr>
      </p:pic>
    </p:spTree>
    <p:extLst>
      <p:ext uri="{BB962C8B-B14F-4D97-AF65-F5344CB8AC3E}">
        <p14:creationId xmlns:p14="http://schemas.microsoft.com/office/powerpoint/2010/main" val="2094003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EBE74-35DC-4F0E-97C3-5A13AA3E26A8}"/>
              </a:ext>
            </a:extLst>
          </p:cNvPr>
          <p:cNvSpPr>
            <a:spLocks noGrp="1"/>
          </p:cNvSpPr>
          <p:nvPr>
            <p:ph type="title"/>
          </p:nvPr>
        </p:nvSpPr>
        <p:spPr/>
        <p:txBody>
          <a:bodyPr/>
          <a:lstStyle/>
          <a:p>
            <a:r>
              <a:rPr lang="fr-CA" dirty="0"/>
              <a:t>ESP32 TTGO SERVO. + POT.</a:t>
            </a:r>
          </a:p>
        </p:txBody>
      </p:sp>
      <p:pic>
        <p:nvPicPr>
          <p:cNvPr id="5" name="Espace réservé du contenu 4" descr="Une image contenant équipement électronique, ordinateur, circuit&#10;&#10;Description générée automatiquement">
            <a:extLst>
              <a:ext uri="{FF2B5EF4-FFF2-40B4-BE49-F238E27FC236}">
                <a16:creationId xmlns:a16="http://schemas.microsoft.com/office/drawing/2014/main" id="{32095191-2345-4586-891C-B05ABBFA8288}"/>
              </a:ext>
            </a:extLst>
          </p:cNvPr>
          <p:cNvPicPr>
            <a:picLocks noGrp="1" noChangeAspect="1"/>
          </p:cNvPicPr>
          <p:nvPr>
            <p:ph idx="1"/>
          </p:nvPr>
        </p:nvPicPr>
        <p:blipFill>
          <a:blip r:embed="rId2"/>
          <a:stretch>
            <a:fillRect/>
          </a:stretch>
        </p:blipFill>
        <p:spPr>
          <a:xfrm>
            <a:off x="2806810" y="1392654"/>
            <a:ext cx="5765689" cy="5260560"/>
          </a:xfrm>
        </p:spPr>
      </p:pic>
      <p:sp>
        <p:nvSpPr>
          <p:cNvPr id="7" name="Accolade ouvrante 6">
            <a:extLst>
              <a:ext uri="{FF2B5EF4-FFF2-40B4-BE49-F238E27FC236}">
                <a16:creationId xmlns:a16="http://schemas.microsoft.com/office/drawing/2014/main" id="{E4B17294-3956-44AF-8259-21861F260672}"/>
              </a:ext>
            </a:extLst>
          </p:cNvPr>
          <p:cNvSpPr/>
          <p:nvPr/>
        </p:nvSpPr>
        <p:spPr>
          <a:xfrm rot="5400000">
            <a:off x="5734049" y="1743076"/>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12A096D7-00E2-491E-BC1D-E3ED8B80F21C}"/>
              </a:ext>
            </a:extLst>
          </p:cNvPr>
          <p:cNvSpPr/>
          <p:nvPr/>
        </p:nvSpPr>
        <p:spPr>
          <a:xfrm rot="5400000">
            <a:off x="8181973" y="1733549"/>
            <a:ext cx="161927" cy="619125"/>
          </a:xfrm>
          <a:prstGeom prst="leftBrace">
            <a:avLst>
              <a:gd name="adj1" fmla="val 30555"/>
              <a:gd name="adj2" fmla="val 50000"/>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BD6AFE9E-AC16-4044-8F00-1EA004B9B7DF}"/>
              </a:ext>
            </a:extLst>
          </p:cNvPr>
          <p:cNvSpPr txBox="1"/>
          <p:nvPr/>
        </p:nvSpPr>
        <p:spPr>
          <a:xfrm>
            <a:off x="5329237" y="1392654"/>
            <a:ext cx="971550" cy="369332"/>
          </a:xfrm>
          <a:prstGeom prst="rect">
            <a:avLst/>
          </a:prstGeom>
          <a:noFill/>
        </p:spPr>
        <p:txBody>
          <a:bodyPr wrap="square" rtlCol="0">
            <a:spAutoFit/>
          </a:bodyPr>
          <a:lstStyle/>
          <a:p>
            <a:pPr algn="ctr"/>
            <a:r>
              <a:rPr lang="fr-CA" dirty="0"/>
              <a:t>5V</a:t>
            </a:r>
          </a:p>
        </p:txBody>
      </p:sp>
      <p:sp>
        <p:nvSpPr>
          <p:cNvPr id="10" name="ZoneTexte 9">
            <a:extLst>
              <a:ext uri="{FF2B5EF4-FFF2-40B4-BE49-F238E27FC236}">
                <a16:creationId xmlns:a16="http://schemas.microsoft.com/office/drawing/2014/main" id="{D3029681-EE3D-4F3B-8E36-12301F8B4F04}"/>
              </a:ext>
            </a:extLst>
          </p:cNvPr>
          <p:cNvSpPr txBox="1"/>
          <p:nvPr/>
        </p:nvSpPr>
        <p:spPr>
          <a:xfrm>
            <a:off x="7777161" y="1392654"/>
            <a:ext cx="971550" cy="369332"/>
          </a:xfrm>
          <a:prstGeom prst="rect">
            <a:avLst/>
          </a:prstGeom>
          <a:noFill/>
        </p:spPr>
        <p:txBody>
          <a:bodyPr wrap="square" rtlCol="0">
            <a:spAutoFit/>
          </a:bodyPr>
          <a:lstStyle/>
          <a:p>
            <a:pPr algn="ctr"/>
            <a:r>
              <a:rPr lang="fr-CA" dirty="0"/>
              <a:t>3.3V</a:t>
            </a:r>
          </a:p>
        </p:txBody>
      </p:sp>
      <p:sp>
        <p:nvSpPr>
          <p:cNvPr id="11" name="ZoneTexte 10">
            <a:extLst>
              <a:ext uri="{FF2B5EF4-FFF2-40B4-BE49-F238E27FC236}">
                <a16:creationId xmlns:a16="http://schemas.microsoft.com/office/drawing/2014/main" id="{066BED96-298C-4707-AD19-4EC012851383}"/>
              </a:ext>
            </a:extLst>
          </p:cNvPr>
          <p:cNvSpPr txBox="1"/>
          <p:nvPr/>
        </p:nvSpPr>
        <p:spPr>
          <a:xfrm>
            <a:off x="2281236" y="4016059"/>
            <a:ext cx="2405063" cy="923330"/>
          </a:xfrm>
          <a:prstGeom prst="rect">
            <a:avLst/>
          </a:prstGeom>
          <a:noFill/>
        </p:spPr>
        <p:txBody>
          <a:bodyPr wrap="square" rtlCol="0">
            <a:spAutoFit/>
          </a:bodyPr>
          <a:lstStyle/>
          <a:p>
            <a:pPr algn="ctr"/>
            <a:r>
              <a:rPr lang="fr-CA" dirty="0"/>
              <a:t>Servomoteur alimenté par 5V et connecté à la broche 27</a:t>
            </a:r>
          </a:p>
        </p:txBody>
      </p:sp>
      <p:sp>
        <p:nvSpPr>
          <p:cNvPr id="12" name="ZoneTexte 11">
            <a:extLst>
              <a:ext uri="{FF2B5EF4-FFF2-40B4-BE49-F238E27FC236}">
                <a16:creationId xmlns:a16="http://schemas.microsoft.com/office/drawing/2014/main" id="{337B8F4D-815B-4E18-946E-8F1A54E03684}"/>
              </a:ext>
            </a:extLst>
          </p:cNvPr>
          <p:cNvSpPr txBox="1"/>
          <p:nvPr/>
        </p:nvSpPr>
        <p:spPr>
          <a:xfrm>
            <a:off x="8339136" y="4634350"/>
            <a:ext cx="2405063" cy="923330"/>
          </a:xfrm>
          <a:prstGeom prst="rect">
            <a:avLst/>
          </a:prstGeom>
          <a:noFill/>
        </p:spPr>
        <p:txBody>
          <a:bodyPr wrap="square" rtlCol="0">
            <a:spAutoFit/>
          </a:bodyPr>
          <a:lstStyle/>
          <a:p>
            <a:pPr algn="ctr"/>
            <a:r>
              <a:rPr lang="fr-CA" dirty="0"/>
              <a:t>Potentiomètre «alimenté» par le 3.3V et connecté à la broche 32</a:t>
            </a:r>
          </a:p>
        </p:txBody>
      </p:sp>
    </p:spTree>
    <p:extLst>
      <p:ext uri="{BB962C8B-B14F-4D97-AF65-F5344CB8AC3E}">
        <p14:creationId xmlns:p14="http://schemas.microsoft.com/office/powerpoint/2010/main" val="1113505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58E361-F0B4-A242-B723-FFB4F835C1CF}"/>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24AC1EEF-7DA8-FE47-9A6E-ECA46E0A3955}"/>
              </a:ext>
            </a:extLst>
          </p:cNvPr>
          <p:cNvPicPr>
            <a:picLocks noGrp="1" noChangeAspect="1"/>
          </p:cNvPicPr>
          <p:nvPr>
            <p:ph idx="1"/>
          </p:nvPr>
        </p:nvPicPr>
        <p:blipFill>
          <a:blip r:embed="rId2"/>
          <a:stretch>
            <a:fillRect/>
          </a:stretch>
        </p:blipFill>
        <p:spPr>
          <a:xfrm>
            <a:off x="620409" y="2116182"/>
            <a:ext cx="5712298" cy="3091361"/>
          </a:xfrm>
        </p:spPr>
      </p:pic>
      <p:pic>
        <p:nvPicPr>
          <p:cNvPr id="7" name="Image 6">
            <a:extLst>
              <a:ext uri="{FF2B5EF4-FFF2-40B4-BE49-F238E27FC236}">
                <a16:creationId xmlns:a16="http://schemas.microsoft.com/office/drawing/2014/main" id="{C20E4F89-0CD5-FE42-9C53-A01162E3CD55}"/>
              </a:ext>
            </a:extLst>
          </p:cNvPr>
          <p:cNvPicPr>
            <a:picLocks noChangeAspect="1"/>
          </p:cNvPicPr>
          <p:nvPr/>
        </p:nvPicPr>
        <p:blipFill>
          <a:blip r:embed="rId3"/>
          <a:stretch>
            <a:fillRect/>
          </a:stretch>
        </p:blipFill>
        <p:spPr>
          <a:xfrm>
            <a:off x="6096000" y="2116181"/>
            <a:ext cx="5712298" cy="3091361"/>
          </a:xfrm>
          <a:prstGeom prst="rect">
            <a:avLst/>
          </a:prstGeom>
        </p:spPr>
      </p:pic>
    </p:spTree>
    <p:extLst>
      <p:ext uri="{BB962C8B-B14F-4D97-AF65-F5344CB8AC3E}">
        <p14:creationId xmlns:p14="http://schemas.microsoft.com/office/powerpoint/2010/main" val="3642161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nl-NL" sz="4100" dirty="0" err="1"/>
              <a:t>Lungta</a:t>
            </a:r>
            <a:r>
              <a:rPr lang="nl-NL" sz="4100" dirty="0"/>
              <a:t>, Patrick Saint-Denis (2012)</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fontScale="92500" lnSpcReduction="10000"/>
          </a:bodyPr>
          <a:lstStyle/>
          <a:p>
            <a:pPr marL="0" indent="0">
              <a:buNone/>
            </a:pPr>
            <a:r>
              <a:rPr lang="fr-CA" sz="2000" dirty="0"/>
              <a:t>«</a:t>
            </a:r>
            <a:r>
              <a:rPr lang="fr-CA" sz="2000" dirty="0" err="1"/>
              <a:t>Lungta</a:t>
            </a:r>
            <a:r>
              <a:rPr lang="fr-CA" sz="2000" dirty="0"/>
              <a:t>, une </a:t>
            </a:r>
            <a:r>
              <a:rPr lang="fr-CA" sz="2000" dirty="0" err="1"/>
              <a:t>oeuvre</a:t>
            </a:r>
            <a:r>
              <a:rPr lang="fr-CA" sz="2000" dirty="0"/>
              <a:t> d’un certain Patrick Saint-Denis, témoigne aussi d’un intérêt pour les manifestations physiques du mouvement. L’</a:t>
            </a:r>
            <a:r>
              <a:rPr lang="fr-CA" sz="2000" dirty="0" err="1"/>
              <a:t>oeuvre</a:t>
            </a:r>
            <a:r>
              <a:rPr lang="fr-CA" sz="2000" dirty="0"/>
              <a:t> tourne autour d’une matrice physique de 192 moteurs/ventilateurs actionnant une série de feuille de papier disposées de manière à former une grille bidimensionnelle. Agissant à titre d’écran ou de synthétiseur vidéo, la matrice dévoile un ensemble riche et complexe d’interactions entre le son, la capture vidéographique et la gestuelle performative. La tension électrique des moteurs peut être contrôlée de manière individuelle, pour que le positionnement de chaque feuille de papier puisse constituer en réalité un pixel d’une image rendue à très basse résolution.» </a:t>
            </a:r>
            <a:r>
              <a:rPr lang="fr-CA" sz="2000" i="1" dirty="0"/>
              <a:t>MUS3328 - Notes de cours de Patrick Saint-Denis et Martin Marier</a:t>
            </a:r>
          </a:p>
        </p:txBody>
      </p:sp>
      <p:pic>
        <p:nvPicPr>
          <p:cNvPr id="5" name="Média en ligne 4" title="Lungta">
            <a:hlinkClick r:id="" action="ppaction://media"/>
            <a:extLst>
              <a:ext uri="{FF2B5EF4-FFF2-40B4-BE49-F238E27FC236}">
                <a16:creationId xmlns:a16="http://schemas.microsoft.com/office/drawing/2014/main" id="{648CB399-977D-47A2-9AF7-0E3F87110873}"/>
              </a:ext>
            </a:extLst>
          </p:cNvPr>
          <p:cNvPicPr>
            <a:picLocks noRot="1" noChangeAspect="1"/>
          </p:cNvPicPr>
          <p:nvPr>
            <a:videoFile r:link="rId1"/>
          </p:nvPr>
        </p:nvPicPr>
        <p:blipFill>
          <a:blip r:embed="rId3"/>
          <a:stretch>
            <a:fillRect/>
          </a:stretch>
        </p:blipFill>
        <p:spPr>
          <a:xfrm>
            <a:off x="5650778" y="2137785"/>
            <a:ext cx="6196039" cy="3410664"/>
          </a:xfrm>
          <a:prstGeom prst="rect">
            <a:avLst/>
          </a:prstGeom>
        </p:spPr>
      </p:pic>
    </p:spTree>
    <p:extLst>
      <p:ext uri="{BB962C8B-B14F-4D97-AF65-F5344CB8AC3E}">
        <p14:creationId xmlns:p14="http://schemas.microsoft.com/office/powerpoint/2010/main" val="20793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équipement électronique, assis, moniteur, photo&#10;&#10;Description générée automatiquement">
            <a:extLst>
              <a:ext uri="{FF2B5EF4-FFF2-40B4-BE49-F238E27FC236}">
                <a16:creationId xmlns:a16="http://schemas.microsoft.com/office/drawing/2014/main" id="{3D3ACB7B-A6FA-4BCF-846B-D26BE24AFF5B}"/>
              </a:ext>
            </a:extLst>
          </p:cNvPr>
          <p:cNvPicPr>
            <a:picLocks noChangeAspect="1"/>
          </p:cNvPicPr>
          <p:nvPr/>
        </p:nvPicPr>
        <p:blipFill>
          <a:blip r:embed="rId2"/>
          <a:stretch>
            <a:fillRect/>
          </a:stretch>
        </p:blipFill>
        <p:spPr>
          <a:xfrm>
            <a:off x="6608536" y="2572086"/>
            <a:ext cx="3972685" cy="3972685"/>
          </a:xfrm>
          <a:prstGeom prst="rect">
            <a:avLst/>
          </a:prstGeom>
        </p:spPr>
      </p:pic>
      <p:sp>
        <p:nvSpPr>
          <p:cNvPr id="2" name="Titre 1">
            <a:extLst>
              <a:ext uri="{FF2B5EF4-FFF2-40B4-BE49-F238E27FC236}">
                <a16:creationId xmlns:a16="http://schemas.microsoft.com/office/drawing/2014/main" id="{E3539963-B95C-469B-9A35-0EA2780AB098}"/>
              </a:ext>
            </a:extLst>
          </p:cNvPr>
          <p:cNvSpPr>
            <a:spLocks noGrp="1"/>
          </p:cNvSpPr>
          <p:nvPr>
            <p:ph type="title"/>
          </p:nvPr>
        </p:nvSpPr>
        <p:spPr/>
        <p:txBody>
          <a:bodyPr>
            <a:noAutofit/>
          </a:bodyPr>
          <a:lstStyle/>
          <a:p>
            <a:r>
              <a:rPr lang="fr-CA" sz="3200" dirty="0"/>
              <a:t>CONTRÔLE PAR </a:t>
            </a:r>
            <a:r>
              <a:rPr lang="fr-CA" sz="3200" i="1" dirty="0"/>
              <a:t>OPEN SOUND CONTROL </a:t>
            </a:r>
            <a:r>
              <a:rPr lang="fr-CA" sz="3200" dirty="0"/>
              <a:t>(OSC)</a:t>
            </a:r>
          </a:p>
        </p:txBody>
      </p:sp>
      <p:sp>
        <p:nvSpPr>
          <p:cNvPr id="3" name="Espace réservé du contenu 2">
            <a:extLst>
              <a:ext uri="{FF2B5EF4-FFF2-40B4-BE49-F238E27FC236}">
                <a16:creationId xmlns:a16="http://schemas.microsoft.com/office/drawing/2014/main" id="{A597A188-7BB9-4C1D-9343-6F27F769EC72}"/>
              </a:ext>
            </a:extLst>
          </p:cNvPr>
          <p:cNvSpPr>
            <a:spLocks noGrp="1"/>
          </p:cNvSpPr>
          <p:nvPr>
            <p:ph idx="1"/>
          </p:nvPr>
        </p:nvSpPr>
        <p:spPr>
          <a:xfrm>
            <a:off x="838200" y="1253067"/>
            <a:ext cx="10515600" cy="3626504"/>
          </a:xfrm>
        </p:spPr>
        <p:txBody>
          <a:bodyPr/>
          <a:lstStyle/>
          <a:p>
            <a:pPr marL="0" indent="0">
              <a:buNone/>
            </a:pPr>
            <a:r>
              <a:rPr lang="fr-CA" b="1" dirty="0">
                <a:solidFill>
                  <a:schemeClr val="accent4"/>
                </a:solidFill>
              </a:rPr>
              <a:t>L'Open Sound Control (OSC)</a:t>
            </a:r>
            <a:r>
              <a:rPr lang="fr-CA" dirty="0">
                <a:solidFill>
                  <a:schemeClr val="accent4"/>
                </a:solidFill>
              </a:rPr>
              <a:t> </a:t>
            </a:r>
            <a:r>
              <a:rPr lang="fr-CA" dirty="0"/>
              <a:t>est un format de transmission de données entre ordinateurs, synthétiseurs, robots ou tout autre matériel ou logiciel compatible, </a:t>
            </a:r>
            <a:r>
              <a:rPr lang="fr-CA" b="1" dirty="0"/>
              <a:t>conçu pour le contrôle en temps réel</a:t>
            </a:r>
            <a:r>
              <a:rPr lang="fr-CA" dirty="0"/>
              <a:t>. Il est le plus souvent transporté par </a:t>
            </a:r>
            <a:r>
              <a:rPr lang="fr-FR" b="1" dirty="0">
                <a:solidFill>
                  <a:schemeClr val="accent2"/>
                </a:solidFill>
              </a:rPr>
              <a:t>User </a:t>
            </a:r>
            <a:r>
              <a:rPr lang="fr-FR" b="1" dirty="0" err="1">
                <a:solidFill>
                  <a:schemeClr val="accent2"/>
                </a:solidFill>
              </a:rPr>
              <a:t>Datagram</a:t>
            </a:r>
            <a:r>
              <a:rPr lang="fr-FR" b="1" dirty="0">
                <a:solidFill>
                  <a:schemeClr val="accent2"/>
                </a:solidFill>
              </a:rPr>
              <a:t> Protocol (</a:t>
            </a:r>
            <a:r>
              <a:rPr lang="fr-CA" b="1" dirty="0">
                <a:solidFill>
                  <a:schemeClr val="accent2"/>
                </a:solidFill>
              </a:rPr>
              <a:t>UDP)</a:t>
            </a:r>
            <a:r>
              <a:rPr lang="fr-CA" dirty="0">
                <a:solidFill>
                  <a:schemeClr val="accent2"/>
                </a:solidFill>
              </a:rPr>
              <a:t> </a:t>
            </a:r>
            <a:r>
              <a:rPr lang="fr-CA" dirty="0"/>
              <a:t>et apporte des améliorations en termes de rapidité et flexibilité par rapport à l'ancienne norme </a:t>
            </a:r>
            <a:r>
              <a:rPr lang="fr-CA" b="1" dirty="0">
                <a:solidFill>
                  <a:schemeClr val="accent5"/>
                </a:solidFill>
              </a:rPr>
              <a:t>MIDI</a:t>
            </a:r>
            <a:r>
              <a:rPr lang="fr-CA" b="1" dirty="0"/>
              <a:t>. </a:t>
            </a:r>
            <a:r>
              <a:rPr lang="fr-CA" dirty="0"/>
              <a:t>Spécifications de l’OSC 1.0 : </a:t>
            </a:r>
            <a:r>
              <a:rPr lang="fr-CA" dirty="0">
                <a:hlinkClick r:id="rId3"/>
              </a:rPr>
              <a:t>http://opensoundcontrol.org/spec-1_0</a:t>
            </a:r>
            <a:endParaRPr lang="fr-CA" dirty="0"/>
          </a:p>
          <a:p>
            <a:pPr marL="0" indent="0">
              <a:buNone/>
            </a:pPr>
            <a:endParaRPr lang="fr-CA" dirty="0"/>
          </a:p>
          <a:p>
            <a:pPr marL="0" indent="0">
              <a:buNone/>
            </a:pPr>
            <a:endParaRPr lang="fr-CA" dirty="0"/>
          </a:p>
          <a:p>
            <a:pPr marL="0" indent="0">
              <a:buNone/>
            </a:pPr>
            <a:endParaRPr lang="fr-CA" dirty="0"/>
          </a:p>
          <a:p>
            <a:pPr marL="0" indent="0">
              <a:buNone/>
            </a:pPr>
            <a:endParaRPr lang="fr-CA" dirty="0"/>
          </a:p>
          <a:p>
            <a:pPr marL="0" indent="0">
              <a:buNone/>
            </a:pPr>
            <a:r>
              <a:rPr lang="fr-CA" dirty="0"/>
              <a:t> </a:t>
            </a:r>
          </a:p>
        </p:txBody>
      </p:sp>
      <p:pic>
        <p:nvPicPr>
          <p:cNvPr id="4" name="Image 3">
            <a:extLst>
              <a:ext uri="{FF2B5EF4-FFF2-40B4-BE49-F238E27FC236}">
                <a16:creationId xmlns:a16="http://schemas.microsoft.com/office/drawing/2014/main" id="{5356AAEA-A6DB-404B-99D0-A37E9B38C3A0}"/>
              </a:ext>
            </a:extLst>
          </p:cNvPr>
          <p:cNvPicPr>
            <a:picLocks noChangeAspect="1"/>
          </p:cNvPicPr>
          <p:nvPr/>
        </p:nvPicPr>
        <p:blipFill>
          <a:blip r:embed="rId4"/>
          <a:stretch>
            <a:fillRect/>
          </a:stretch>
        </p:blipFill>
        <p:spPr>
          <a:xfrm>
            <a:off x="2273026" y="2823330"/>
            <a:ext cx="1788084" cy="3190766"/>
          </a:xfrm>
          <a:prstGeom prst="rect">
            <a:avLst/>
          </a:prstGeom>
        </p:spPr>
      </p:pic>
      <p:sp>
        <p:nvSpPr>
          <p:cNvPr id="5" name="Flèche : droite 4">
            <a:extLst>
              <a:ext uri="{FF2B5EF4-FFF2-40B4-BE49-F238E27FC236}">
                <a16:creationId xmlns:a16="http://schemas.microsoft.com/office/drawing/2014/main" id="{0D81178B-332D-4580-809B-879398F386CF}"/>
              </a:ext>
            </a:extLst>
          </p:cNvPr>
          <p:cNvSpPr/>
          <p:nvPr/>
        </p:nvSpPr>
        <p:spPr>
          <a:xfrm>
            <a:off x="4270623" y="2950767"/>
            <a:ext cx="2337913" cy="1744033"/>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A" dirty="0"/>
              <a:t>IP : 10.10.10.4</a:t>
            </a:r>
          </a:p>
          <a:p>
            <a:pPr algn="ctr"/>
            <a:r>
              <a:rPr lang="fr-CA" dirty="0"/>
              <a:t>Port : 9999</a:t>
            </a:r>
          </a:p>
          <a:p>
            <a:pPr algn="ctr"/>
            <a:r>
              <a:rPr lang="fr-CA" dirty="0"/>
              <a:t>Message : /pot </a:t>
            </a:r>
            <a:r>
              <a:rPr lang="fr-CA" i="1" dirty="0" err="1"/>
              <a:t>int</a:t>
            </a:r>
            <a:endParaRPr lang="fr-CA" i="1" dirty="0"/>
          </a:p>
        </p:txBody>
      </p:sp>
      <p:sp>
        <p:nvSpPr>
          <p:cNvPr id="8" name="Flèche : gauche 7">
            <a:extLst>
              <a:ext uri="{FF2B5EF4-FFF2-40B4-BE49-F238E27FC236}">
                <a16:creationId xmlns:a16="http://schemas.microsoft.com/office/drawing/2014/main" id="{287CC661-A102-4DD4-96D5-6A20481D27E4}"/>
              </a:ext>
            </a:extLst>
          </p:cNvPr>
          <p:cNvSpPr/>
          <p:nvPr/>
        </p:nvSpPr>
        <p:spPr>
          <a:xfrm>
            <a:off x="4135306" y="4799902"/>
            <a:ext cx="2399034" cy="16929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10.10.10.1</a:t>
            </a:r>
          </a:p>
          <a:p>
            <a:pPr algn="ctr"/>
            <a:r>
              <a:rPr lang="fr-CA" dirty="0"/>
              <a:t>Port : 8888</a:t>
            </a:r>
          </a:p>
          <a:p>
            <a:pPr algn="ctr"/>
            <a:r>
              <a:rPr lang="fr-CA" dirty="0"/>
              <a:t>Message : /servo </a:t>
            </a:r>
            <a:r>
              <a:rPr lang="fr-CA" i="1" dirty="0" err="1"/>
              <a:t>int</a:t>
            </a:r>
            <a:endParaRPr lang="fr-CA" i="1" dirty="0"/>
          </a:p>
        </p:txBody>
      </p:sp>
      <p:sp>
        <p:nvSpPr>
          <p:cNvPr id="13" name="Rectangle 12">
            <a:extLst>
              <a:ext uri="{FF2B5EF4-FFF2-40B4-BE49-F238E27FC236}">
                <a16:creationId xmlns:a16="http://schemas.microsoft.com/office/drawing/2014/main" id="{0E70C13A-C53C-43F0-ABCB-12A32439C119}"/>
              </a:ext>
            </a:extLst>
          </p:cNvPr>
          <p:cNvSpPr/>
          <p:nvPr/>
        </p:nvSpPr>
        <p:spPr>
          <a:xfrm>
            <a:off x="2460568" y="5969174"/>
            <a:ext cx="1504604" cy="34913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10.10.10.1 </a:t>
            </a:r>
          </a:p>
        </p:txBody>
      </p:sp>
      <p:sp>
        <p:nvSpPr>
          <p:cNvPr id="14" name="Rectangle 13">
            <a:extLst>
              <a:ext uri="{FF2B5EF4-FFF2-40B4-BE49-F238E27FC236}">
                <a16:creationId xmlns:a16="http://schemas.microsoft.com/office/drawing/2014/main" id="{CC85B466-A101-43FC-9E39-7A1842D51896}"/>
              </a:ext>
            </a:extLst>
          </p:cNvPr>
          <p:cNvSpPr/>
          <p:nvPr/>
        </p:nvSpPr>
        <p:spPr>
          <a:xfrm>
            <a:off x="7750559" y="5969174"/>
            <a:ext cx="1842656" cy="34913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IP : 10.10.10.4</a:t>
            </a:r>
          </a:p>
        </p:txBody>
      </p:sp>
    </p:spTree>
    <p:extLst>
      <p:ext uri="{BB962C8B-B14F-4D97-AF65-F5344CB8AC3E}">
        <p14:creationId xmlns:p14="http://schemas.microsoft.com/office/powerpoint/2010/main" val="37248683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39963-B95C-469B-9A35-0EA2780AB098}"/>
              </a:ext>
            </a:extLst>
          </p:cNvPr>
          <p:cNvSpPr>
            <a:spLocks noGrp="1"/>
          </p:cNvSpPr>
          <p:nvPr>
            <p:ph type="title"/>
          </p:nvPr>
        </p:nvSpPr>
        <p:spPr/>
        <p:txBody>
          <a:bodyPr>
            <a:noAutofit/>
          </a:bodyPr>
          <a:lstStyle/>
          <a:p>
            <a:r>
              <a:rPr lang="fr-CA" sz="3200" dirty="0"/>
              <a:t>EXEMPLE DE COMMUNICATION OSC ENTRE ESP32 ET ORDINATEUR</a:t>
            </a:r>
          </a:p>
        </p:txBody>
      </p:sp>
      <p:sp>
        <p:nvSpPr>
          <p:cNvPr id="16" name="ZoneTexte 15">
            <a:extLst>
              <a:ext uri="{FF2B5EF4-FFF2-40B4-BE49-F238E27FC236}">
                <a16:creationId xmlns:a16="http://schemas.microsoft.com/office/drawing/2014/main" id="{D1720626-49A9-481F-AE88-FA2F954820ED}"/>
              </a:ext>
            </a:extLst>
          </p:cNvPr>
          <p:cNvSpPr txBox="1"/>
          <p:nvPr/>
        </p:nvSpPr>
        <p:spPr>
          <a:xfrm>
            <a:off x="838200" y="1392626"/>
            <a:ext cx="4662395" cy="3139321"/>
          </a:xfrm>
          <a:prstGeom prst="rect">
            <a:avLst/>
          </a:prstGeom>
          <a:noFill/>
        </p:spPr>
        <p:txBody>
          <a:bodyPr wrap="square">
            <a:spAutoFit/>
          </a:bodyPr>
          <a:lstStyle/>
          <a:p>
            <a:r>
              <a:rPr lang="fr-CA" b="1" dirty="0">
                <a:solidFill>
                  <a:schemeClr val="accent6"/>
                </a:solidFill>
              </a:rPr>
              <a:t>Pour la carte Arduino ESP32 TTGO</a:t>
            </a:r>
          </a:p>
          <a:p>
            <a:r>
              <a:rPr lang="fr-CA" b="1" dirty="0"/>
              <a:t> </a:t>
            </a:r>
          </a:p>
          <a:p>
            <a:pPr marL="285750" indent="-285750">
              <a:buFont typeface="Arial" panose="020B0604020202020204" pitchFamily="34" charset="0"/>
              <a:buChar char="•"/>
            </a:pPr>
            <a:r>
              <a:rPr lang="fr-CA" dirty="0"/>
              <a:t>Installez la bibliothèque OSC de CNMAT: </a:t>
            </a:r>
          </a:p>
          <a:p>
            <a:pPr marL="742950" lvl="1" indent="-285750">
              <a:buFont typeface="Arial" panose="020B0604020202020204" pitchFamily="34" charset="0"/>
              <a:buChar char="•"/>
            </a:pPr>
            <a:r>
              <a:rPr lang="fr-CA" dirty="0"/>
              <a:t>Téléchargez </a:t>
            </a:r>
            <a:r>
              <a:rPr lang="fr-CA" dirty="0">
                <a:hlinkClick r:id="rId2"/>
              </a:rPr>
              <a:t>https://github.com/CNMAT/OSC</a:t>
            </a:r>
            <a:endParaRPr lang="fr-CA" dirty="0"/>
          </a:p>
          <a:p>
            <a:pPr marL="742950" lvl="1" indent="-285750">
              <a:buFont typeface="Arial" panose="020B0604020202020204" pitchFamily="34" charset="0"/>
              <a:buChar char="•"/>
            </a:pPr>
            <a:r>
              <a:rPr lang="fr-CA" dirty="0"/>
              <a:t>Extrayez et déposez la bibliothèque dans </a:t>
            </a:r>
            <a:r>
              <a:rPr lang="fr-CA" b="1" dirty="0"/>
              <a:t>Documents &gt; Arduino &gt; </a:t>
            </a:r>
            <a:r>
              <a:rPr lang="fr-CA" b="1" dirty="0" err="1"/>
              <a:t>Libraries</a:t>
            </a:r>
            <a:endParaRPr lang="fr-CA" b="1" dirty="0"/>
          </a:p>
          <a:p>
            <a:pPr marL="285750" indent="-285750">
              <a:buFont typeface="Arial" panose="020B0604020202020204" pitchFamily="34" charset="0"/>
              <a:buChar char="•"/>
            </a:pPr>
            <a:r>
              <a:rPr lang="fr-CA" dirty="0"/>
              <a:t>Téléchargez le code Arduino ici : </a:t>
            </a:r>
            <a:r>
              <a:rPr lang="fr-CA" dirty="0">
                <a:hlinkClick r:id="rId3"/>
              </a:rPr>
              <a:t>https://create.arduino.cc/editor/tof/b5435a79-2565-471d-a791-de8e652147ac/preview</a:t>
            </a:r>
            <a:endParaRPr lang="fr-CA" dirty="0"/>
          </a:p>
          <a:p>
            <a:endParaRPr lang="fr-CA" dirty="0"/>
          </a:p>
        </p:txBody>
      </p:sp>
      <p:sp>
        <p:nvSpPr>
          <p:cNvPr id="18" name="ZoneTexte 17">
            <a:extLst>
              <a:ext uri="{FF2B5EF4-FFF2-40B4-BE49-F238E27FC236}">
                <a16:creationId xmlns:a16="http://schemas.microsoft.com/office/drawing/2014/main" id="{5AE46C1F-6F5A-43B3-A168-91B4DD99A8A6}"/>
              </a:ext>
            </a:extLst>
          </p:cNvPr>
          <p:cNvSpPr txBox="1"/>
          <p:nvPr/>
        </p:nvSpPr>
        <p:spPr>
          <a:xfrm>
            <a:off x="5828994" y="1315525"/>
            <a:ext cx="3973082" cy="369332"/>
          </a:xfrm>
          <a:prstGeom prst="rect">
            <a:avLst/>
          </a:prstGeom>
          <a:noFill/>
        </p:spPr>
        <p:txBody>
          <a:bodyPr wrap="square">
            <a:spAutoFit/>
          </a:bodyPr>
          <a:lstStyle/>
          <a:p>
            <a:r>
              <a:rPr lang="fr-CA" b="1" dirty="0">
                <a:solidFill>
                  <a:schemeClr val="accent2"/>
                </a:solidFill>
              </a:rPr>
              <a:t>Pour Max</a:t>
            </a:r>
          </a:p>
        </p:txBody>
      </p:sp>
      <p:pic>
        <p:nvPicPr>
          <p:cNvPr id="6" name="Image 5">
            <a:extLst>
              <a:ext uri="{FF2B5EF4-FFF2-40B4-BE49-F238E27FC236}">
                <a16:creationId xmlns:a16="http://schemas.microsoft.com/office/drawing/2014/main" id="{70AD5B3B-D14F-4307-8B15-F97EC450BC33}"/>
              </a:ext>
            </a:extLst>
          </p:cNvPr>
          <p:cNvPicPr>
            <a:picLocks noChangeAspect="1"/>
          </p:cNvPicPr>
          <p:nvPr/>
        </p:nvPicPr>
        <p:blipFill>
          <a:blip r:embed="rId4"/>
          <a:stretch>
            <a:fillRect/>
          </a:stretch>
        </p:blipFill>
        <p:spPr>
          <a:xfrm>
            <a:off x="5925755" y="1761958"/>
            <a:ext cx="5291553" cy="3595851"/>
          </a:xfrm>
          <a:prstGeom prst="rect">
            <a:avLst/>
          </a:prstGeom>
        </p:spPr>
      </p:pic>
    </p:spTree>
    <p:extLst>
      <p:ext uri="{BB962C8B-B14F-4D97-AF65-F5344CB8AC3E}">
        <p14:creationId xmlns:p14="http://schemas.microsoft.com/office/powerpoint/2010/main" val="30581405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275C8-679D-4F30-B1A1-DA3522D3A7EA}"/>
              </a:ext>
            </a:extLst>
          </p:cNvPr>
          <p:cNvSpPr>
            <a:spLocks noGrp="1"/>
          </p:cNvSpPr>
          <p:nvPr>
            <p:ph type="title"/>
          </p:nvPr>
        </p:nvSpPr>
        <p:spPr>
          <a:xfrm>
            <a:off x="962025" y="2600325"/>
            <a:ext cx="10515600" cy="1657350"/>
          </a:xfrm>
        </p:spPr>
        <p:txBody>
          <a:bodyPr>
            <a:normAutofit fontScale="90000"/>
          </a:bodyPr>
          <a:lstStyle/>
          <a:p>
            <a:pPr algn="ctr"/>
            <a:r>
              <a:rPr lang="fr-CA" dirty="0">
                <a:solidFill>
                  <a:schemeClr val="accent4"/>
                </a:solidFill>
              </a:rPr>
              <a:t>REMPLIR LE</a:t>
            </a:r>
            <a:br>
              <a:rPr lang="fr-CA" dirty="0">
                <a:solidFill>
                  <a:schemeClr val="accent4"/>
                </a:solidFill>
              </a:rPr>
            </a:br>
            <a:r>
              <a:rPr lang="fr-CA" dirty="0">
                <a:solidFill>
                  <a:schemeClr val="accent4"/>
                </a:solidFill>
                <a:hlinkClick r:id="rId2"/>
              </a:rPr>
              <a:t>QUESTIONNAIRE SUR</a:t>
            </a:r>
            <a:br>
              <a:rPr lang="fr-CA" dirty="0">
                <a:solidFill>
                  <a:schemeClr val="accent4"/>
                </a:solidFill>
                <a:hlinkClick r:id="rId2"/>
              </a:rPr>
            </a:br>
            <a:r>
              <a:rPr lang="fr-CA" dirty="0">
                <a:solidFill>
                  <a:schemeClr val="accent4"/>
                </a:solidFill>
                <a:hlinkClick r:id="rId2"/>
              </a:rPr>
              <a:t>LES ENSEIGNEMENTS</a:t>
            </a:r>
            <a:endParaRPr lang="fr-CA" dirty="0"/>
          </a:p>
        </p:txBody>
      </p:sp>
    </p:spTree>
    <p:extLst>
      <p:ext uri="{BB962C8B-B14F-4D97-AF65-F5344CB8AC3E}">
        <p14:creationId xmlns:p14="http://schemas.microsoft.com/office/powerpoint/2010/main" val="13086467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766439" y="455267"/>
            <a:ext cx="10659122" cy="1267823"/>
          </a:xfrm>
        </p:spPr>
        <p:txBody>
          <a:bodyPr anchor="t"/>
          <a:lstStyle/>
          <a:p>
            <a:r>
              <a:rPr lang="fr-CA" sz="4400" dirty="0"/>
              <a:t>CHAÎNE WEB</a:t>
            </a:r>
            <a:br>
              <a:rPr lang="fr-CA" sz="4400" dirty="0"/>
            </a:br>
            <a:r>
              <a:rPr lang="fr-CA" sz="4400" dirty="0"/>
              <a:t>TRAVAIL SOMMATIF 10%</a:t>
            </a:r>
            <a:br>
              <a:rPr lang="fr-CA" sz="4400" dirty="0"/>
            </a:br>
            <a:r>
              <a:rPr lang="fr-CA" sz="4400" dirty="0"/>
              <a:t>GROUPES DE 2</a:t>
            </a:r>
            <a:endParaRPr lang="fr-CA" sz="3600"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1101101" y="2317282"/>
            <a:ext cx="10576172" cy="2403618"/>
          </a:xfrm>
        </p:spPr>
        <p:txBody>
          <a:bodyPr>
            <a:normAutofit/>
          </a:bodyPr>
          <a:lstStyle/>
          <a:p>
            <a:pPr>
              <a:lnSpc>
                <a:spcPct val="100000"/>
              </a:lnSpc>
            </a:pPr>
            <a:r>
              <a:rPr lang="fr-CA" sz="1400" dirty="0"/>
              <a:t>Vous devez démontrer que vous êtes capable d’utiliser la plateforme </a:t>
            </a:r>
            <a:r>
              <a:rPr lang="fr-CA" sz="1400" dirty="0" err="1"/>
              <a:t>Adafruit</a:t>
            </a:r>
            <a:r>
              <a:rPr lang="fr-CA" sz="1400" dirty="0"/>
              <a:t> IO pour connecter deux microcontrôleurs entre eux à distance. </a:t>
            </a:r>
          </a:p>
          <a:p>
            <a:pPr>
              <a:lnSpc>
                <a:spcPct val="100000"/>
              </a:lnSpc>
            </a:pPr>
            <a:r>
              <a:rPr lang="fr-CA" sz="1400" dirty="0"/>
              <a:t>À partir du même compte </a:t>
            </a:r>
            <a:r>
              <a:rPr lang="fr-CA" sz="1400" dirty="0" err="1"/>
              <a:t>Adafruit</a:t>
            </a:r>
            <a:r>
              <a:rPr lang="fr-CA" sz="1400" dirty="0"/>
              <a:t> IO, vous devez réaliser un compte qui :</a:t>
            </a:r>
          </a:p>
          <a:p>
            <a:pPr lvl="1">
              <a:lnSpc>
                <a:spcPct val="100000"/>
              </a:lnSpc>
            </a:pPr>
            <a:r>
              <a:rPr lang="fr-CA" sz="1400" dirty="0"/>
              <a:t>Lorsqu’un capteur du microcontrôleur A détecte un changement, il envoie la valeur à un </a:t>
            </a:r>
            <a:r>
              <a:rPr lang="fr-CA" sz="1400" i="1" dirty="0" err="1"/>
              <a:t>feed</a:t>
            </a:r>
            <a:r>
              <a:rPr lang="fr-CA" sz="1400" dirty="0"/>
              <a:t> qui est interprété par le microcontrôleur B. Le microcontrôleur B actionne un actionneur en fonction de la valeur reçue.</a:t>
            </a:r>
          </a:p>
          <a:p>
            <a:pPr lvl="1">
              <a:lnSpc>
                <a:spcPct val="100000"/>
              </a:lnSpc>
            </a:pPr>
            <a:r>
              <a:rPr lang="fr-CA" sz="1400" dirty="0"/>
              <a:t>Lorsqu’un capteur du microcontrôleur B détecte un changement, il envoie la valeur à un </a:t>
            </a:r>
            <a:r>
              <a:rPr lang="fr-CA" sz="1400" i="1" dirty="0" err="1"/>
              <a:t>feed</a:t>
            </a:r>
            <a:r>
              <a:rPr lang="fr-CA" sz="1400" dirty="0"/>
              <a:t> qui est interprété par le microcontrôleur A. Le microcontrôleur A actionne un actionneur en fonction de la valeur reçue.</a:t>
            </a:r>
          </a:p>
          <a:p>
            <a:pPr>
              <a:lnSpc>
                <a:spcPct val="100000"/>
              </a:lnSpc>
            </a:pPr>
            <a:r>
              <a:rPr lang="fr-CA" sz="1400" dirty="0"/>
              <a:t>Les deux microcontrôleurs doivent avoir des actions et des réactions différentes (donc un code différent).</a:t>
            </a:r>
          </a:p>
        </p:txBody>
      </p:sp>
      <p:sp>
        <p:nvSpPr>
          <p:cNvPr id="21" name="Rectangle 20">
            <a:extLst>
              <a:ext uri="{FF2B5EF4-FFF2-40B4-BE49-F238E27FC236}">
                <a16:creationId xmlns:a16="http://schemas.microsoft.com/office/drawing/2014/main" id="{85DA1BDF-9CE4-4CC2-9994-D8C8B5ED262A}"/>
              </a:ext>
            </a:extLst>
          </p:cNvPr>
          <p:cNvSpPr/>
          <p:nvPr/>
        </p:nvSpPr>
        <p:spPr>
          <a:xfrm>
            <a:off x="3884924" y="5941614"/>
            <a:ext cx="4674241" cy="648642"/>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pPr>
            <a:r>
              <a:rPr lang="fr-CA" sz="1200" dirty="0">
                <a:solidFill>
                  <a:schemeClr val="tx2"/>
                </a:solidFill>
              </a:rPr>
              <a:t>Vous devez remettre (par équipe) : vos deux codes </a:t>
            </a:r>
            <a:r>
              <a:rPr lang="fr-CA" sz="1200" b="1" dirty="0" err="1">
                <a:solidFill>
                  <a:schemeClr val="tx2"/>
                </a:solidFill>
              </a:rPr>
              <a:t>Arduinos</a:t>
            </a:r>
            <a:r>
              <a:rPr lang="fr-CA" sz="1200" b="1" dirty="0">
                <a:solidFill>
                  <a:schemeClr val="tx2"/>
                </a:solidFill>
              </a:rPr>
              <a:t>, un texte d’un paragraphe qui explique votre chaîne et </a:t>
            </a:r>
            <a:r>
              <a:rPr lang="fr-CA" sz="1200" dirty="0">
                <a:solidFill>
                  <a:schemeClr val="tx2"/>
                </a:solidFill>
              </a:rPr>
              <a:t>une </a:t>
            </a:r>
            <a:r>
              <a:rPr lang="fr-CA" sz="1200" b="1" dirty="0">
                <a:solidFill>
                  <a:schemeClr val="tx2"/>
                </a:solidFill>
              </a:rPr>
              <a:t>vidéo</a:t>
            </a:r>
            <a:r>
              <a:rPr lang="fr-CA" sz="1200" dirty="0">
                <a:solidFill>
                  <a:schemeClr val="tx2"/>
                </a:solidFill>
              </a:rPr>
              <a:t> démontrant le fonctionnement de votre projet.</a:t>
            </a:r>
          </a:p>
        </p:txBody>
      </p:sp>
      <p:sp>
        <p:nvSpPr>
          <p:cNvPr id="5" name="Rectangle 4">
            <a:extLst>
              <a:ext uri="{FF2B5EF4-FFF2-40B4-BE49-F238E27FC236}">
                <a16:creationId xmlns:a16="http://schemas.microsoft.com/office/drawing/2014/main" id="{1DB5500B-5F21-48EA-8BDD-B7221C2FB5CC}"/>
              </a:ext>
            </a:extLst>
          </p:cNvPr>
          <p:cNvSpPr/>
          <p:nvPr/>
        </p:nvSpPr>
        <p:spPr>
          <a:xfrm>
            <a:off x="2474436" y="451701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
        <p:nvSpPr>
          <p:cNvPr id="6" name="Flèche : droite 5">
            <a:extLst>
              <a:ext uri="{FF2B5EF4-FFF2-40B4-BE49-F238E27FC236}">
                <a16:creationId xmlns:a16="http://schemas.microsoft.com/office/drawing/2014/main" id="{1A1E6D8C-82D5-4730-A97E-E46DFD79DE7E}"/>
              </a:ext>
            </a:extLst>
          </p:cNvPr>
          <p:cNvSpPr/>
          <p:nvPr/>
        </p:nvSpPr>
        <p:spPr>
          <a:xfrm>
            <a:off x="3900190" y="4385017"/>
            <a:ext cx="1395710" cy="671766"/>
          </a:xfrm>
          <a:prstGeom prst="rightArrow">
            <a:avLst>
              <a:gd name="adj1" fmla="val 50000"/>
              <a:gd name="adj2" fmla="val 358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save</a:t>
            </a:r>
            <a:endParaRPr lang="fr-CA" dirty="0">
              <a:solidFill>
                <a:schemeClr val="tx1"/>
              </a:solidFill>
            </a:endParaRPr>
          </a:p>
        </p:txBody>
      </p:sp>
      <p:sp>
        <p:nvSpPr>
          <p:cNvPr id="8" name="Rectangle 7">
            <a:extLst>
              <a:ext uri="{FF2B5EF4-FFF2-40B4-BE49-F238E27FC236}">
                <a16:creationId xmlns:a16="http://schemas.microsoft.com/office/drawing/2014/main" id="{1EE8C974-B5A0-41EB-966F-87C092AAF3E2}"/>
              </a:ext>
            </a:extLst>
          </p:cNvPr>
          <p:cNvSpPr/>
          <p:nvPr/>
        </p:nvSpPr>
        <p:spPr>
          <a:xfrm>
            <a:off x="8559165" y="4492115"/>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Actionneur</a:t>
            </a:r>
            <a:endParaRPr lang="fr-CA" dirty="0"/>
          </a:p>
        </p:txBody>
      </p:sp>
      <p:sp>
        <p:nvSpPr>
          <p:cNvPr id="9" name="Rectangle 8">
            <a:extLst>
              <a:ext uri="{FF2B5EF4-FFF2-40B4-BE49-F238E27FC236}">
                <a16:creationId xmlns:a16="http://schemas.microsoft.com/office/drawing/2014/main" id="{717CAB88-96C6-409B-87E8-9E33FCC80AC9}"/>
              </a:ext>
            </a:extLst>
          </p:cNvPr>
          <p:cNvSpPr/>
          <p:nvPr/>
        </p:nvSpPr>
        <p:spPr>
          <a:xfrm>
            <a:off x="5538287" y="5289314"/>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feedBA</a:t>
            </a:r>
            <a:r>
              <a:rPr lang="fr-CA" dirty="0">
                <a:solidFill>
                  <a:schemeClr val="tx1"/>
                </a:solidFill>
              </a:rPr>
              <a:t>»</a:t>
            </a:r>
            <a:endParaRPr lang="fr-CA" dirty="0"/>
          </a:p>
        </p:txBody>
      </p:sp>
      <p:sp>
        <p:nvSpPr>
          <p:cNvPr id="11" name="Rectangle 10">
            <a:extLst>
              <a:ext uri="{FF2B5EF4-FFF2-40B4-BE49-F238E27FC236}">
                <a16:creationId xmlns:a16="http://schemas.microsoft.com/office/drawing/2014/main" id="{FE75E5CC-0E17-4FD3-8699-5A40EBEE296B}"/>
              </a:ext>
            </a:extLst>
          </p:cNvPr>
          <p:cNvSpPr/>
          <p:nvPr/>
        </p:nvSpPr>
        <p:spPr>
          <a:xfrm>
            <a:off x="2474436" y="5284641"/>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Actionneur</a:t>
            </a:r>
            <a:endParaRPr lang="fr-CA" dirty="0"/>
          </a:p>
        </p:txBody>
      </p:sp>
      <p:sp>
        <p:nvSpPr>
          <p:cNvPr id="4" name="Flèche : gauche 3">
            <a:extLst>
              <a:ext uri="{FF2B5EF4-FFF2-40B4-BE49-F238E27FC236}">
                <a16:creationId xmlns:a16="http://schemas.microsoft.com/office/drawing/2014/main" id="{A6BED108-F6C7-4438-8EE0-5B350EC0CB61}"/>
              </a:ext>
            </a:extLst>
          </p:cNvPr>
          <p:cNvSpPr/>
          <p:nvPr/>
        </p:nvSpPr>
        <p:spPr>
          <a:xfrm>
            <a:off x="3871865" y="5189104"/>
            <a:ext cx="1424035" cy="648642"/>
          </a:xfrm>
          <a:prstGeom prst="leftArrow">
            <a:avLst>
              <a:gd name="adj1" fmla="val 50000"/>
              <a:gd name="adj2" fmla="val 411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onMessage</a:t>
            </a:r>
            <a:endParaRPr lang="fr-CA" dirty="0">
              <a:solidFill>
                <a:schemeClr val="tx1"/>
              </a:solidFill>
            </a:endParaRPr>
          </a:p>
        </p:txBody>
      </p:sp>
      <p:sp>
        <p:nvSpPr>
          <p:cNvPr id="13" name="Flèche : droite 12">
            <a:extLst>
              <a:ext uri="{FF2B5EF4-FFF2-40B4-BE49-F238E27FC236}">
                <a16:creationId xmlns:a16="http://schemas.microsoft.com/office/drawing/2014/main" id="{166679AE-ED2A-4676-ABDC-E6E7B8CD2E2F}"/>
              </a:ext>
            </a:extLst>
          </p:cNvPr>
          <p:cNvSpPr/>
          <p:nvPr/>
        </p:nvSpPr>
        <p:spPr>
          <a:xfrm>
            <a:off x="6897097" y="4395448"/>
            <a:ext cx="1424035" cy="671766"/>
          </a:xfrm>
          <a:prstGeom prst="rightArrow">
            <a:avLst>
              <a:gd name="adj1" fmla="val 50000"/>
              <a:gd name="adj2" fmla="val 358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onMessage</a:t>
            </a:r>
            <a:endParaRPr lang="fr-CA" dirty="0">
              <a:solidFill>
                <a:schemeClr val="tx1"/>
              </a:solidFill>
            </a:endParaRPr>
          </a:p>
        </p:txBody>
      </p:sp>
      <p:sp>
        <p:nvSpPr>
          <p:cNvPr id="14" name="Rectangle 13">
            <a:extLst>
              <a:ext uri="{FF2B5EF4-FFF2-40B4-BE49-F238E27FC236}">
                <a16:creationId xmlns:a16="http://schemas.microsoft.com/office/drawing/2014/main" id="{667271ED-5C99-420F-A34A-C081A5C0D5C4}"/>
              </a:ext>
            </a:extLst>
          </p:cNvPr>
          <p:cNvSpPr/>
          <p:nvPr/>
        </p:nvSpPr>
        <p:spPr>
          <a:xfrm>
            <a:off x="5485731" y="4511896"/>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a:t>
            </a:r>
            <a:r>
              <a:rPr lang="fr-CA" dirty="0" err="1">
                <a:solidFill>
                  <a:schemeClr val="tx1"/>
                </a:solidFill>
              </a:rPr>
              <a:t>feedAB</a:t>
            </a:r>
            <a:r>
              <a:rPr lang="fr-CA" dirty="0">
                <a:solidFill>
                  <a:schemeClr val="tx1"/>
                </a:solidFill>
              </a:rPr>
              <a:t>»</a:t>
            </a:r>
            <a:endParaRPr lang="fr-CA" dirty="0"/>
          </a:p>
        </p:txBody>
      </p:sp>
      <p:sp>
        <p:nvSpPr>
          <p:cNvPr id="15" name="Flèche : gauche 14">
            <a:extLst>
              <a:ext uri="{FF2B5EF4-FFF2-40B4-BE49-F238E27FC236}">
                <a16:creationId xmlns:a16="http://schemas.microsoft.com/office/drawing/2014/main" id="{71A1E4FE-52E7-4BFE-B385-12200C24396C}"/>
              </a:ext>
            </a:extLst>
          </p:cNvPr>
          <p:cNvSpPr/>
          <p:nvPr/>
        </p:nvSpPr>
        <p:spPr>
          <a:xfrm>
            <a:off x="6996917" y="5206223"/>
            <a:ext cx="1003177" cy="648642"/>
          </a:xfrm>
          <a:prstGeom prst="leftArrow">
            <a:avLst>
              <a:gd name="adj1" fmla="val 50000"/>
              <a:gd name="adj2" fmla="val 411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a:solidFill>
                  <a:schemeClr val="tx1"/>
                </a:solidFill>
              </a:rPr>
              <a:t>save</a:t>
            </a:r>
            <a:endParaRPr lang="fr-CA" dirty="0">
              <a:solidFill>
                <a:schemeClr val="tx1"/>
              </a:solidFill>
            </a:endParaRPr>
          </a:p>
        </p:txBody>
      </p:sp>
      <p:sp>
        <p:nvSpPr>
          <p:cNvPr id="16" name="Rectangle 15">
            <a:extLst>
              <a:ext uri="{FF2B5EF4-FFF2-40B4-BE49-F238E27FC236}">
                <a16:creationId xmlns:a16="http://schemas.microsoft.com/office/drawing/2014/main" id="{D913A33E-BFA2-4EDF-83FC-AB9AEECA2836}"/>
              </a:ext>
            </a:extLst>
          </p:cNvPr>
          <p:cNvSpPr/>
          <p:nvPr/>
        </p:nvSpPr>
        <p:spPr>
          <a:xfrm>
            <a:off x="8559164" y="5310547"/>
            <a:ext cx="1216243" cy="4575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Capteur</a:t>
            </a:r>
            <a:endParaRPr lang="fr-CA" dirty="0"/>
          </a:p>
        </p:txBody>
      </p:sp>
    </p:spTree>
    <p:extLst>
      <p:ext uri="{BB962C8B-B14F-4D97-AF65-F5344CB8AC3E}">
        <p14:creationId xmlns:p14="http://schemas.microsoft.com/office/powerpoint/2010/main" val="27398311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ANNEXES</a:t>
            </a:r>
            <a:endParaRPr lang="fr-CA" dirty="0"/>
          </a:p>
        </p:txBody>
      </p:sp>
    </p:spTree>
    <p:extLst>
      <p:ext uri="{BB962C8B-B14F-4D97-AF65-F5344CB8AC3E}">
        <p14:creationId xmlns:p14="http://schemas.microsoft.com/office/powerpoint/2010/main" val="26326430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3BD86-1677-4312-9146-A273FB3E9BAC}"/>
              </a:ext>
            </a:extLst>
          </p:cNvPr>
          <p:cNvSpPr>
            <a:spLocks noGrp="1"/>
          </p:cNvSpPr>
          <p:nvPr>
            <p:ph type="title"/>
          </p:nvPr>
        </p:nvSpPr>
        <p:spPr>
          <a:xfrm>
            <a:off x="838200" y="365126"/>
            <a:ext cx="10515600" cy="745828"/>
          </a:xfrm>
        </p:spPr>
        <p:txBody>
          <a:bodyPr>
            <a:noAutofit/>
          </a:bodyPr>
          <a:lstStyle/>
          <a:p>
            <a:r>
              <a:rPr lang="en-CA" sz="2400" dirty="0"/>
              <a:t>COMMENT UTILISER DES CAPTEURS ANALOGIQUES ACTIFS?</a:t>
            </a:r>
            <a:endParaRPr lang="fr-CA" sz="2400" dirty="0"/>
          </a:p>
        </p:txBody>
      </p:sp>
      <p:pic>
        <p:nvPicPr>
          <p:cNvPr id="11" name="Image 10">
            <a:extLst>
              <a:ext uri="{FF2B5EF4-FFF2-40B4-BE49-F238E27FC236}">
                <a16:creationId xmlns:a16="http://schemas.microsoft.com/office/drawing/2014/main" id="{F869649F-2BE6-4302-B471-28CF4004AC97}"/>
              </a:ext>
            </a:extLst>
          </p:cNvPr>
          <p:cNvPicPr>
            <a:picLocks noChangeAspect="1"/>
          </p:cNvPicPr>
          <p:nvPr/>
        </p:nvPicPr>
        <p:blipFill>
          <a:blip r:embed="rId2"/>
          <a:stretch>
            <a:fillRect/>
          </a:stretch>
        </p:blipFill>
        <p:spPr>
          <a:xfrm>
            <a:off x="8627106" y="2653577"/>
            <a:ext cx="1381318" cy="2210108"/>
          </a:xfrm>
          <a:prstGeom prst="rect">
            <a:avLst/>
          </a:prstGeom>
        </p:spPr>
      </p:pic>
      <p:sp>
        <p:nvSpPr>
          <p:cNvPr id="19" name="ZoneTexte 18">
            <a:extLst>
              <a:ext uri="{FF2B5EF4-FFF2-40B4-BE49-F238E27FC236}">
                <a16:creationId xmlns:a16="http://schemas.microsoft.com/office/drawing/2014/main" id="{E4F6B322-A3BB-4493-B606-B4628ED223AE}"/>
              </a:ext>
            </a:extLst>
          </p:cNvPr>
          <p:cNvSpPr txBox="1"/>
          <p:nvPr/>
        </p:nvSpPr>
        <p:spPr>
          <a:xfrm>
            <a:off x="7443764" y="1202800"/>
            <a:ext cx="2366683" cy="369332"/>
          </a:xfrm>
          <a:prstGeom prst="rect">
            <a:avLst/>
          </a:prstGeom>
          <a:noFill/>
        </p:spPr>
        <p:txBody>
          <a:bodyPr wrap="square" rtlCol="0">
            <a:spAutoFit/>
          </a:bodyPr>
          <a:lstStyle/>
          <a:p>
            <a:r>
              <a:rPr lang="fr-CA" dirty="0"/>
              <a:t>TMP36</a:t>
            </a:r>
          </a:p>
        </p:txBody>
      </p:sp>
      <p:sp>
        <p:nvSpPr>
          <p:cNvPr id="20" name="ZoneTexte 19">
            <a:extLst>
              <a:ext uri="{FF2B5EF4-FFF2-40B4-BE49-F238E27FC236}">
                <a16:creationId xmlns:a16="http://schemas.microsoft.com/office/drawing/2014/main" id="{78158A39-7F57-43B4-A335-58DFF1879335}"/>
              </a:ext>
            </a:extLst>
          </p:cNvPr>
          <p:cNvSpPr txBox="1"/>
          <p:nvPr/>
        </p:nvSpPr>
        <p:spPr>
          <a:xfrm>
            <a:off x="7460479" y="1543468"/>
            <a:ext cx="3837647" cy="769441"/>
          </a:xfrm>
          <a:prstGeom prst="rect">
            <a:avLst/>
          </a:prstGeom>
          <a:noFill/>
        </p:spPr>
        <p:txBody>
          <a:bodyPr wrap="square" rtlCol="0">
            <a:spAutoFit/>
          </a:bodyPr>
          <a:lstStyle/>
          <a:p>
            <a:r>
              <a:rPr lang="fr-CA" sz="1100" dirty="0"/>
              <a:t>Modifie sa sortie de tension en fonction de la température du composant. Les pieds des extrémités se connectent à l'alimentation et à la terre. La broche centrale modifie sa tension à mesure qu'elle se réchauffe ou se refroidit.</a:t>
            </a:r>
          </a:p>
        </p:txBody>
      </p:sp>
      <p:sp>
        <p:nvSpPr>
          <p:cNvPr id="4" name="Espace réservé du contenu 3">
            <a:extLst>
              <a:ext uri="{FF2B5EF4-FFF2-40B4-BE49-F238E27FC236}">
                <a16:creationId xmlns:a16="http://schemas.microsoft.com/office/drawing/2014/main" id="{D340BE9D-2677-4700-B6A1-AD8E6B9BE645}"/>
              </a:ext>
            </a:extLst>
          </p:cNvPr>
          <p:cNvSpPr>
            <a:spLocks noGrp="1"/>
          </p:cNvSpPr>
          <p:nvPr>
            <p:ph idx="1"/>
          </p:nvPr>
        </p:nvSpPr>
        <p:spPr/>
        <p:txBody>
          <a:bodyPr/>
          <a:lstStyle/>
          <a:p>
            <a:endParaRPr lang="fr-CA"/>
          </a:p>
        </p:txBody>
      </p:sp>
    </p:spTree>
    <p:extLst>
      <p:ext uri="{BB962C8B-B14F-4D97-AF65-F5344CB8AC3E}">
        <p14:creationId xmlns:p14="http://schemas.microsoft.com/office/powerpoint/2010/main" val="29869121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93E56D-6985-48E6-BC71-EB2C5251D778}"/>
              </a:ext>
            </a:extLst>
          </p:cNvPr>
          <p:cNvSpPr>
            <a:spLocks noGrp="1"/>
          </p:cNvSpPr>
          <p:nvPr>
            <p:ph type="title"/>
          </p:nvPr>
        </p:nvSpPr>
        <p:spPr>
          <a:xfrm>
            <a:off x="5074298" y="559241"/>
            <a:ext cx="6803571" cy="733913"/>
          </a:xfrm>
        </p:spPr>
        <p:txBody>
          <a:bodyPr>
            <a:normAutofit fontScale="90000"/>
          </a:bodyPr>
          <a:lstStyle/>
          <a:p>
            <a:r>
              <a:rPr lang="fr-CA" dirty="0"/>
              <a:t>PASSER UN OBJET PAR RÉFÉRENCE</a:t>
            </a:r>
          </a:p>
        </p:txBody>
      </p:sp>
      <p:pic>
        <p:nvPicPr>
          <p:cNvPr id="6" name="Espace réservé du contenu 5" descr="Une image contenant texte&#10;&#10;Description générée automatiquement">
            <a:extLst>
              <a:ext uri="{FF2B5EF4-FFF2-40B4-BE49-F238E27FC236}">
                <a16:creationId xmlns:a16="http://schemas.microsoft.com/office/drawing/2014/main" id="{E9D6D727-204E-45C3-A555-493D8643EF18}"/>
              </a:ext>
            </a:extLst>
          </p:cNvPr>
          <p:cNvPicPr>
            <a:picLocks noGrp="1" noChangeAspect="1"/>
          </p:cNvPicPr>
          <p:nvPr>
            <p:ph idx="1"/>
          </p:nvPr>
        </p:nvPicPr>
        <p:blipFill>
          <a:blip r:embed="rId2"/>
          <a:stretch>
            <a:fillRect/>
          </a:stretch>
        </p:blipFill>
        <p:spPr>
          <a:xfrm>
            <a:off x="5221049" y="1631950"/>
            <a:ext cx="3410634" cy="4910138"/>
          </a:xfrm>
        </p:spPr>
      </p:pic>
      <p:pic>
        <p:nvPicPr>
          <p:cNvPr id="4" name="Image 3" descr="class Thing {&#10;  public:&#10;    int value;&#10;};&#10;&#10;Thing thing1;&#10;Thing thing2;&#10;&#10;void setup() {&#10;  // put your setup code here, to run once:&#10;  Serial.begin(57600);&#10;  thing1.value = 5;&#10;  thing2.value = 5;&#10;}&#10;&#10;void loop() {&#10;  delay(2000);&#10;&#10;  Serial.println(&quot;THING 1&quot;);&#10;  Serial.print(&quot;Current value of thing1 : &quot;);&#10;  Serial.println(thing1.value);&#10;  doTheThing(thing1);&#10;  Serial.print(&quot;Modified value of thing1 : &quot;);&#10;  Serial.println(thing1.value);&#10;&#10;  Serial.println(&quot;THING 2&quot;);&#10;  Serial.print(&quot;Current value of thing2 : &quot;);&#10;  Serial.println(thing2.value);&#10;  doTheThingByReference(thing2);&#10;  Serial.print(&quot;Modified value of thing2 : &quot;);&#10;  Serial.println(thing2.value);&#10;&#10;  Serial.println(&quot;*****&quot;);&#10;&#10;}&#10;&#10;void doTheThing(Thing thingLocalCopy) {&#10;  Serial.println(&quot;Doing the thing&quot;);&#10;  thingLocalCopy.value = thingLocalCopy.value + 5;&#10;}&#10;&#10;void doTheThingByReference(Thing &amp; thingReference) {&#10;  Serial.println(&quot;Doing the thing by reference &amp;&quot;);&#10;  thingReference.value = thingReference.value + 5;&#10;}&#10;&#10;&#10;">
            <a:extLst>
              <a:ext uri="{FF2B5EF4-FFF2-40B4-BE49-F238E27FC236}">
                <a16:creationId xmlns:a16="http://schemas.microsoft.com/office/drawing/2014/main" id="{761AC43D-18DB-496C-B69F-80767946186F}"/>
              </a:ext>
            </a:extLst>
          </p:cNvPr>
          <p:cNvPicPr>
            <a:picLocks noChangeAspect="1"/>
          </p:cNvPicPr>
          <p:nvPr/>
        </p:nvPicPr>
        <p:blipFill>
          <a:blip r:embed="rId3"/>
          <a:stretch>
            <a:fillRect/>
          </a:stretch>
        </p:blipFill>
        <p:spPr>
          <a:xfrm>
            <a:off x="939757" y="365125"/>
            <a:ext cx="3322779" cy="6176963"/>
          </a:xfrm>
          <a:prstGeom prst="rect">
            <a:avLst/>
          </a:prstGeom>
        </p:spPr>
      </p:pic>
    </p:spTree>
    <p:extLst>
      <p:ext uri="{BB962C8B-B14F-4D97-AF65-F5344CB8AC3E}">
        <p14:creationId xmlns:p14="http://schemas.microsoft.com/office/powerpoint/2010/main" val="902513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nl-NL" sz="4100" dirty="0"/>
              <a:t>CYCLOÏD-E, </a:t>
            </a:r>
            <a:r>
              <a:rPr lang="nl-NL" sz="4100" dirty="0" err="1"/>
              <a:t>Cod.Act</a:t>
            </a:r>
            <a:r>
              <a:rPr lang="nl-NL" sz="4100" dirty="0"/>
              <a:t> (2009)</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«Le tandem suisse </a:t>
            </a:r>
            <a:r>
              <a:rPr lang="fr-CA" sz="2000" dirty="0" err="1"/>
              <a:t>Cod.Act</a:t>
            </a:r>
            <a:r>
              <a:rPr lang="fr-CA" sz="2000" dirty="0"/>
              <a:t>, formé par les frères André and Michel </a:t>
            </a:r>
            <a:r>
              <a:rPr lang="fr-CA" sz="2000" dirty="0" err="1"/>
              <a:t>Décosterd</a:t>
            </a:r>
            <a:r>
              <a:rPr lang="fr-CA" sz="2000" dirty="0"/>
              <a:t>, poursuit actuellement une recherche extrêmement concluante sur le mouvement. Avec CYCLOÏD-E (2009), un bras aux multiples articulations et aux dimensions imposantes crée une sorte de chorégraphie circulaire aléatoire. Chaque articulation est munie d’un système audio dont les résonances sont alimentées en fonction du mouvement du dispositif lui-même. » </a:t>
            </a:r>
            <a:r>
              <a:rPr lang="fr-CA" sz="2000" i="1" dirty="0"/>
              <a:t>MUS3328 - Notes de cours de Patrick Saint-Denis et Martin Marier</a:t>
            </a:r>
          </a:p>
        </p:txBody>
      </p:sp>
      <p:pic>
        <p:nvPicPr>
          <p:cNvPr id="4" name="Média en ligne 3" title="Cod.Act - Cycloïd-E">
            <a:hlinkClick r:id="" action="ppaction://media"/>
            <a:extLst>
              <a:ext uri="{FF2B5EF4-FFF2-40B4-BE49-F238E27FC236}">
                <a16:creationId xmlns:a16="http://schemas.microsoft.com/office/drawing/2014/main" id="{85F16D04-6C1D-4988-BFE3-377E65AE73A9}"/>
              </a:ext>
            </a:extLst>
          </p:cNvPr>
          <p:cNvPicPr>
            <a:picLocks noRot="1" noChangeAspect="1"/>
          </p:cNvPicPr>
          <p:nvPr>
            <a:videoFile r:link="rId1"/>
          </p:nvPr>
        </p:nvPicPr>
        <p:blipFill>
          <a:blip r:embed="rId3"/>
          <a:stretch>
            <a:fillRect/>
          </a:stretch>
        </p:blipFill>
        <p:spPr>
          <a:xfrm>
            <a:off x="5505704" y="1908811"/>
            <a:ext cx="6291072" cy="3538728"/>
          </a:xfrm>
          <a:prstGeom prst="rect">
            <a:avLst/>
          </a:prstGeom>
        </p:spPr>
      </p:pic>
    </p:spTree>
    <p:extLst>
      <p:ext uri="{BB962C8B-B14F-4D97-AF65-F5344CB8AC3E}">
        <p14:creationId xmlns:p14="http://schemas.microsoft.com/office/powerpoint/2010/main" val="40855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fr-CA" sz="4100" dirty="0" err="1"/>
              <a:t>Pendulum</a:t>
            </a:r>
            <a:r>
              <a:rPr lang="fr-CA" sz="4100" dirty="0"/>
              <a:t> Choir, </a:t>
            </a:r>
            <a:r>
              <a:rPr lang="fr-CA" sz="4100" dirty="0" err="1"/>
              <a:t>Cod.Act</a:t>
            </a:r>
            <a:r>
              <a:rPr lang="fr-CA" sz="4100" dirty="0"/>
              <a:t> (2010)</a:t>
            </a:r>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a:t>
            </a:r>
            <a:r>
              <a:rPr lang="fr-CA" sz="2000" dirty="0" err="1"/>
              <a:t>Pendulum</a:t>
            </a:r>
            <a:r>
              <a:rPr lang="fr-CA" sz="2000" dirty="0"/>
              <a:t> Choir (2010), du même tandem, explore le mouvement et le son en faisant bouger directement les musiciens ! Un </a:t>
            </a:r>
            <a:r>
              <a:rPr lang="fr-CA" sz="2000" dirty="0" err="1"/>
              <a:t>choeur</a:t>
            </a:r>
            <a:r>
              <a:rPr lang="fr-CA" sz="2000" dirty="0"/>
              <a:t> d’hommes, où chaque chanteur est fixé à un dispositif hydraulique, reproduit en mouvement les potentialités présentent dans la partition. Ainsi, lors de certains passages, le mouvement latéral est issu de profils mélodiques tandis que le mouvement frontal hérite plutôt de la densité rythmique. Les différentes sections sont aussi soulignées par le mouvement, par exemple les sections solos où un seul dispositif est en action.» </a:t>
            </a:r>
            <a:r>
              <a:rPr lang="fr-CA" sz="2000" i="1" dirty="0"/>
              <a:t>MUS3328 - Notes de cours de Patrick Saint-Denis et Martin Marier</a:t>
            </a:r>
          </a:p>
        </p:txBody>
      </p:sp>
      <p:pic>
        <p:nvPicPr>
          <p:cNvPr id="5" name="Média en ligne 4" title="Pendulum Choir">
            <a:hlinkClick r:id="" action="ppaction://media"/>
            <a:extLst>
              <a:ext uri="{FF2B5EF4-FFF2-40B4-BE49-F238E27FC236}">
                <a16:creationId xmlns:a16="http://schemas.microsoft.com/office/drawing/2014/main" id="{AB84982A-8EF1-4092-BE9F-1C0EC1841C73}"/>
              </a:ext>
            </a:extLst>
          </p:cNvPr>
          <p:cNvPicPr>
            <a:picLocks noRot="1" noChangeAspect="1"/>
          </p:cNvPicPr>
          <p:nvPr>
            <a:videoFile r:link="rId1"/>
          </p:nvPr>
        </p:nvPicPr>
        <p:blipFill>
          <a:blip r:embed="rId3"/>
          <a:stretch>
            <a:fillRect/>
          </a:stretch>
        </p:blipFill>
        <p:spPr>
          <a:xfrm>
            <a:off x="5650778" y="2039439"/>
            <a:ext cx="6096000" cy="3429000"/>
          </a:xfrm>
          <a:prstGeom prst="rect">
            <a:avLst/>
          </a:prstGeom>
        </p:spPr>
      </p:pic>
    </p:spTree>
    <p:extLst>
      <p:ext uri="{BB962C8B-B14F-4D97-AF65-F5344CB8AC3E}">
        <p14:creationId xmlns:p14="http://schemas.microsoft.com/office/powerpoint/2010/main" val="395302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en-US" sz="4100" dirty="0"/>
              <a:t>Meet Your Creator, (2012)</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«Les </a:t>
            </a:r>
            <a:r>
              <a:rPr lang="fr-CA" sz="2000" dirty="0" err="1"/>
              <a:t>oeuvres</a:t>
            </a:r>
            <a:r>
              <a:rPr lang="fr-CA" sz="2000" dirty="0"/>
              <a:t> de Memo </a:t>
            </a:r>
            <a:r>
              <a:rPr lang="fr-CA" sz="2000" dirty="0" err="1"/>
              <a:t>Atken</a:t>
            </a:r>
            <a:r>
              <a:rPr lang="fr-CA" sz="2000" dirty="0"/>
              <a:t> se déclinent en plusieurs formats dont certains sont des systèmes ordinés. Le projet </a:t>
            </a:r>
            <a:r>
              <a:rPr lang="fr-CA" sz="2000" dirty="0" err="1"/>
              <a:t>Meet</a:t>
            </a:r>
            <a:r>
              <a:rPr lang="fr-CA" sz="2000" dirty="0"/>
              <a:t> </a:t>
            </a:r>
            <a:r>
              <a:rPr lang="fr-CA" sz="2000" dirty="0" err="1"/>
              <a:t>your</a:t>
            </a:r>
            <a:r>
              <a:rPr lang="fr-CA" sz="2000" dirty="0"/>
              <a:t> Creator (2012) du collectif Marshmallow Laser </a:t>
            </a:r>
            <a:r>
              <a:rPr lang="fr-CA" sz="2000" dirty="0" err="1"/>
              <a:t>Feast</a:t>
            </a:r>
            <a:r>
              <a:rPr lang="fr-CA" sz="2000" dirty="0"/>
              <a:t> dont </a:t>
            </a:r>
            <a:r>
              <a:rPr lang="fr-CA" sz="2000" dirty="0" err="1"/>
              <a:t>Akten</a:t>
            </a:r>
            <a:r>
              <a:rPr lang="fr-CA" sz="2000" dirty="0"/>
              <a:t> fait partie s’inscrit sans équivoque sur ce terrain. Le projet est basé en un ensemble de </a:t>
            </a:r>
            <a:r>
              <a:rPr lang="fr-CA" sz="2000" dirty="0" err="1"/>
              <a:t>drônes</a:t>
            </a:r>
            <a:r>
              <a:rPr lang="fr-CA" sz="2000" dirty="0"/>
              <a:t> munis de réflecteurs servant à réfléchir des lasers. En contrôlant l’orientation du réflecteur et la hauteur du </a:t>
            </a:r>
            <a:r>
              <a:rPr lang="fr-CA" sz="2000" dirty="0" err="1"/>
              <a:t>drône</a:t>
            </a:r>
            <a:r>
              <a:rPr lang="fr-CA" sz="2000" dirty="0"/>
              <a:t>, le collectif arrive à diriger les faisceaux lumineux et à engendrer des structures lumineuses complexes.» </a:t>
            </a:r>
            <a:r>
              <a:rPr lang="fr-CA" sz="2000" i="1" dirty="0"/>
              <a:t>MUS3328 - Notes de cours de Patrick Saint-Denis et Martin Marier</a:t>
            </a:r>
          </a:p>
        </p:txBody>
      </p:sp>
      <p:pic>
        <p:nvPicPr>
          <p:cNvPr id="4" name="Média en ligne 3" title="MEET YOUR CREATOR - QUADROTOR SHOW">
            <a:hlinkClick r:id="" action="ppaction://media"/>
            <a:extLst>
              <a:ext uri="{FF2B5EF4-FFF2-40B4-BE49-F238E27FC236}">
                <a16:creationId xmlns:a16="http://schemas.microsoft.com/office/drawing/2014/main" id="{2C48B368-34B4-480A-ACAD-30A4A9E19EE6}"/>
              </a:ext>
            </a:extLst>
          </p:cNvPr>
          <p:cNvPicPr>
            <a:picLocks noRot="1" noChangeAspect="1"/>
          </p:cNvPicPr>
          <p:nvPr>
            <a:videoFile r:link="rId1"/>
          </p:nvPr>
        </p:nvPicPr>
        <p:blipFill>
          <a:blip r:embed="rId3"/>
          <a:stretch>
            <a:fillRect/>
          </a:stretch>
        </p:blipFill>
        <p:spPr>
          <a:xfrm>
            <a:off x="5650778" y="2039439"/>
            <a:ext cx="5477691" cy="3081201"/>
          </a:xfrm>
          <a:prstGeom prst="rect">
            <a:avLst/>
          </a:prstGeom>
        </p:spPr>
      </p:pic>
    </p:spTree>
    <p:extLst>
      <p:ext uri="{BB962C8B-B14F-4D97-AF65-F5344CB8AC3E}">
        <p14:creationId xmlns:p14="http://schemas.microsoft.com/office/powerpoint/2010/main" val="363763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en-US" sz="4100" dirty="0" err="1"/>
              <a:t>Zimoun</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«Les sculptures sonores de l’artiste </a:t>
            </a:r>
            <a:r>
              <a:rPr lang="fr-CA" sz="2000" dirty="0" err="1"/>
              <a:t>Zimoun</a:t>
            </a:r>
            <a:r>
              <a:rPr lang="fr-CA" sz="2000" dirty="0"/>
              <a:t> (1977) font régulièrement usage d’une quantité impressionnante de moteurs à courant continu afin d’animer différents objets et matières. Ces installations où le sonore se manifeste par </a:t>
            </a:r>
            <a:r>
              <a:rPr lang="fr-CA" sz="2000" dirty="0" err="1"/>
              <a:t>micro-mouvements</a:t>
            </a:r>
            <a:r>
              <a:rPr lang="fr-CA" sz="2000" dirty="0"/>
              <a:t> multipliés mettent en scène différentes matières industrielles comme des boîtes de cartons ou des sacs de plastique.» </a:t>
            </a:r>
            <a:r>
              <a:rPr lang="fr-CA" sz="2000" i="1" dirty="0"/>
              <a:t>MUS3328 - Notes de cours de Patrick Saint-Denis et Martin Marier</a:t>
            </a:r>
          </a:p>
        </p:txBody>
      </p:sp>
      <p:pic>
        <p:nvPicPr>
          <p:cNvPr id="5" name="Média en ligne 4" title="Zimoun Artist - Sound Sculptures">
            <a:hlinkClick r:id="" action="ppaction://media"/>
            <a:extLst>
              <a:ext uri="{FF2B5EF4-FFF2-40B4-BE49-F238E27FC236}">
                <a16:creationId xmlns:a16="http://schemas.microsoft.com/office/drawing/2014/main" id="{9F6D8C50-CC8E-4D08-9A63-A6B24EB7F00D}"/>
              </a:ext>
            </a:extLst>
          </p:cNvPr>
          <p:cNvPicPr>
            <a:picLocks noRot="1" noChangeAspect="1"/>
          </p:cNvPicPr>
          <p:nvPr>
            <a:videoFile r:link="rId1"/>
          </p:nvPr>
        </p:nvPicPr>
        <p:blipFill>
          <a:blip r:embed="rId3"/>
          <a:stretch>
            <a:fillRect/>
          </a:stretch>
        </p:blipFill>
        <p:spPr>
          <a:xfrm>
            <a:off x="5526280" y="1791413"/>
            <a:ext cx="6096000" cy="3429000"/>
          </a:xfrm>
          <a:prstGeom prst="rect">
            <a:avLst/>
          </a:prstGeom>
        </p:spPr>
      </p:pic>
    </p:spTree>
    <p:extLst>
      <p:ext uri="{BB962C8B-B14F-4D97-AF65-F5344CB8AC3E}">
        <p14:creationId xmlns:p14="http://schemas.microsoft.com/office/powerpoint/2010/main" val="320626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C17D7-FF1D-4E5F-892B-26B9CBC86C01}"/>
              </a:ext>
            </a:extLst>
          </p:cNvPr>
          <p:cNvSpPr>
            <a:spLocks noGrp="1"/>
          </p:cNvSpPr>
          <p:nvPr>
            <p:ph type="title"/>
          </p:nvPr>
        </p:nvSpPr>
        <p:spPr>
          <a:xfrm>
            <a:off x="836612" y="52978"/>
            <a:ext cx="11129708" cy="1868896"/>
          </a:xfrm>
        </p:spPr>
        <p:txBody>
          <a:bodyPr>
            <a:normAutofit/>
          </a:bodyPr>
          <a:lstStyle/>
          <a:p>
            <a:r>
              <a:rPr lang="fr-CA" dirty="0"/>
              <a:t>Révision : la résolution d'équations algébriques</a:t>
            </a:r>
          </a:p>
        </p:txBody>
      </p:sp>
      <p:sp>
        <p:nvSpPr>
          <p:cNvPr id="3" name="Espace réservé du contenu 2">
            <a:extLst>
              <a:ext uri="{FF2B5EF4-FFF2-40B4-BE49-F238E27FC236}">
                <a16:creationId xmlns:a16="http://schemas.microsoft.com/office/drawing/2014/main" id="{34D29D07-1120-4C80-B828-BE8817DD845F}"/>
              </a:ext>
            </a:extLst>
          </p:cNvPr>
          <p:cNvSpPr>
            <a:spLocks noGrp="1"/>
          </p:cNvSpPr>
          <p:nvPr>
            <p:ph idx="1"/>
          </p:nvPr>
        </p:nvSpPr>
        <p:spPr>
          <a:xfrm>
            <a:off x="5387352" y="3209851"/>
            <a:ext cx="6029829" cy="1311394"/>
          </a:xfrm>
        </p:spPr>
        <p:txBody>
          <a:bodyPr>
            <a:normAutofit/>
          </a:bodyPr>
          <a:lstStyle/>
          <a:p>
            <a:pPr marL="0" indent="0">
              <a:buNone/>
            </a:pPr>
            <a:r>
              <a:rPr lang="fr-CA" dirty="0">
                <a:hlinkClick r:id="rId2"/>
              </a:rPr>
              <a:t>https://edpuzzle.com/assignments/5f493355c907da3f36ee8724/watch</a:t>
            </a:r>
            <a:endParaRPr lang="fr-CA" dirty="0"/>
          </a:p>
        </p:txBody>
      </p:sp>
      <p:pic>
        <p:nvPicPr>
          <p:cNvPr id="6" name="Graphique 5">
            <a:extLst>
              <a:ext uri="{FF2B5EF4-FFF2-40B4-BE49-F238E27FC236}">
                <a16:creationId xmlns:a16="http://schemas.microsoft.com/office/drawing/2014/main" id="{E973F76B-6D4C-4DA9-9EF1-6BCBE3CF06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539" y="3209851"/>
            <a:ext cx="4257675" cy="1200150"/>
          </a:xfrm>
          <a:prstGeom prst="rect">
            <a:avLst/>
          </a:prstGeom>
        </p:spPr>
      </p:pic>
    </p:spTree>
    <p:extLst>
      <p:ext uri="{BB962C8B-B14F-4D97-AF65-F5344CB8AC3E}">
        <p14:creationId xmlns:p14="http://schemas.microsoft.com/office/powerpoint/2010/main" val="2143219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920098" y="1921874"/>
            <a:ext cx="3932237" cy="1868896"/>
          </a:xfrm>
        </p:spPr>
        <p:txBody>
          <a:bodyPr/>
          <a:lstStyle/>
          <a:p>
            <a:r>
              <a:rPr lang="fr-CA" dirty="0"/>
              <a:t>L’électricité</a:t>
            </a:r>
          </a:p>
        </p:txBody>
      </p:sp>
      <p:sp>
        <p:nvSpPr>
          <p:cNvPr id="3" name="Espace réservé du contenu 2">
            <a:extLst>
              <a:ext uri="{FF2B5EF4-FFF2-40B4-BE49-F238E27FC236}">
                <a16:creationId xmlns:a16="http://schemas.microsoft.com/office/drawing/2014/main" id="{3C87F748-E142-4958-A5AE-256061110767}"/>
              </a:ext>
            </a:extLst>
          </p:cNvPr>
          <p:cNvSpPr>
            <a:spLocks noGrp="1"/>
          </p:cNvSpPr>
          <p:nvPr>
            <p:ph idx="1"/>
          </p:nvPr>
        </p:nvSpPr>
        <p:spPr>
          <a:xfrm>
            <a:off x="4619165" y="1256231"/>
            <a:ext cx="6652737" cy="4939469"/>
          </a:xfrm>
        </p:spPr>
        <p:txBody>
          <a:bodyPr>
            <a:normAutofit/>
          </a:bodyPr>
          <a:lstStyle/>
          <a:p>
            <a:pPr marL="0" indent="0" algn="l">
              <a:buNone/>
            </a:pPr>
            <a:r>
              <a:rPr lang="fr-CA" sz="2400" b="0" i="0" u="none" strike="noStrike" baseline="0" dirty="0"/>
              <a:t>L’électricité est un déplacement d’électrons dans un milieu conducteur.</a:t>
            </a:r>
          </a:p>
          <a:p>
            <a:pPr algn="l"/>
            <a:r>
              <a:rPr lang="fr-CA" sz="2400" b="0" i="0" u="none" strike="noStrike" baseline="0" dirty="0"/>
              <a:t>Pour que ces électrons se déplacent il faut qu'il y ait une différence du nombre d'électrons entre les deux extrémités du circuit électrique.</a:t>
            </a:r>
          </a:p>
          <a:p>
            <a:pPr algn="l"/>
            <a:r>
              <a:rPr lang="fr-CA" sz="2400" b="0" i="0" u="none" strike="noStrike" baseline="0" dirty="0"/>
              <a:t>Pour maintenir cette différence du nombre d'électrons, on utilise un </a:t>
            </a:r>
            <a:r>
              <a:rPr lang="fr-CA" sz="2400" b="0" i="0" u="none" strike="noStrike" baseline="0" dirty="0">
                <a:solidFill>
                  <a:schemeClr val="bg1"/>
                </a:solidFill>
                <a:highlight>
                  <a:srgbClr val="000000"/>
                </a:highlight>
              </a:rPr>
              <a:t>générateur</a:t>
            </a:r>
            <a:r>
              <a:rPr lang="fr-CA" sz="2400" b="0" i="0" u="none" strike="noStrike" baseline="0" dirty="0"/>
              <a:t> (batterie, alimentation USB, panneau solaire, prise électrique ...).</a:t>
            </a:r>
          </a:p>
          <a:p>
            <a:pPr algn="l"/>
            <a:r>
              <a:rPr lang="fr-CA" sz="2400" b="0" i="0" u="none" strike="noStrike" baseline="0" dirty="0"/>
              <a:t>Le </a:t>
            </a:r>
            <a:r>
              <a:rPr lang="fr-CA" sz="2400" b="0" i="0" u="none" strike="noStrike" baseline="0" dirty="0">
                <a:solidFill>
                  <a:schemeClr val="bg1"/>
                </a:solidFill>
                <a:highlight>
                  <a:srgbClr val="000000"/>
                </a:highlight>
              </a:rPr>
              <a:t>consommateur</a:t>
            </a:r>
            <a:r>
              <a:rPr lang="fr-CA" sz="2400" b="0" i="0" u="none" strike="noStrike" baseline="0" dirty="0"/>
              <a:t> (une ampoule ou un moteur électrique, par exemple) exploite l’énergie du déplacement des électrons.</a:t>
            </a:r>
          </a:p>
        </p:txBody>
      </p:sp>
    </p:spTree>
    <p:extLst>
      <p:ext uri="{BB962C8B-B14F-4D97-AF65-F5344CB8AC3E}">
        <p14:creationId xmlns:p14="http://schemas.microsoft.com/office/powerpoint/2010/main" val="2984723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C17D7-FF1D-4E5F-892B-26B9CBC86C01}"/>
              </a:ext>
            </a:extLst>
          </p:cNvPr>
          <p:cNvSpPr>
            <a:spLocks noGrp="1"/>
          </p:cNvSpPr>
          <p:nvPr>
            <p:ph type="title"/>
          </p:nvPr>
        </p:nvSpPr>
        <p:spPr>
          <a:xfrm>
            <a:off x="836612" y="52978"/>
            <a:ext cx="11129708" cy="1868896"/>
          </a:xfrm>
        </p:spPr>
        <p:txBody>
          <a:bodyPr>
            <a:normAutofit/>
          </a:bodyPr>
          <a:lstStyle/>
          <a:p>
            <a:r>
              <a:rPr lang="fr-CA" dirty="0" err="1"/>
              <a:t>Electricité</a:t>
            </a:r>
            <a:r>
              <a:rPr lang="fr-CA" dirty="0"/>
              <a:t> - C'est pas sorcier</a:t>
            </a:r>
          </a:p>
        </p:txBody>
      </p:sp>
      <p:sp>
        <p:nvSpPr>
          <p:cNvPr id="3" name="Espace réservé du contenu 2">
            <a:extLst>
              <a:ext uri="{FF2B5EF4-FFF2-40B4-BE49-F238E27FC236}">
                <a16:creationId xmlns:a16="http://schemas.microsoft.com/office/drawing/2014/main" id="{34D29D07-1120-4C80-B828-BE8817DD845F}"/>
              </a:ext>
            </a:extLst>
          </p:cNvPr>
          <p:cNvSpPr>
            <a:spLocks noGrp="1"/>
          </p:cNvSpPr>
          <p:nvPr>
            <p:ph idx="1"/>
          </p:nvPr>
        </p:nvSpPr>
        <p:spPr>
          <a:xfrm>
            <a:off x="5387352" y="3209851"/>
            <a:ext cx="6029829" cy="1311394"/>
          </a:xfrm>
        </p:spPr>
        <p:txBody>
          <a:bodyPr>
            <a:normAutofit/>
          </a:bodyPr>
          <a:lstStyle/>
          <a:p>
            <a:pPr marL="0" indent="0">
              <a:buNone/>
            </a:pPr>
            <a:r>
              <a:rPr lang="fr-CA" dirty="0">
                <a:hlinkClick r:id="rId2"/>
              </a:rPr>
              <a:t>https://edpuzzle.com/assignments/5f496782e829073f0b050cf5/watch</a:t>
            </a:r>
            <a:endParaRPr lang="fr-CA" dirty="0"/>
          </a:p>
        </p:txBody>
      </p:sp>
      <p:pic>
        <p:nvPicPr>
          <p:cNvPr id="6" name="Graphique 5">
            <a:extLst>
              <a:ext uri="{FF2B5EF4-FFF2-40B4-BE49-F238E27FC236}">
                <a16:creationId xmlns:a16="http://schemas.microsoft.com/office/drawing/2014/main" id="{E973F76B-6D4C-4DA9-9EF1-6BCBE3CF06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539" y="3209851"/>
            <a:ext cx="4257675" cy="1200150"/>
          </a:xfrm>
          <a:prstGeom prst="rect">
            <a:avLst/>
          </a:prstGeom>
        </p:spPr>
      </p:pic>
    </p:spTree>
    <p:extLst>
      <p:ext uri="{BB962C8B-B14F-4D97-AF65-F5344CB8AC3E}">
        <p14:creationId xmlns:p14="http://schemas.microsoft.com/office/powerpoint/2010/main" val="2379341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9788" y="419111"/>
            <a:ext cx="8458036" cy="993339"/>
          </a:xfrm>
        </p:spPr>
        <p:txBody>
          <a:bodyPr>
            <a:noAutofit/>
          </a:bodyPr>
          <a:lstStyle/>
          <a:p>
            <a:r>
              <a:rPr lang="fr-CA" sz="4000" dirty="0"/>
              <a:t>Analogie de l’eau dans un tuyau pour expliquer l’électricité</a:t>
            </a:r>
          </a:p>
        </p:txBody>
      </p:sp>
      <p:graphicFrame>
        <p:nvGraphicFramePr>
          <p:cNvPr id="5" name="Objet 4">
            <a:extLst>
              <a:ext uri="{FF2B5EF4-FFF2-40B4-BE49-F238E27FC236}">
                <a16:creationId xmlns:a16="http://schemas.microsoft.com/office/drawing/2014/main" id="{A0B1B3B7-19F6-4DD6-BAAE-5DA9F28F94CF}"/>
              </a:ext>
            </a:extLst>
          </p:cNvPr>
          <p:cNvGraphicFramePr>
            <a:graphicFrameLocks noChangeAspect="1"/>
          </p:cNvGraphicFramePr>
          <p:nvPr>
            <p:extLst>
              <p:ext uri="{D42A27DB-BD31-4B8C-83A1-F6EECF244321}">
                <p14:modId xmlns:p14="http://schemas.microsoft.com/office/powerpoint/2010/main" val="3609630333"/>
              </p:ext>
            </p:extLst>
          </p:nvPr>
        </p:nvGraphicFramePr>
        <p:xfrm>
          <a:off x="3969732" y="1492250"/>
          <a:ext cx="3467100" cy="3873500"/>
        </p:xfrm>
        <a:graphic>
          <a:graphicData uri="http://schemas.openxmlformats.org/presentationml/2006/ole">
            <mc:AlternateContent xmlns:mc="http://schemas.openxmlformats.org/markup-compatibility/2006">
              <mc:Choice xmlns:v="urn:schemas-microsoft-com:vml" Requires="v">
                <p:oleObj r:id="rId2" imgW="3466440" imgH="3872880" progId="">
                  <p:embed/>
                </p:oleObj>
              </mc:Choice>
              <mc:Fallback>
                <p:oleObj r:id="rId2" imgW="3466440" imgH="3872880" progId="">
                  <p:embed/>
                  <p:pic>
                    <p:nvPicPr>
                      <p:cNvPr id="5" name="Objet 4">
                        <a:extLst>
                          <a:ext uri="{FF2B5EF4-FFF2-40B4-BE49-F238E27FC236}">
                            <a16:creationId xmlns:a16="http://schemas.microsoft.com/office/drawing/2014/main" id="{A0B1B3B7-19F6-4DD6-BAAE-5DA9F28F94CF}"/>
                          </a:ext>
                        </a:extLst>
                      </p:cNvPr>
                      <p:cNvPicPr/>
                      <p:nvPr/>
                    </p:nvPicPr>
                    <p:blipFill>
                      <a:blip r:embed="rId3"/>
                      <a:stretch>
                        <a:fillRect/>
                      </a:stretch>
                    </p:blipFill>
                    <p:spPr>
                      <a:xfrm>
                        <a:off x="3969732" y="1492250"/>
                        <a:ext cx="3467100" cy="3873500"/>
                      </a:xfrm>
                      <a:prstGeom prst="rect">
                        <a:avLst/>
                      </a:prstGeom>
                    </p:spPr>
                  </p:pic>
                </p:oleObj>
              </mc:Fallback>
            </mc:AlternateContent>
          </a:graphicData>
        </a:graphic>
      </p:graphicFrame>
      <p:sp>
        <p:nvSpPr>
          <p:cNvPr id="6" name="Accolade ouvrante 5">
            <a:extLst>
              <a:ext uri="{FF2B5EF4-FFF2-40B4-BE49-F238E27FC236}">
                <a16:creationId xmlns:a16="http://schemas.microsoft.com/office/drawing/2014/main" id="{A8E2D2DA-B2EF-49B0-AB42-0D2BF91ECEB1}"/>
              </a:ext>
            </a:extLst>
          </p:cNvPr>
          <p:cNvSpPr/>
          <p:nvPr/>
        </p:nvSpPr>
        <p:spPr>
          <a:xfrm>
            <a:off x="3969732" y="1492250"/>
            <a:ext cx="346283" cy="3625398"/>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9" name="Connecteur droit avec flèche 8">
            <a:extLst>
              <a:ext uri="{FF2B5EF4-FFF2-40B4-BE49-F238E27FC236}">
                <a16:creationId xmlns:a16="http://schemas.microsoft.com/office/drawing/2014/main" id="{613D73A9-AFFD-431A-8171-D7BF918F96AB}"/>
              </a:ext>
            </a:extLst>
          </p:cNvPr>
          <p:cNvCxnSpPr>
            <a:cxnSpLocks/>
          </p:cNvCxnSpPr>
          <p:nvPr/>
        </p:nvCxnSpPr>
        <p:spPr>
          <a:xfrm flipV="1">
            <a:off x="6133952" y="4991293"/>
            <a:ext cx="920" cy="74392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4C10467F-73EE-4312-95B4-07F2FC628FE5}"/>
              </a:ext>
            </a:extLst>
          </p:cNvPr>
          <p:cNvSpPr/>
          <p:nvPr/>
        </p:nvSpPr>
        <p:spPr>
          <a:xfrm>
            <a:off x="872233" y="1957914"/>
            <a:ext cx="2901834" cy="230827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gravité pousse l’eau vers le bas. On peut comparer la pression de l’eau à la </a:t>
            </a:r>
            <a:r>
              <a:rPr lang="fr-FR" dirty="0">
                <a:solidFill>
                  <a:schemeClr val="bg1"/>
                </a:solidFill>
                <a:highlight>
                  <a:srgbClr val="000000"/>
                </a:highlight>
              </a:rPr>
              <a:t>tension électrique.</a:t>
            </a:r>
            <a:r>
              <a:rPr lang="fr-FR" dirty="0">
                <a:solidFill>
                  <a:schemeClr val="tx2"/>
                </a:solidFill>
              </a:rPr>
              <a:t> Plus la pression (</a:t>
            </a:r>
            <a:r>
              <a:rPr lang="fr-FR" dirty="0">
                <a:solidFill>
                  <a:schemeClr val="bg1"/>
                </a:solidFill>
                <a:highlight>
                  <a:srgbClr val="000000"/>
                </a:highlight>
              </a:rPr>
              <a:t>tension électrique)</a:t>
            </a:r>
            <a:r>
              <a:rPr lang="fr-FR" dirty="0">
                <a:solidFill>
                  <a:schemeClr val="tx2"/>
                </a:solidFill>
              </a:rPr>
              <a:t>  est élevée, plus la sortie est puissante.</a:t>
            </a:r>
            <a:endParaRPr lang="fr-FR" dirty="0">
              <a:solidFill>
                <a:schemeClr val="bg1"/>
              </a:solidFill>
              <a:highlight>
                <a:srgbClr val="000000"/>
              </a:highlight>
            </a:endParaRPr>
          </a:p>
        </p:txBody>
      </p:sp>
      <p:sp>
        <p:nvSpPr>
          <p:cNvPr id="16" name="Rectangle : coins arrondis 15">
            <a:extLst>
              <a:ext uri="{FF2B5EF4-FFF2-40B4-BE49-F238E27FC236}">
                <a16:creationId xmlns:a16="http://schemas.microsoft.com/office/drawing/2014/main" id="{49F6102C-ED88-4FC1-AD0C-742245EF2394}"/>
              </a:ext>
            </a:extLst>
          </p:cNvPr>
          <p:cNvSpPr/>
          <p:nvPr/>
        </p:nvSpPr>
        <p:spPr>
          <a:xfrm>
            <a:off x="3786195" y="5550499"/>
            <a:ext cx="4492952" cy="993339"/>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Plus le tuyau est petit, moins d’eau peut circuler. C’est similaire à la </a:t>
            </a:r>
            <a:r>
              <a:rPr lang="fr-FR" dirty="0">
                <a:solidFill>
                  <a:schemeClr val="bg1"/>
                </a:solidFill>
                <a:highlight>
                  <a:srgbClr val="000000"/>
                </a:highlight>
              </a:rPr>
              <a:t>résistance électrique.</a:t>
            </a:r>
          </a:p>
        </p:txBody>
      </p:sp>
      <p:sp>
        <p:nvSpPr>
          <p:cNvPr id="18" name="Rectangle : coins arrondis 17">
            <a:extLst>
              <a:ext uri="{FF2B5EF4-FFF2-40B4-BE49-F238E27FC236}">
                <a16:creationId xmlns:a16="http://schemas.microsoft.com/office/drawing/2014/main" id="{109A155B-F2C8-43CA-976E-A18A0168BF6F}"/>
              </a:ext>
            </a:extLst>
          </p:cNvPr>
          <p:cNvSpPr/>
          <p:nvPr/>
        </p:nvSpPr>
        <p:spPr>
          <a:xfrm flipH="1">
            <a:off x="4791108" y="3428999"/>
            <a:ext cx="487110" cy="690073"/>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highlight>
                <a:srgbClr val="000000"/>
              </a:highlight>
            </a:endParaRPr>
          </a:p>
        </p:txBody>
      </p:sp>
      <p:cxnSp>
        <p:nvCxnSpPr>
          <p:cNvPr id="19" name="Connecteur droit avec flèche 18">
            <a:extLst>
              <a:ext uri="{FF2B5EF4-FFF2-40B4-BE49-F238E27FC236}">
                <a16:creationId xmlns:a16="http://schemas.microsoft.com/office/drawing/2014/main" id="{DFC45AF6-4188-4FBB-87FB-314EE1102475}"/>
              </a:ext>
            </a:extLst>
          </p:cNvPr>
          <p:cNvCxnSpPr>
            <a:cxnSpLocks/>
          </p:cNvCxnSpPr>
          <p:nvPr/>
        </p:nvCxnSpPr>
        <p:spPr>
          <a:xfrm flipH="1">
            <a:off x="5346955" y="3204673"/>
            <a:ext cx="558189" cy="5941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ADF58558-DFAD-4241-808E-F60694CD7EB9}"/>
              </a:ext>
            </a:extLst>
          </p:cNvPr>
          <p:cNvSpPr/>
          <p:nvPr/>
        </p:nvSpPr>
        <p:spPr>
          <a:xfrm>
            <a:off x="5784921" y="1545661"/>
            <a:ext cx="3334224" cy="182138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quantité de molécules d’eau est similaire au </a:t>
            </a:r>
            <a:r>
              <a:rPr lang="fr-FR" dirty="0">
                <a:solidFill>
                  <a:schemeClr val="bg1"/>
                </a:solidFill>
                <a:highlight>
                  <a:srgbClr val="000000"/>
                </a:highlight>
              </a:rPr>
              <a:t>courant électrique.</a:t>
            </a:r>
            <a:r>
              <a:rPr lang="fr-FR" dirty="0">
                <a:solidFill>
                  <a:schemeClr val="tx2"/>
                </a:solidFill>
              </a:rPr>
              <a:t> Plus la quantité de molécules d’eau (</a:t>
            </a:r>
            <a:r>
              <a:rPr lang="fr-FR" dirty="0">
                <a:solidFill>
                  <a:schemeClr val="bg1"/>
                </a:solidFill>
                <a:highlight>
                  <a:srgbClr val="000000"/>
                </a:highlight>
              </a:rPr>
              <a:t>courant électrique)</a:t>
            </a:r>
            <a:r>
              <a:rPr lang="fr-FR" dirty="0">
                <a:solidFill>
                  <a:schemeClr val="tx2"/>
                </a:solidFill>
              </a:rPr>
              <a:t> est élevée, plus la sortie est puissante.</a:t>
            </a:r>
            <a:endParaRPr lang="fr-FR" dirty="0">
              <a:solidFill>
                <a:schemeClr val="bg1"/>
              </a:solidFill>
              <a:highlight>
                <a:srgbClr val="000000"/>
              </a:highlight>
            </a:endParaRPr>
          </a:p>
        </p:txBody>
      </p:sp>
      <p:sp>
        <p:nvSpPr>
          <p:cNvPr id="27" name="Rectangle : coins arrondis 26">
            <a:extLst>
              <a:ext uri="{FF2B5EF4-FFF2-40B4-BE49-F238E27FC236}">
                <a16:creationId xmlns:a16="http://schemas.microsoft.com/office/drawing/2014/main" id="{07EC7239-C3E0-4434-BF0B-BE7513B685F2}"/>
              </a:ext>
            </a:extLst>
          </p:cNvPr>
          <p:cNvSpPr/>
          <p:nvPr/>
        </p:nvSpPr>
        <p:spPr>
          <a:xfrm>
            <a:off x="7595456" y="3575296"/>
            <a:ext cx="2803569" cy="1381794"/>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puissance du jet d’eau à la sortie est similaire à la </a:t>
            </a:r>
            <a:r>
              <a:rPr lang="fr-FR" dirty="0">
                <a:solidFill>
                  <a:schemeClr val="bg1"/>
                </a:solidFill>
                <a:highlight>
                  <a:srgbClr val="000000"/>
                </a:highlight>
              </a:rPr>
              <a:t>puissance électrique.</a:t>
            </a:r>
            <a:r>
              <a:rPr lang="fr-FR" dirty="0">
                <a:solidFill>
                  <a:schemeClr val="tx2"/>
                </a:solidFill>
              </a:rPr>
              <a:t> </a:t>
            </a:r>
            <a:endParaRPr lang="fr-FR" dirty="0">
              <a:solidFill>
                <a:schemeClr val="bg1"/>
              </a:solidFill>
              <a:highlight>
                <a:srgbClr val="000000"/>
              </a:highlight>
            </a:endParaRPr>
          </a:p>
        </p:txBody>
      </p:sp>
      <p:sp>
        <p:nvSpPr>
          <p:cNvPr id="30" name="Accolade ouvrante 29">
            <a:extLst>
              <a:ext uri="{FF2B5EF4-FFF2-40B4-BE49-F238E27FC236}">
                <a16:creationId xmlns:a16="http://schemas.microsoft.com/office/drawing/2014/main" id="{060949EC-8F41-4C0C-802F-E05F6DDDA309}"/>
              </a:ext>
            </a:extLst>
          </p:cNvPr>
          <p:cNvSpPr/>
          <p:nvPr/>
        </p:nvSpPr>
        <p:spPr>
          <a:xfrm rot="10800000">
            <a:off x="7188741" y="4297924"/>
            <a:ext cx="204346" cy="743921"/>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Tree>
    <p:extLst>
      <p:ext uri="{BB962C8B-B14F-4D97-AF65-F5344CB8AC3E}">
        <p14:creationId xmlns:p14="http://schemas.microsoft.com/office/powerpoint/2010/main" val="3678238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8200" y="663793"/>
            <a:ext cx="8458036" cy="993339"/>
          </a:xfrm>
        </p:spPr>
        <p:txBody>
          <a:bodyPr>
            <a:noAutofit/>
          </a:bodyPr>
          <a:lstStyle/>
          <a:p>
            <a:r>
              <a:rPr lang="fr-CA" sz="4000" dirty="0"/>
              <a:t>Principales grandeurs électriques et leur relation</a:t>
            </a:r>
          </a:p>
        </p:txBody>
      </p:sp>
      <p:graphicFrame>
        <p:nvGraphicFramePr>
          <p:cNvPr id="3" name="Tableau 3">
            <a:extLst>
              <a:ext uri="{FF2B5EF4-FFF2-40B4-BE49-F238E27FC236}">
                <a16:creationId xmlns:a16="http://schemas.microsoft.com/office/drawing/2014/main" id="{EA0912C8-56A1-4EDC-812E-4E66896B8A36}"/>
              </a:ext>
            </a:extLst>
          </p:cNvPr>
          <p:cNvGraphicFramePr>
            <a:graphicFrameLocks noGrp="1"/>
          </p:cNvGraphicFramePr>
          <p:nvPr>
            <p:extLst>
              <p:ext uri="{D42A27DB-BD31-4B8C-83A1-F6EECF244321}">
                <p14:modId xmlns:p14="http://schemas.microsoft.com/office/powerpoint/2010/main" val="899812748"/>
              </p:ext>
            </p:extLst>
          </p:nvPr>
        </p:nvGraphicFramePr>
        <p:xfrm>
          <a:off x="3767188" y="1792373"/>
          <a:ext cx="4855911" cy="2137793"/>
        </p:xfrm>
        <a:graphic>
          <a:graphicData uri="http://schemas.openxmlformats.org/drawingml/2006/table">
            <a:tbl>
              <a:tblPr firstRow="1" bandRow="1">
                <a:tableStyleId>{21E4AEA4-8DFA-4A89-87EB-49C32662AFE0}</a:tableStyleId>
              </a:tblPr>
              <a:tblGrid>
                <a:gridCol w="1618637">
                  <a:extLst>
                    <a:ext uri="{9D8B030D-6E8A-4147-A177-3AD203B41FA5}">
                      <a16:colId xmlns:a16="http://schemas.microsoft.com/office/drawing/2014/main" val="2215794323"/>
                    </a:ext>
                  </a:extLst>
                </a:gridCol>
                <a:gridCol w="1618637">
                  <a:extLst>
                    <a:ext uri="{9D8B030D-6E8A-4147-A177-3AD203B41FA5}">
                      <a16:colId xmlns:a16="http://schemas.microsoft.com/office/drawing/2014/main" val="3383616463"/>
                    </a:ext>
                  </a:extLst>
                </a:gridCol>
                <a:gridCol w="1618637">
                  <a:extLst>
                    <a:ext uri="{9D8B030D-6E8A-4147-A177-3AD203B41FA5}">
                      <a16:colId xmlns:a16="http://schemas.microsoft.com/office/drawing/2014/main" val="1154374535"/>
                    </a:ext>
                  </a:extLst>
                </a:gridCol>
              </a:tblGrid>
              <a:tr h="654433">
                <a:tc>
                  <a:txBody>
                    <a:bodyPr/>
                    <a:lstStyle/>
                    <a:p>
                      <a:r>
                        <a:rPr lang="fr-CA" dirty="0"/>
                        <a:t>Grandeur</a:t>
                      </a:r>
                    </a:p>
                  </a:txBody>
                  <a:tcPr/>
                </a:tc>
                <a:tc>
                  <a:txBody>
                    <a:bodyPr/>
                    <a:lstStyle/>
                    <a:p>
                      <a:r>
                        <a:rPr lang="fr-CA" dirty="0"/>
                        <a:t>Symbole</a:t>
                      </a:r>
                    </a:p>
                  </a:txBody>
                  <a:tcPr/>
                </a:tc>
                <a:tc>
                  <a:txBody>
                    <a:bodyPr/>
                    <a:lstStyle/>
                    <a:p>
                      <a:r>
                        <a:rPr lang="fr-CA" dirty="0"/>
                        <a:t>Unité</a:t>
                      </a:r>
                    </a:p>
                  </a:txBody>
                  <a:tcPr/>
                </a:tc>
                <a:extLst>
                  <a:ext uri="{0D108BD9-81ED-4DB2-BD59-A6C34878D82A}">
                    <a16:rowId xmlns:a16="http://schemas.microsoft.com/office/drawing/2014/main" val="1694584725"/>
                  </a:ext>
                </a:extLst>
              </a:tr>
              <a:tr h="370840">
                <a:tc>
                  <a:txBody>
                    <a:bodyPr/>
                    <a:lstStyle/>
                    <a:p>
                      <a:r>
                        <a:rPr lang="fr-CA" dirty="0"/>
                        <a:t>Puissance</a:t>
                      </a:r>
                    </a:p>
                  </a:txBody>
                  <a:tcPr/>
                </a:tc>
                <a:tc>
                  <a:txBody>
                    <a:bodyPr/>
                    <a:lstStyle/>
                    <a:p>
                      <a:r>
                        <a:rPr lang="fr-CA" dirty="0"/>
                        <a:t>P</a:t>
                      </a:r>
                    </a:p>
                  </a:txBody>
                  <a:tcPr/>
                </a:tc>
                <a:tc>
                  <a:txBody>
                    <a:bodyPr/>
                    <a:lstStyle/>
                    <a:p>
                      <a:r>
                        <a:rPr lang="fr-CA" dirty="0"/>
                        <a:t>Watts (W)</a:t>
                      </a:r>
                    </a:p>
                  </a:txBody>
                  <a:tcPr/>
                </a:tc>
                <a:extLst>
                  <a:ext uri="{0D108BD9-81ED-4DB2-BD59-A6C34878D82A}">
                    <a16:rowId xmlns:a16="http://schemas.microsoft.com/office/drawing/2014/main" val="1146602609"/>
                  </a:ext>
                </a:extLst>
              </a:tr>
              <a:tr h="370840">
                <a:tc>
                  <a:txBody>
                    <a:bodyPr/>
                    <a:lstStyle/>
                    <a:p>
                      <a:r>
                        <a:rPr lang="fr-CA" dirty="0"/>
                        <a:t>Tension</a:t>
                      </a:r>
                    </a:p>
                  </a:txBody>
                  <a:tcPr/>
                </a:tc>
                <a:tc>
                  <a:txBody>
                    <a:bodyPr/>
                    <a:lstStyle/>
                    <a:p>
                      <a:r>
                        <a:rPr lang="fr-CA" dirty="0"/>
                        <a:t>U</a:t>
                      </a:r>
                    </a:p>
                  </a:txBody>
                  <a:tcPr/>
                </a:tc>
                <a:tc>
                  <a:txBody>
                    <a:bodyPr/>
                    <a:lstStyle/>
                    <a:p>
                      <a:r>
                        <a:rPr lang="fr-CA" dirty="0"/>
                        <a:t>Volts (V)</a:t>
                      </a:r>
                    </a:p>
                  </a:txBody>
                  <a:tcPr/>
                </a:tc>
                <a:extLst>
                  <a:ext uri="{0D108BD9-81ED-4DB2-BD59-A6C34878D82A}">
                    <a16:rowId xmlns:a16="http://schemas.microsoft.com/office/drawing/2014/main" val="744944808"/>
                  </a:ext>
                </a:extLst>
              </a:tr>
              <a:tr h="370840">
                <a:tc>
                  <a:txBody>
                    <a:bodyPr/>
                    <a:lstStyle/>
                    <a:p>
                      <a:r>
                        <a:rPr lang="fr-CA" dirty="0"/>
                        <a:t>Courant</a:t>
                      </a:r>
                    </a:p>
                  </a:txBody>
                  <a:tcPr/>
                </a:tc>
                <a:tc>
                  <a:txBody>
                    <a:bodyPr/>
                    <a:lstStyle/>
                    <a:p>
                      <a:r>
                        <a:rPr lang="fr-CA" dirty="0"/>
                        <a:t>I</a:t>
                      </a:r>
                    </a:p>
                  </a:txBody>
                  <a:tcPr/>
                </a:tc>
                <a:tc>
                  <a:txBody>
                    <a:bodyPr/>
                    <a:lstStyle/>
                    <a:p>
                      <a:r>
                        <a:rPr lang="fr-CA" dirty="0"/>
                        <a:t>Ampères (A)</a:t>
                      </a:r>
                    </a:p>
                  </a:txBody>
                  <a:tcPr/>
                </a:tc>
                <a:extLst>
                  <a:ext uri="{0D108BD9-81ED-4DB2-BD59-A6C34878D82A}">
                    <a16:rowId xmlns:a16="http://schemas.microsoft.com/office/drawing/2014/main" val="3287181644"/>
                  </a:ext>
                </a:extLst>
              </a:tr>
              <a:tr h="370840">
                <a:tc>
                  <a:txBody>
                    <a:bodyPr/>
                    <a:lstStyle/>
                    <a:p>
                      <a:r>
                        <a:rPr lang="fr-CA" dirty="0"/>
                        <a:t>Résistance</a:t>
                      </a:r>
                    </a:p>
                  </a:txBody>
                  <a:tcPr/>
                </a:tc>
                <a:tc>
                  <a:txBody>
                    <a:bodyPr/>
                    <a:lstStyle/>
                    <a:p>
                      <a:r>
                        <a:rPr lang="fr-CA" dirty="0"/>
                        <a:t>R</a:t>
                      </a:r>
                    </a:p>
                  </a:txBody>
                  <a:tcPr/>
                </a:tc>
                <a:tc>
                  <a:txBody>
                    <a:bodyPr/>
                    <a:lstStyle/>
                    <a:p>
                      <a:r>
                        <a:rPr lang="fr-FR" dirty="0">
                          <a:solidFill>
                            <a:schemeClr val="tx1"/>
                          </a:solidFill>
                        </a:rPr>
                        <a:t>Ohms (</a:t>
                      </a:r>
                      <a:r>
                        <a:rPr lang="el-GR" dirty="0">
                          <a:solidFill>
                            <a:schemeClr val="tx1"/>
                          </a:solidFill>
                        </a:rPr>
                        <a:t>Ω</a:t>
                      </a:r>
                      <a:r>
                        <a:rPr lang="fr-CA" dirty="0">
                          <a:solidFill>
                            <a:schemeClr val="tx1"/>
                          </a:solidFill>
                        </a:rPr>
                        <a:t>)</a:t>
                      </a:r>
                      <a:endParaRPr lang="fr-CA" dirty="0"/>
                    </a:p>
                  </a:txBody>
                  <a:tcPr/>
                </a:tc>
                <a:extLst>
                  <a:ext uri="{0D108BD9-81ED-4DB2-BD59-A6C34878D82A}">
                    <a16:rowId xmlns:a16="http://schemas.microsoft.com/office/drawing/2014/main" val="1714774753"/>
                  </a:ext>
                </a:extLst>
              </a:tr>
            </a:tbl>
          </a:graphicData>
        </a:graphic>
      </p:graphicFrame>
      <p:sp>
        <p:nvSpPr>
          <p:cNvPr id="20" name="ZoneTexte 19">
            <a:extLst>
              <a:ext uri="{FF2B5EF4-FFF2-40B4-BE49-F238E27FC236}">
                <a16:creationId xmlns:a16="http://schemas.microsoft.com/office/drawing/2014/main" id="{A0ABD82F-373F-43A9-B608-3B8D1AB3CC3D}"/>
              </a:ext>
            </a:extLst>
          </p:cNvPr>
          <p:cNvSpPr txBox="1"/>
          <p:nvPr/>
        </p:nvSpPr>
        <p:spPr>
          <a:xfrm>
            <a:off x="2467158" y="4964901"/>
            <a:ext cx="2600060" cy="707886"/>
          </a:xfrm>
          <a:prstGeom prst="rect">
            <a:avLst/>
          </a:prstGeom>
          <a:noFill/>
        </p:spPr>
        <p:txBody>
          <a:bodyPr wrap="square">
            <a:spAutoFit/>
          </a:bodyPr>
          <a:lstStyle/>
          <a:p>
            <a:r>
              <a:rPr lang="fr-CA" sz="4000" dirty="0">
                <a:solidFill>
                  <a:schemeClr val="tx2"/>
                </a:solidFill>
              </a:rPr>
              <a:t>P = U I</a:t>
            </a:r>
          </a:p>
        </p:txBody>
      </p:sp>
      <p:sp>
        <p:nvSpPr>
          <p:cNvPr id="22" name="ZoneTexte 21">
            <a:extLst>
              <a:ext uri="{FF2B5EF4-FFF2-40B4-BE49-F238E27FC236}">
                <a16:creationId xmlns:a16="http://schemas.microsoft.com/office/drawing/2014/main" id="{39A0CF4C-5EE8-4E9E-87A0-E3830A6A8C00}"/>
              </a:ext>
            </a:extLst>
          </p:cNvPr>
          <p:cNvSpPr txBox="1"/>
          <p:nvPr/>
        </p:nvSpPr>
        <p:spPr>
          <a:xfrm>
            <a:off x="7540784" y="5017762"/>
            <a:ext cx="2446236" cy="707886"/>
          </a:xfrm>
          <a:prstGeom prst="rect">
            <a:avLst/>
          </a:prstGeom>
          <a:noFill/>
        </p:spPr>
        <p:txBody>
          <a:bodyPr wrap="square">
            <a:spAutoFit/>
          </a:bodyPr>
          <a:lstStyle/>
          <a:p>
            <a:r>
              <a:rPr lang="fr-CA" sz="4000" dirty="0">
                <a:solidFill>
                  <a:schemeClr val="tx2"/>
                </a:solidFill>
              </a:rPr>
              <a:t>U = I R</a:t>
            </a:r>
          </a:p>
        </p:txBody>
      </p:sp>
      <p:sp>
        <p:nvSpPr>
          <p:cNvPr id="23" name="ZoneTexte 22">
            <a:extLst>
              <a:ext uri="{FF2B5EF4-FFF2-40B4-BE49-F238E27FC236}">
                <a16:creationId xmlns:a16="http://schemas.microsoft.com/office/drawing/2014/main" id="{EEACE55B-DED2-4851-B5BB-0A237F3791BA}"/>
              </a:ext>
            </a:extLst>
          </p:cNvPr>
          <p:cNvSpPr txBox="1"/>
          <p:nvPr/>
        </p:nvSpPr>
        <p:spPr>
          <a:xfrm>
            <a:off x="1894197" y="4257015"/>
            <a:ext cx="3310191" cy="707886"/>
          </a:xfrm>
          <a:prstGeom prst="rect">
            <a:avLst/>
          </a:prstGeom>
          <a:noFill/>
        </p:spPr>
        <p:txBody>
          <a:bodyPr wrap="square">
            <a:spAutoFit/>
          </a:bodyPr>
          <a:lstStyle/>
          <a:p>
            <a:r>
              <a:rPr lang="fr-CA" sz="2000" dirty="0">
                <a:solidFill>
                  <a:schemeClr val="tx2"/>
                </a:solidFill>
              </a:rPr>
              <a:t>Relation entre la puissance (P), la tension (U) et le courant (I) :</a:t>
            </a:r>
          </a:p>
        </p:txBody>
      </p:sp>
      <p:sp>
        <p:nvSpPr>
          <p:cNvPr id="28" name="ZoneTexte 27">
            <a:extLst>
              <a:ext uri="{FF2B5EF4-FFF2-40B4-BE49-F238E27FC236}">
                <a16:creationId xmlns:a16="http://schemas.microsoft.com/office/drawing/2014/main" id="{C6C81ACD-F105-49EB-A450-0C83492A179A}"/>
              </a:ext>
            </a:extLst>
          </p:cNvPr>
          <p:cNvSpPr txBox="1"/>
          <p:nvPr/>
        </p:nvSpPr>
        <p:spPr>
          <a:xfrm>
            <a:off x="6806604" y="4272477"/>
            <a:ext cx="3310191" cy="707886"/>
          </a:xfrm>
          <a:prstGeom prst="rect">
            <a:avLst/>
          </a:prstGeom>
          <a:noFill/>
        </p:spPr>
        <p:txBody>
          <a:bodyPr wrap="square">
            <a:spAutoFit/>
          </a:bodyPr>
          <a:lstStyle/>
          <a:p>
            <a:r>
              <a:rPr lang="fr-CA" sz="2000" dirty="0">
                <a:solidFill>
                  <a:schemeClr val="tx2"/>
                </a:solidFill>
              </a:rPr>
              <a:t>Relation entre la tension (U), le courant (I) et la résistance (R) :</a:t>
            </a:r>
          </a:p>
        </p:txBody>
      </p:sp>
    </p:spTree>
    <p:extLst>
      <p:ext uri="{BB962C8B-B14F-4D97-AF65-F5344CB8AC3E}">
        <p14:creationId xmlns:p14="http://schemas.microsoft.com/office/powerpoint/2010/main" val="2409226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4DAFA2-BA79-4137-A903-24A510081905}"/>
              </a:ext>
            </a:extLst>
          </p:cNvPr>
          <p:cNvSpPr>
            <a:spLocks noGrp="1"/>
          </p:cNvSpPr>
          <p:nvPr>
            <p:ph type="title"/>
          </p:nvPr>
        </p:nvSpPr>
        <p:spPr/>
        <p:txBody>
          <a:bodyPr/>
          <a:lstStyle/>
          <a:p>
            <a:r>
              <a:rPr lang="en-CA" dirty="0"/>
              <a:t>SÉANCE 2</a:t>
            </a:r>
            <a:endParaRPr lang="fr-CA" dirty="0"/>
          </a:p>
        </p:txBody>
      </p:sp>
      <p:sp>
        <p:nvSpPr>
          <p:cNvPr id="3" name="Espace réservé du texte 2">
            <a:extLst>
              <a:ext uri="{FF2B5EF4-FFF2-40B4-BE49-F238E27FC236}">
                <a16:creationId xmlns:a16="http://schemas.microsoft.com/office/drawing/2014/main" id="{06E5373F-C768-44AB-98F1-2812C1D15822}"/>
              </a:ext>
            </a:extLst>
          </p:cNvPr>
          <p:cNvSpPr>
            <a:spLocks noGrp="1"/>
          </p:cNvSpPr>
          <p:nvPr>
            <p:ph type="body" sz="quarter" idx="10"/>
          </p:nvPr>
        </p:nvSpPr>
        <p:spPr/>
        <p:txBody>
          <a:bodyPr/>
          <a:lstStyle/>
          <a:p>
            <a:r>
              <a:rPr lang="fr-CA" dirty="0"/>
              <a:t>Qu’est-ce que l’informatique physique?</a:t>
            </a:r>
          </a:p>
          <a:p>
            <a:endParaRPr lang="fr-CA" dirty="0"/>
          </a:p>
        </p:txBody>
      </p:sp>
    </p:spTree>
    <p:extLst>
      <p:ext uri="{BB962C8B-B14F-4D97-AF65-F5344CB8AC3E}">
        <p14:creationId xmlns:p14="http://schemas.microsoft.com/office/powerpoint/2010/main" val="3771928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9788" y="419111"/>
            <a:ext cx="10309280" cy="993339"/>
          </a:xfrm>
        </p:spPr>
        <p:txBody>
          <a:bodyPr>
            <a:noAutofit/>
          </a:bodyPr>
          <a:lstStyle/>
          <a:p>
            <a:r>
              <a:rPr lang="fr-CA" sz="4000" dirty="0"/>
              <a:t>Analogie de l’eau dans un tuyau pour expliquer l’électricité avec symboles et unités</a:t>
            </a:r>
          </a:p>
        </p:txBody>
      </p:sp>
      <p:graphicFrame>
        <p:nvGraphicFramePr>
          <p:cNvPr id="5" name="Objet 4">
            <a:extLst>
              <a:ext uri="{FF2B5EF4-FFF2-40B4-BE49-F238E27FC236}">
                <a16:creationId xmlns:a16="http://schemas.microsoft.com/office/drawing/2014/main" id="{A0B1B3B7-19F6-4DD6-BAAE-5DA9F28F94CF}"/>
              </a:ext>
            </a:extLst>
          </p:cNvPr>
          <p:cNvGraphicFramePr>
            <a:graphicFrameLocks noChangeAspect="1"/>
          </p:cNvGraphicFramePr>
          <p:nvPr/>
        </p:nvGraphicFramePr>
        <p:xfrm>
          <a:off x="3969732" y="1492250"/>
          <a:ext cx="3467100" cy="3873500"/>
        </p:xfrm>
        <a:graphic>
          <a:graphicData uri="http://schemas.openxmlformats.org/presentationml/2006/ole">
            <mc:AlternateContent xmlns:mc="http://schemas.openxmlformats.org/markup-compatibility/2006">
              <mc:Choice xmlns:v="urn:schemas-microsoft-com:vml" Requires="v">
                <p:oleObj r:id="rId2" imgW="3466440" imgH="3872880" progId="">
                  <p:embed/>
                </p:oleObj>
              </mc:Choice>
              <mc:Fallback>
                <p:oleObj r:id="rId2" imgW="3466440" imgH="3872880" progId="">
                  <p:embed/>
                  <p:pic>
                    <p:nvPicPr>
                      <p:cNvPr id="5" name="Objet 4">
                        <a:extLst>
                          <a:ext uri="{FF2B5EF4-FFF2-40B4-BE49-F238E27FC236}">
                            <a16:creationId xmlns:a16="http://schemas.microsoft.com/office/drawing/2014/main" id="{A0B1B3B7-19F6-4DD6-BAAE-5DA9F28F94CF}"/>
                          </a:ext>
                        </a:extLst>
                      </p:cNvPr>
                      <p:cNvPicPr/>
                      <p:nvPr/>
                    </p:nvPicPr>
                    <p:blipFill>
                      <a:blip r:embed="rId3"/>
                      <a:stretch>
                        <a:fillRect/>
                      </a:stretch>
                    </p:blipFill>
                    <p:spPr>
                      <a:xfrm>
                        <a:off x="3969732" y="1492250"/>
                        <a:ext cx="3467100" cy="3873500"/>
                      </a:xfrm>
                      <a:prstGeom prst="rect">
                        <a:avLst/>
                      </a:prstGeom>
                    </p:spPr>
                  </p:pic>
                </p:oleObj>
              </mc:Fallback>
            </mc:AlternateContent>
          </a:graphicData>
        </a:graphic>
      </p:graphicFrame>
      <p:sp>
        <p:nvSpPr>
          <p:cNvPr id="6" name="Accolade ouvrante 5">
            <a:extLst>
              <a:ext uri="{FF2B5EF4-FFF2-40B4-BE49-F238E27FC236}">
                <a16:creationId xmlns:a16="http://schemas.microsoft.com/office/drawing/2014/main" id="{A8E2D2DA-B2EF-49B0-AB42-0D2BF91ECEB1}"/>
              </a:ext>
            </a:extLst>
          </p:cNvPr>
          <p:cNvSpPr/>
          <p:nvPr/>
        </p:nvSpPr>
        <p:spPr>
          <a:xfrm>
            <a:off x="3969732" y="1492250"/>
            <a:ext cx="346283" cy="3625398"/>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9" name="Connecteur droit avec flèche 8">
            <a:extLst>
              <a:ext uri="{FF2B5EF4-FFF2-40B4-BE49-F238E27FC236}">
                <a16:creationId xmlns:a16="http://schemas.microsoft.com/office/drawing/2014/main" id="{613D73A9-AFFD-431A-8171-D7BF918F96AB}"/>
              </a:ext>
            </a:extLst>
          </p:cNvPr>
          <p:cNvCxnSpPr>
            <a:cxnSpLocks/>
          </p:cNvCxnSpPr>
          <p:nvPr/>
        </p:nvCxnSpPr>
        <p:spPr>
          <a:xfrm flipV="1">
            <a:off x="6133952" y="4991293"/>
            <a:ext cx="920" cy="74392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4C10467F-73EE-4312-95B4-07F2FC628FE5}"/>
              </a:ext>
            </a:extLst>
          </p:cNvPr>
          <p:cNvSpPr/>
          <p:nvPr/>
        </p:nvSpPr>
        <p:spPr>
          <a:xfrm>
            <a:off x="872233" y="1957914"/>
            <a:ext cx="2901834" cy="230827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gravité pousse l’eau vers le bas. On peut comparer la pression de l’eau à la </a:t>
            </a:r>
            <a:r>
              <a:rPr lang="fr-FR" dirty="0">
                <a:solidFill>
                  <a:schemeClr val="bg1"/>
                </a:solidFill>
                <a:highlight>
                  <a:srgbClr val="000000"/>
                </a:highlight>
              </a:rPr>
              <a:t>tension électrique.</a:t>
            </a:r>
            <a:r>
              <a:rPr lang="fr-FR" dirty="0">
                <a:solidFill>
                  <a:schemeClr val="tx2"/>
                </a:solidFill>
              </a:rPr>
              <a:t> Plus la pression (</a:t>
            </a:r>
            <a:r>
              <a:rPr lang="fr-FR" dirty="0">
                <a:solidFill>
                  <a:schemeClr val="bg1"/>
                </a:solidFill>
                <a:highlight>
                  <a:srgbClr val="000000"/>
                </a:highlight>
              </a:rPr>
              <a:t>tension électrique)</a:t>
            </a:r>
            <a:r>
              <a:rPr lang="fr-FR" dirty="0">
                <a:solidFill>
                  <a:schemeClr val="tx2"/>
                </a:solidFill>
              </a:rPr>
              <a:t>  est élevée, plus la sortie est puissante.</a:t>
            </a:r>
            <a:endParaRPr lang="fr-FR" dirty="0">
              <a:solidFill>
                <a:schemeClr val="bg1"/>
              </a:solidFill>
              <a:highlight>
                <a:srgbClr val="000000"/>
              </a:highlight>
            </a:endParaRPr>
          </a:p>
        </p:txBody>
      </p:sp>
      <p:sp>
        <p:nvSpPr>
          <p:cNvPr id="16" name="Rectangle : coins arrondis 15">
            <a:extLst>
              <a:ext uri="{FF2B5EF4-FFF2-40B4-BE49-F238E27FC236}">
                <a16:creationId xmlns:a16="http://schemas.microsoft.com/office/drawing/2014/main" id="{49F6102C-ED88-4FC1-AD0C-742245EF2394}"/>
              </a:ext>
            </a:extLst>
          </p:cNvPr>
          <p:cNvSpPr/>
          <p:nvPr/>
        </p:nvSpPr>
        <p:spPr>
          <a:xfrm>
            <a:off x="3786195" y="5550499"/>
            <a:ext cx="4492952" cy="993339"/>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Plus le tuyau est petit, moins d’eau peut circuler. C’est similaire à la </a:t>
            </a:r>
            <a:r>
              <a:rPr lang="fr-FR" dirty="0">
                <a:solidFill>
                  <a:schemeClr val="bg1"/>
                </a:solidFill>
                <a:highlight>
                  <a:srgbClr val="000000"/>
                </a:highlight>
              </a:rPr>
              <a:t>résistance électrique.</a:t>
            </a:r>
          </a:p>
        </p:txBody>
      </p:sp>
      <p:sp>
        <p:nvSpPr>
          <p:cNvPr id="18" name="Rectangle : coins arrondis 17">
            <a:extLst>
              <a:ext uri="{FF2B5EF4-FFF2-40B4-BE49-F238E27FC236}">
                <a16:creationId xmlns:a16="http://schemas.microsoft.com/office/drawing/2014/main" id="{109A155B-F2C8-43CA-976E-A18A0168BF6F}"/>
              </a:ext>
            </a:extLst>
          </p:cNvPr>
          <p:cNvSpPr/>
          <p:nvPr/>
        </p:nvSpPr>
        <p:spPr>
          <a:xfrm flipH="1">
            <a:off x="4791108" y="3428999"/>
            <a:ext cx="487110" cy="690073"/>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highlight>
                <a:srgbClr val="000000"/>
              </a:highlight>
            </a:endParaRPr>
          </a:p>
        </p:txBody>
      </p:sp>
      <p:cxnSp>
        <p:nvCxnSpPr>
          <p:cNvPr id="19" name="Connecteur droit avec flèche 18">
            <a:extLst>
              <a:ext uri="{FF2B5EF4-FFF2-40B4-BE49-F238E27FC236}">
                <a16:creationId xmlns:a16="http://schemas.microsoft.com/office/drawing/2014/main" id="{DFC45AF6-4188-4FBB-87FB-314EE1102475}"/>
              </a:ext>
            </a:extLst>
          </p:cNvPr>
          <p:cNvCxnSpPr>
            <a:cxnSpLocks/>
          </p:cNvCxnSpPr>
          <p:nvPr/>
        </p:nvCxnSpPr>
        <p:spPr>
          <a:xfrm flipH="1">
            <a:off x="5346955" y="3204673"/>
            <a:ext cx="558189" cy="5941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ADF58558-DFAD-4241-808E-F60694CD7EB9}"/>
              </a:ext>
            </a:extLst>
          </p:cNvPr>
          <p:cNvSpPr/>
          <p:nvPr/>
        </p:nvSpPr>
        <p:spPr>
          <a:xfrm>
            <a:off x="5784921" y="1545661"/>
            <a:ext cx="3334224" cy="182138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quantité de molécules d’eau est similaire au </a:t>
            </a:r>
            <a:r>
              <a:rPr lang="fr-FR" dirty="0">
                <a:solidFill>
                  <a:schemeClr val="bg1"/>
                </a:solidFill>
                <a:highlight>
                  <a:srgbClr val="000000"/>
                </a:highlight>
              </a:rPr>
              <a:t>courant électrique.</a:t>
            </a:r>
            <a:r>
              <a:rPr lang="fr-FR" dirty="0">
                <a:solidFill>
                  <a:schemeClr val="tx2"/>
                </a:solidFill>
              </a:rPr>
              <a:t> Plus la quantité de molécules d’eau (</a:t>
            </a:r>
            <a:r>
              <a:rPr lang="fr-FR" dirty="0">
                <a:solidFill>
                  <a:schemeClr val="bg1"/>
                </a:solidFill>
                <a:highlight>
                  <a:srgbClr val="000000"/>
                </a:highlight>
              </a:rPr>
              <a:t>courant électrique)</a:t>
            </a:r>
            <a:r>
              <a:rPr lang="fr-FR" dirty="0">
                <a:solidFill>
                  <a:schemeClr val="tx2"/>
                </a:solidFill>
              </a:rPr>
              <a:t> est élevée, plus la sortie est puissante.</a:t>
            </a:r>
            <a:endParaRPr lang="fr-FR" dirty="0">
              <a:solidFill>
                <a:schemeClr val="bg1"/>
              </a:solidFill>
              <a:highlight>
                <a:srgbClr val="000000"/>
              </a:highlight>
            </a:endParaRPr>
          </a:p>
        </p:txBody>
      </p:sp>
      <p:sp>
        <p:nvSpPr>
          <p:cNvPr id="24" name="Rectangle : coins arrondis 23">
            <a:extLst>
              <a:ext uri="{FF2B5EF4-FFF2-40B4-BE49-F238E27FC236}">
                <a16:creationId xmlns:a16="http://schemas.microsoft.com/office/drawing/2014/main" id="{D692ABF8-ABA2-4D40-A9BE-534F74716DD5}"/>
              </a:ext>
            </a:extLst>
          </p:cNvPr>
          <p:cNvSpPr/>
          <p:nvPr/>
        </p:nvSpPr>
        <p:spPr>
          <a:xfrm>
            <a:off x="1311792" y="4154682"/>
            <a:ext cx="1807122" cy="674140"/>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Symbole : U</a:t>
            </a:r>
            <a:br>
              <a:rPr lang="fr-FR" dirty="0">
                <a:solidFill>
                  <a:schemeClr val="tx2"/>
                </a:solidFill>
              </a:rPr>
            </a:br>
            <a:r>
              <a:rPr lang="fr-FR" dirty="0">
                <a:solidFill>
                  <a:schemeClr val="tx2"/>
                </a:solidFill>
              </a:rPr>
              <a:t>Unité : Volts (V)</a:t>
            </a:r>
            <a:endParaRPr lang="fr-FR" dirty="0">
              <a:solidFill>
                <a:schemeClr val="bg1"/>
              </a:solidFill>
              <a:highlight>
                <a:srgbClr val="000000"/>
              </a:highlight>
            </a:endParaRPr>
          </a:p>
        </p:txBody>
      </p:sp>
      <p:sp>
        <p:nvSpPr>
          <p:cNvPr id="25" name="Rectangle : coins arrondis 24">
            <a:extLst>
              <a:ext uri="{FF2B5EF4-FFF2-40B4-BE49-F238E27FC236}">
                <a16:creationId xmlns:a16="http://schemas.microsoft.com/office/drawing/2014/main" id="{A3CE50F7-9A6E-4B12-B57C-6A81B18637DA}"/>
              </a:ext>
            </a:extLst>
          </p:cNvPr>
          <p:cNvSpPr/>
          <p:nvPr/>
        </p:nvSpPr>
        <p:spPr>
          <a:xfrm>
            <a:off x="8206096" y="5710098"/>
            <a:ext cx="1915538" cy="674140"/>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Symbole : </a:t>
            </a:r>
            <a:r>
              <a:rPr lang="fr-CA" dirty="0">
                <a:solidFill>
                  <a:schemeClr val="tx1"/>
                </a:solidFill>
              </a:rPr>
              <a:t>R</a:t>
            </a:r>
            <a:br>
              <a:rPr lang="fr-FR" dirty="0">
                <a:solidFill>
                  <a:schemeClr val="tx1"/>
                </a:solidFill>
              </a:rPr>
            </a:br>
            <a:r>
              <a:rPr lang="fr-FR" dirty="0">
                <a:solidFill>
                  <a:schemeClr val="tx1"/>
                </a:solidFill>
              </a:rPr>
              <a:t>Unité : Ohms (</a:t>
            </a:r>
            <a:r>
              <a:rPr lang="el-GR" dirty="0">
                <a:solidFill>
                  <a:schemeClr val="tx1"/>
                </a:solidFill>
              </a:rPr>
              <a:t>Ω</a:t>
            </a:r>
            <a:r>
              <a:rPr lang="fr-CA" dirty="0">
                <a:solidFill>
                  <a:schemeClr val="tx1"/>
                </a:solidFill>
              </a:rPr>
              <a:t>)</a:t>
            </a:r>
            <a:endParaRPr lang="fr-FR" dirty="0">
              <a:solidFill>
                <a:schemeClr val="tx1"/>
              </a:solidFill>
              <a:highlight>
                <a:srgbClr val="000000"/>
              </a:highlight>
            </a:endParaRPr>
          </a:p>
        </p:txBody>
      </p:sp>
      <p:sp>
        <p:nvSpPr>
          <p:cNvPr id="26" name="Rectangle : coins arrondis 25">
            <a:extLst>
              <a:ext uri="{FF2B5EF4-FFF2-40B4-BE49-F238E27FC236}">
                <a16:creationId xmlns:a16="http://schemas.microsoft.com/office/drawing/2014/main" id="{CBA3A4BC-3ED8-47C0-8E7E-C610602D91AF}"/>
              </a:ext>
            </a:extLst>
          </p:cNvPr>
          <p:cNvSpPr/>
          <p:nvPr/>
        </p:nvSpPr>
        <p:spPr>
          <a:xfrm>
            <a:off x="8905738" y="1965961"/>
            <a:ext cx="2243330" cy="825808"/>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Symbole : </a:t>
            </a:r>
            <a:r>
              <a:rPr lang="fr-CA" dirty="0">
                <a:solidFill>
                  <a:schemeClr val="tx1"/>
                </a:solidFill>
              </a:rPr>
              <a:t>I</a:t>
            </a:r>
            <a:br>
              <a:rPr lang="fr-FR" dirty="0">
                <a:solidFill>
                  <a:schemeClr val="tx2"/>
                </a:solidFill>
              </a:rPr>
            </a:br>
            <a:r>
              <a:rPr lang="fr-FR" dirty="0">
                <a:solidFill>
                  <a:schemeClr val="tx2"/>
                </a:solidFill>
              </a:rPr>
              <a:t>Unité : Ampères (A)</a:t>
            </a:r>
            <a:endParaRPr lang="fr-FR" dirty="0">
              <a:solidFill>
                <a:schemeClr val="bg1"/>
              </a:solidFill>
              <a:highlight>
                <a:srgbClr val="000000"/>
              </a:highlight>
            </a:endParaRPr>
          </a:p>
        </p:txBody>
      </p:sp>
      <p:sp>
        <p:nvSpPr>
          <p:cNvPr id="27" name="Rectangle : coins arrondis 26">
            <a:extLst>
              <a:ext uri="{FF2B5EF4-FFF2-40B4-BE49-F238E27FC236}">
                <a16:creationId xmlns:a16="http://schemas.microsoft.com/office/drawing/2014/main" id="{07EC7239-C3E0-4434-BF0B-BE7513B685F2}"/>
              </a:ext>
            </a:extLst>
          </p:cNvPr>
          <p:cNvSpPr/>
          <p:nvPr/>
        </p:nvSpPr>
        <p:spPr>
          <a:xfrm>
            <a:off x="7595456" y="3575296"/>
            <a:ext cx="2803569" cy="1381794"/>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La puissance du jet d’eau à la sortie est similaire à la </a:t>
            </a:r>
            <a:r>
              <a:rPr lang="fr-FR" dirty="0">
                <a:solidFill>
                  <a:schemeClr val="bg1"/>
                </a:solidFill>
                <a:highlight>
                  <a:srgbClr val="000000"/>
                </a:highlight>
              </a:rPr>
              <a:t>puissance électrique.</a:t>
            </a:r>
            <a:r>
              <a:rPr lang="fr-FR" dirty="0">
                <a:solidFill>
                  <a:schemeClr val="tx2"/>
                </a:solidFill>
              </a:rPr>
              <a:t> </a:t>
            </a:r>
            <a:endParaRPr lang="fr-FR" dirty="0">
              <a:solidFill>
                <a:schemeClr val="bg1"/>
              </a:solidFill>
              <a:highlight>
                <a:srgbClr val="000000"/>
              </a:highlight>
            </a:endParaRPr>
          </a:p>
        </p:txBody>
      </p:sp>
      <p:sp>
        <p:nvSpPr>
          <p:cNvPr id="30" name="Accolade ouvrante 29">
            <a:extLst>
              <a:ext uri="{FF2B5EF4-FFF2-40B4-BE49-F238E27FC236}">
                <a16:creationId xmlns:a16="http://schemas.microsoft.com/office/drawing/2014/main" id="{060949EC-8F41-4C0C-802F-E05F6DDDA309}"/>
              </a:ext>
            </a:extLst>
          </p:cNvPr>
          <p:cNvSpPr/>
          <p:nvPr/>
        </p:nvSpPr>
        <p:spPr>
          <a:xfrm rot="10800000">
            <a:off x="7188741" y="4297924"/>
            <a:ext cx="204346" cy="743921"/>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31" name="Rectangle : coins arrondis 30">
            <a:extLst>
              <a:ext uri="{FF2B5EF4-FFF2-40B4-BE49-F238E27FC236}">
                <a16:creationId xmlns:a16="http://schemas.microsoft.com/office/drawing/2014/main" id="{2FF2F5F9-B243-47AB-9552-844201954E45}"/>
              </a:ext>
            </a:extLst>
          </p:cNvPr>
          <p:cNvSpPr/>
          <p:nvPr/>
        </p:nvSpPr>
        <p:spPr>
          <a:xfrm>
            <a:off x="8905738" y="4828273"/>
            <a:ext cx="1974470" cy="674140"/>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Symbole : </a:t>
            </a:r>
            <a:r>
              <a:rPr lang="fr-CA" dirty="0">
                <a:solidFill>
                  <a:schemeClr val="tx1"/>
                </a:solidFill>
              </a:rPr>
              <a:t>P</a:t>
            </a:r>
            <a:br>
              <a:rPr lang="fr-FR" dirty="0">
                <a:solidFill>
                  <a:schemeClr val="tx1"/>
                </a:solidFill>
              </a:rPr>
            </a:br>
            <a:r>
              <a:rPr lang="fr-FR" dirty="0">
                <a:solidFill>
                  <a:schemeClr val="tx1"/>
                </a:solidFill>
              </a:rPr>
              <a:t>Unité : Watts (</a:t>
            </a:r>
            <a:r>
              <a:rPr lang="fr-CA" dirty="0">
                <a:solidFill>
                  <a:schemeClr val="tx1"/>
                </a:solidFill>
              </a:rPr>
              <a:t>W)</a:t>
            </a:r>
            <a:endParaRPr lang="fr-FR" dirty="0">
              <a:solidFill>
                <a:schemeClr val="tx1"/>
              </a:solidFill>
              <a:highlight>
                <a:srgbClr val="000000"/>
              </a:highlight>
            </a:endParaRPr>
          </a:p>
        </p:txBody>
      </p:sp>
    </p:spTree>
    <p:extLst>
      <p:ext uri="{BB962C8B-B14F-4D97-AF65-F5344CB8AC3E}">
        <p14:creationId xmlns:p14="http://schemas.microsoft.com/office/powerpoint/2010/main" val="30275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8200" y="663793"/>
            <a:ext cx="8458036" cy="993339"/>
          </a:xfrm>
        </p:spPr>
        <p:txBody>
          <a:bodyPr>
            <a:noAutofit/>
          </a:bodyPr>
          <a:lstStyle/>
          <a:p>
            <a:r>
              <a:rPr lang="fr-CA" sz="4000" dirty="0"/>
              <a:t>Principales grandeurs électriques et leur relation</a:t>
            </a:r>
          </a:p>
        </p:txBody>
      </p:sp>
      <p:graphicFrame>
        <p:nvGraphicFramePr>
          <p:cNvPr id="3" name="Tableau 3">
            <a:extLst>
              <a:ext uri="{FF2B5EF4-FFF2-40B4-BE49-F238E27FC236}">
                <a16:creationId xmlns:a16="http://schemas.microsoft.com/office/drawing/2014/main" id="{EA0912C8-56A1-4EDC-812E-4E66896B8A36}"/>
              </a:ext>
            </a:extLst>
          </p:cNvPr>
          <p:cNvGraphicFramePr>
            <a:graphicFrameLocks noGrp="1"/>
          </p:cNvGraphicFramePr>
          <p:nvPr>
            <p:extLst>
              <p:ext uri="{D42A27DB-BD31-4B8C-83A1-F6EECF244321}">
                <p14:modId xmlns:p14="http://schemas.microsoft.com/office/powerpoint/2010/main" val="2669230714"/>
              </p:ext>
            </p:extLst>
          </p:nvPr>
        </p:nvGraphicFramePr>
        <p:xfrm>
          <a:off x="1486968" y="1843647"/>
          <a:ext cx="9477288" cy="4084872"/>
        </p:xfrm>
        <a:graphic>
          <a:graphicData uri="http://schemas.openxmlformats.org/drawingml/2006/table">
            <a:tbl>
              <a:tblPr firstRow="1" bandRow="1">
                <a:tableStyleId>{073A0DAA-6AF3-43AB-8588-CEC1D06C72B9}</a:tableStyleId>
              </a:tblPr>
              <a:tblGrid>
                <a:gridCol w="1563881">
                  <a:extLst>
                    <a:ext uri="{9D8B030D-6E8A-4147-A177-3AD203B41FA5}">
                      <a16:colId xmlns:a16="http://schemas.microsoft.com/office/drawing/2014/main" val="2215794323"/>
                    </a:ext>
                  </a:extLst>
                </a:gridCol>
                <a:gridCol w="1350235">
                  <a:extLst>
                    <a:ext uri="{9D8B030D-6E8A-4147-A177-3AD203B41FA5}">
                      <a16:colId xmlns:a16="http://schemas.microsoft.com/office/drawing/2014/main" val="3383616463"/>
                    </a:ext>
                  </a:extLst>
                </a:gridCol>
                <a:gridCol w="1871529">
                  <a:extLst>
                    <a:ext uri="{9D8B030D-6E8A-4147-A177-3AD203B41FA5}">
                      <a16:colId xmlns:a16="http://schemas.microsoft.com/office/drawing/2014/main" val="1154374535"/>
                    </a:ext>
                  </a:extLst>
                </a:gridCol>
                <a:gridCol w="4691643">
                  <a:extLst>
                    <a:ext uri="{9D8B030D-6E8A-4147-A177-3AD203B41FA5}">
                      <a16:colId xmlns:a16="http://schemas.microsoft.com/office/drawing/2014/main" val="3268150216"/>
                    </a:ext>
                  </a:extLst>
                </a:gridCol>
              </a:tblGrid>
              <a:tr h="905853">
                <a:tc>
                  <a:txBody>
                    <a:bodyPr/>
                    <a:lstStyle/>
                    <a:p>
                      <a:pPr algn="ctr"/>
                      <a:r>
                        <a:rPr lang="fr-CA" sz="2500" dirty="0"/>
                        <a:t>Grandeur</a:t>
                      </a:r>
                    </a:p>
                  </a:txBody>
                  <a:tcPr marL="126569" marR="126569" marT="63285" marB="63285"/>
                </a:tc>
                <a:tc>
                  <a:txBody>
                    <a:bodyPr/>
                    <a:lstStyle/>
                    <a:p>
                      <a:pPr algn="ctr"/>
                      <a:r>
                        <a:rPr lang="fr-CA" sz="2500" dirty="0"/>
                        <a:t>Symbole</a:t>
                      </a:r>
                    </a:p>
                  </a:txBody>
                  <a:tcPr marL="126569" marR="126569" marT="63285" marB="63285"/>
                </a:tc>
                <a:tc>
                  <a:txBody>
                    <a:bodyPr/>
                    <a:lstStyle/>
                    <a:p>
                      <a:pPr algn="ctr"/>
                      <a:r>
                        <a:rPr lang="fr-CA" sz="2500" dirty="0"/>
                        <a:t>Unité</a:t>
                      </a:r>
                    </a:p>
                  </a:txBody>
                  <a:tcPr marL="126569" marR="126569" marT="63285" marB="63285"/>
                </a:tc>
                <a:tc>
                  <a:txBody>
                    <a:bodyPr/>
                    <a:lstStyle/>
                    <a:p>
                      <a:pPr algn="ctr"/>
                      <a:r>
                        <a:rPr lang="fr-CA" sz="2500" dirty="0"/>
                        <a:t>Analogies</a:t>
                      </a:r>
                    </a:p>
                  </a:txBody>
                  <a:tcPr marL="126569" marR="126569" marT="63285" marB="63285"/>
                </a:tc>
                <a:extLst>
                  <a:ext uri="{0D108BD9-81ED-4DB2-BD59-A6C34878D82A}">
                    <a16:rowId xmlns:a16="http://schemas.microsoft.com/office/drawing/2014/main" val="1694584725"/>
                  </a:ext>
                </a:extLst>
              </a:tr>
              <a:tr h="513309">
                <a:tc>
                  <a:txBody>
                    <a:bodyPr/>
                    <a:lstStyle/>
                    <a:p>
                      <a:r>
                        <a:rPr lang="fr-CA" sz="2500" dirty="0"/>
                        <a:t>Tension</a:t>
                      </a:r>
                    </a:p>
                  </a:txBody>
                  <a:tcPr marL="126569" marR="126569" marT="63285" marB="63285"/>
                </a:tc>
                <a:tc>
                  <a:txBody>
                    <a:bodyPr/>
                    <a:lstStyle/>
                    <a:p>
                      <a:r>
                        <a:rPr lang="fr-CA" sz="2500" dirty="0"/>
                        <a:t>U</a:t>
                      </a:r>
                    </a:p>
                  </a:txBody>
                  <a:tcPr marL="126569" marR="126569" marT="63285" marB="63285"/>
                </a:tc>
                <a:tc>
                  <a:txBody>
                    <a:bodyPr/>
                    <a:lstStyle/>
                    <a:p>
                      <a:r>
                        <a:rPr lang="fr-CA" sz="2500" dirty="0"/>
                        <a:t>Volts (V)</a:t>
                      </a:r>
                    </a:p>
                  </a:txBody>
                  <a:tcPr marL="126569" marR="126569" marT="63285" marB="63285"/>
                </a:tc>
                <a:tc>
                  <a:txBody>
                    <a:bodyPr/>
                    <a:lstStyle/>
                    <a:p>
                      <a:r>
                        <a:rPr lang="fr-CA" sz="2500" dirty="0"/>
                        <a:t>La «pression» qui génère la circulation des électrons</a:t>
                      </a:r>
                    </a:p>
                  </a:txBody>
                  <a:tcPr marL="126569" marR="126569" marT="63285" marB="63285"/>
                </a:tc>
                <a:extLst>
                  <a:ext uri="{0D108BD9-81ED-4DB2-BD59-A6C34878D82A}">
                    <a16:rowId xmlns:a16="http://schemas.microsoft.com/office/drawing/2014/main" val="744944808"/>
                  </a:ext>
                </a:extLst>
              </a:tr>
              <a:tr h="513309">
                <a:tc>
                  <a:txBody>
                    <a:bodyPr/>
                    <a:lstStyle/>
                    <a:p>
                      <a:r>
                        <a:rPr lang="fr-CA" sz="2500" dirty="0"/>
                        <a:t>Courant</a:t>
                      </a:r>
                    </a:p>
                  </a:txBody>
                  <a:tcPr marL="126569" marR="126569" marT="63285" marB="63285"/>
                </a:tc>
                <a:tc>
                  <a:txBody>
                    <a:bodyPr/>
                    <a:lstStyle/>
                    <a:p>
                      <a:r>
                        <a:rPr lang="fr-CA" sz="2500" dirty="0"/>
                        <a:t>I</a:t>
                      </a:r>
                    </a:p>
                  </a:txBody>
                  <a:tcPr marL="126569" marR="126569" marT="63285" marB="63285"/>
                </a:tc>
                <a:tc>
                  <a:txBody>
                    <a:bodyPr/>
                    <a:lstStyle/>
                    <a:p>
                      <a:r>
                        <a:rPr lang="fr-CA" sz="2500" dirty="0"/>
                        <a:t>Ampères (A)</a:t>
                      </a:r>
                    </a:p>
                  </a:txBody>
                  <a:tcPr marL="126569" marR="126569" marT="63285" marB="63285"/>
                </a:tc>
                <a:tc>
                  <a:txBody>
                    <a:bodyPr/>
                    <a:lstStyle/>
                    <a:p>
                      <a:r>
                        <a:rPr lang="fr-CA" sz="2500" dirty="0"/>
                        <a:t>La «quantité d’électrons» qui circule à un point</a:t>
                      </a:r>
                    </a:p>
                  </a:txBody>
                  <a:tcPr marL="126569" marR="126569" marT="63285" marB="63285"/>
                </a:tc>
                <a:extLst>
                  <a:ext uri="{0D108BD9-81ED-4DB2-BD59-A6C34878D82A}">
                    <a16:rowId xmlns:a16="http://schemas.microsoft.com/office/drawing/2014/main" val="3287181644"/>
                  </a:ext>
                </a:extLst>
              </a:tr>
              <a:tr h="513309">
                <a:tc>
                  <a:txBody>
                    <a:bodyPr/>
                    <a:lstStyle/>
                    <a:p>
                      <a:r>
                        <a:rPr lang="fr-CA" sz="2500" dirty="0"/>
                        <a:t>Résistance</a:t>
                      </a:r>
                    </a:p>
                  </a:txBody>
                  <a:tcPr marL="126569" marR="126569" marT="63285" marB="63285"/>
                </a:tc>
                <a:tc>
                  <a:txBody>
                    <a:bodyPr/>
                    <a:lstStyle/>
                    <a:p>
                      <a:r>
                        <a:rPr lang="fr-CA" sz="2500" dirty="0"/>
                        <a:t>R</a:t>
                      </a:r>
                    </a:p>
                  </a:txBody>
                  <a:tcPr marL="126569" marR="126569" marT="63285" marB="63285"/>
                </a:tc>
                <a:tc>
                  <a:txBody>
                    <a:bodyPr/>
                    <a:lstStyle/>
                    <a:p>
                      <a:r>
                        <a:rPr lang="fr-FR" sz="2500" dirty="0"/>
                        <a:t>Ohms (</a:t>
                      </a:r>
                      <a:r>
                        <a:rPr lang="el-GR" sz="2500" dirty="0"/>
                        <a:t>Ω</a:t>
                      </a:r>
                      <a:r>
                        <a:rPr lang="fr-CA" sz="2500" dirty="0"/>
                        <a:t>)</a:t>
                      </a:r>
                    </a:p>
                  </a:txBody>
                  <a:tcPr marL="126569" marR="126569" marT="63285" marB="63285"/>
                </a:tc>
                <a:tc>
                  <a:txBody>
                    <a:bodyPr/>
                    <a:lstStyle/>
                    <a:p>
                      <a:r>
                        <a:rPr lang="fr-CA" sz="2500" dirty="0"/>
                        <a:t>Réduit la circulation des électrons (réduit la pression et la quantité)</a:t>
                      </a:r>
                    </a:p>
                  </a:txBody>
                  <a:tcPr marL="126569" marR="126569" marT="63285" marB="63285"/>
                </a:tc>
                <a:extLst>
                  <a:ext uri="{0D108BD9-81ED-4DB2-BD59-A6C34878D82A}">
                    <a16:rowId xmlns:a16="http://schemas.microsoft.com/office/drawing/2014/main" val="1714774753"/>
                  </a:ext>
                </a:extLst>
              </a:tr>
              <a:tr h="513309">
                <a:tc>
                  <a:txBody>
                    <a:bodyPr/>
                    <a:lstStyle/>
                    <a:p>
                      <a:r>
                        <a:rPr lang="fr-CA" sz="2500" dirty="0"/>
                        <a:t>Puissance</a:t>
                      </a:r>
                    </a:p>
                  </a:txBody>
                  <a:tcPr marL="126569" marR="126569" marT="63285" marB="63285"/>
                </a:tc>
                <a:tc>
                  <a:txBody>
                    <a:bodyPr/>
                    <a:lstStyle/>
                    <a:p>
                      <a:r>
                        <a:rPr lang="fr-CA" sz="2500" dirty="0"/>
                        <a:t>P</a:t>
                      </a:r>
                    </a:p>
                  </a:txBody>
                  <a:tcPr marL="126569" marR="126569" marT="63285" marB="63285"/>
                </a:tc>
                <a:tc>
                  <a:txBody>
                    <a:bodyPr/>
                    <a:lstStyle/>
                    <a:p>
                      <a:r>
                        <a:rPr lang="fr-CA" sz="2500" dirty="0"/>
                        <a:t>Watts (W)</a:t>
                      </a:r>
                    </a:p>
                  </a:txBody>
                  <a:tcPr marL="126569" marR="126569" marT="63285" marB="63285"/>
                </a:tc>
                <a:tc>
                  <a:txBody>
                    <a:bodyPr/>
                    <a:lstStyle/>
                    <a:p>
                      <a:r>
                        <a:rPr lang="fr-CA" sz="2500" dirty="0"/>
                        <a:t>La «pression» x la «quantité»</a:t>
                      </a:r>
                    </a:p>
                  </a:txBody>
                  <a:tcPr marL="126569" marR="126569" marT="63285" marB="63285"/>
                </a:tc>
                <a:extLst>
                  <a:ext uri="{0D108BD9-81ED-4DB2-BD59-A6C34878D82A}">
                    <a16:rowId xmlns:a16="http://schemas.microsoft.com/office/drawing/2014/main" val="28700091"/>
                  </a:ext>
                </a:extLst>
              </a:tr>
            </a:tbl>
          </a:graphicData>
        </a:graphic>
      </p:graphicFrame>
    </p:spTree>
    <p:extLst>
      <p:ext uri="{BB962C8B-B14F-4D97-AF65-F5344CB8AC3E}">
        <p14:creationId xmlns:p14="http://schemas.microsoft.com/office/powerpoint/2010/main" val="2429694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9788" y="419111"/>
            <a:ext cx="10309280" cy="993339"/>
          </a:xfrm>
        </p:spPr>
        <p:txBody>
          <a:bodyPr>
            <a:noAutofit/>
          </a:bodyPr>
          <a:lstStyle/>
          <a:p>
            <a:r>
              <a:rPr lang="fr-CA" sz="4000" dirty="0"/>
              <a:t>Analogie de l’eau dans un tuyau pour expliquer l’électricité avec symboles et unités</a:t>
            </a:r>
          </a:p>
        </p:txBody>
      </p:sp>
      <p:graphicFrame>
        <p:nvGraphicFramePr>
          <p:cNvPr id="5" name="Objet 4">
            <a:extLst>
              <a:ext uri="{FF2B5EF4-FFF2-40B4-BE49-F238E27FC236}">
                <a16:creationId xmlns:a16="http://schemas.microsoft.com/office/drawing/2014/main" id="{A0B1B3B7-19F6-4DD6-BAAE-5DA9F28F94CF}"/>
              </a:ext>
            </a:extLst>
          </p:cNvPr>
          <p:cNvGraphicFramePr>
            <a:graphicFrameLocks noChangeAspect="1"/>
          </p:cNvGraphicFramePr>
          <p:nvPr>
            <p:extLst>
              <p:ext uri="{D42A27DB-BD31-4B8C-83A1-F6EECF244321}">
                <p14:modId xmlns:p14="http://schemas.microsoft.com/office/powerpoint/2010/main" val="719802207"/>
              </p:ext>
            </p:extLst>
          </p:nvPr>
        </p:nvGraphicFramePr>
        <p:xfrm>
          <a:off x="4089955" y="1700503"/>
          <a:ext cx="3467100" cy="3873500"/>
        </p:xfrm>
        <a:graphic>
          <a:graphicData uri="http://schemas.openxmlformats.org/presentationml/2006/ole">
            <mc:AlternateContent xmlns:mc="http://schemas.openxmlformats.org/markup-compatibility/2006">
              <mc:Choice xmlns:v="urn:schemas-microsoft-com:vml" Requires="v">
                <p:oleObj r:id="rId2" imgW="3466440" imgH="3872880" progId="">
                  <p:embed/>
                </p:oleObj>
              </mc:Choice>
              <mc:Fallback>
                <p:oleObj r:id="rId2" imgW="3466440" imgH="3872880" progId="">
                  <p:embed/>
                  <p:pic>
                    <p:nvPicPr>
                      <p:cNvPr id="5" name="Objet 4">
                        <a:extLst>
                          <a:ext uri="{FF2B5EF4-FFF2-40B4-BE49-F238E27FC236}">
                            <a16:creationId xmlns:a16="http://schemas.microsoft.com/office/drawing/2014/main" id="{A0B1B3B7-19F6-4DD6-BAAE-5DA9F28F94CF}"/>
                          </a:ext>
                        </a:extLst>
                      </p:cNvPr>
                      <p:cNvPicPr/>
                      <p:nvPr/>
                    </p:nvPicPr>
                    <p:blipFill>
                      <a:blip r:embed="rId3"/>
                      <a:stretch>
                        <a:fillRect/>
                      </a:stretch>
                    </p:blipFill>
                    <p:spPr>
                      <a:xfrm>
                        <a:off x="4089955" y="1700503"/>
                        <a:ext cx="3467100" cy="3873500"/>
                      </a:xfrm>
                      <a:prstGeom prst="rect">
                        <a:avLst/>
                      </a:prstGeom>
                    </p:spPr>
                  </p:pic>
                </p:oleObj>
              </mc:Fallback>
            </mc:AlternateContent>
          </a:graphicData>
        </a:graphic>
      </p:graphicFrame>
      <p:cxnSp>
        <p:nvCxnSpPr>
          <p:cNvPr id="9" name="Connecteur droit avec flèche 8">
            <a:extLst>
              <a:ext uri="{FF2B5EF4-FFF2-40B4-BE49-F238E27FC236}">
                <a16:creationId xmlns:a16="http://schemas.microsoft.com/office/drawing/2014/main" id="{613D73A9-AFFD-431A-8171-D7BF918F96AB}"/>
              </a:ext>
            </a:extLst>
          </p:cNvPr>
          <p:cNvCxnSpPr>
            <a:cxnSpLocks/>
          </p:cNvCxnSpPr>
          <p:nvPr/>
        </p:nvCxnSpPr>
        <p:spPr>
          <a:xfrm flipV="1">
            <a:off x="6254175" y="5199546"/>
            <a:ext cx="920" cy="74392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 coins arrondis 15">
            <a:extLst>
              <a:ext uri="{FF2B5EF4-FFF2-40B4-BE49-F238E27FC236}">
                <a16:creationId xmlns:a16="http://schemas.microsoft.com/office/drawing/2014/main" id="{49F6102C-ED88-4FC1-AD0C-742245EF2394}"/>
              </a:ext>
            </a:extLst>
          </p:cNvPr>
          <p:cNvSpPr/>
          <p:nvPr/>
        </p:nvSpPr>
        <p:spPr>
          <a:xfrm>
            <a:off x="3906418" y="5758753"/>
            <a:ext cx="4492952" cy="74613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Plus le tuyau est petit, moins d’eau peut circuler. C’est similaire à la résistance électrique.</a:t>
            </a:r>
          </a:p>
        </p:txBody>
      </p:sp>
      <p:sp>
        <p:nvSpPr>
          <p:cNvPr id="18" name="Rectangle : coins arrondis 17">
            <a:extLst>
              <a:ext uri="{FF2B5EF4-FFF2-40B4-BE49-F238E27FC236}">
                <a16:creationId xmlns:a16="http://schemas.microsoft.com/office/drawing/2014/main" id="{109A155B-F2C8-43CA-976E-A18A0168BF6F}"/>
              </a:ext>
            </a:extLst>
          </p:cNvPr>
          <p:cNvSpPr/>
          <p:nvPr/>
        </p:nvSpPr>
        <p:spPr>
          <a:xfrm flipH="1">
            <a:off x="4911331" y="3637252"/>
            <a:ext cx="487110" cy="690073"/>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highlight>
                <a:srgbClr val="000000"/>
              </a:highlight>
            </a:endParaRPr>
          </a:p>
        </p:txBody>
      </p:sp>
      <p:cxnSp>
        <p:nvCxnSpPr>
          <p:cNvPr id="19" name="Connecteur droit avec flèche 18">
            <a:extLst>
              <a:ext uri="{FF2B5EF4-FFF2-40B4-BE49-F238E27FC236}">
                <a16:creationId xmlns:a16="http://schemas.microsoft.com/office/drawing/2014/main" id="{DFC45AF6-4188-4FBB-87FB-314EE1102475}"/>
              </a:ext>
            </a:extLst>
          </p:cNvPr>
          <p:cNvCxnSpPr>
            <a:cxnSpLocks/>
          </p:cNvCxnSpPr>
          <p:nvPr/>
        </p:nvCxnSpPr>
        <p:spPr>
          <a:xfrm flipH="1">
            <a:off x="5467178" y="3412926"/>
            <a:ext cx="558189" cy="5941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ADF58558-DFAD-4241-808E-F60694CD7EB9}"/>
              </a:ext>
            </a:extLst>
          </p:cNvPr>
          <p:cNvSpPr/>
          <p:nvPr/>
        </p:nvSpPr>
        <p:spPr>
          <a:xfrm>
            <a:off x="5905144" y="1753914"/>
            <a:ext cx="3334224" cy="182138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Le courant, c’est comme la quantité d’eau qui est poussée. </a:t>
            </a:r>
          </a:p>
        </p:txBody>
      </p:sp>
      <p:sp>
        <p:nvSpPr>
          <p:cNvPr id="27" name="Rectangle : coins arrondis 26">
            <a:extLst>
              <a:ext uri="{FF2B5EF4-FFF2-40B4-BE49-F238E27FC236}">
                <a16:creationId xmlns:a16="http://schemas.microsoft.com/office/drawing/2014/main" id="{07EC7239-C3E0-4434-BF0B-BE7513B685F2}"/>
              </a:ext>
            </a:extLst>
          </p:cNvPr>
          <p:cNvSpPr/>
          <p:nvPr/>
        </p:nvSpPr>
        <p:spPr>
          <a:xfrm>
            <a:off x="7715679" y="4172003"/>
            <a:ext cx="2803569" cy="993340"/>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La puissance du jet d’eau à la sortie est similaire à la puissance électrique. </a:t>
            </a:r>
          </a:p>
        </p:txBody>
      </p:sp>
      <p:sp>
        <p:nvSpPr>
          <p:cNvPr id="30" name="Accolade ouvrante 29">
            <a:extLst>
              <a:ext uri="{FF2B5EF4-FFF2-40B4-BE49-F238E27FC236}">
                <a16:creationId xmlns:a16="http://schemas.microsoft.com/office/drawing/2014/main" id="{060949EC-8F41-4C0C-802F-E05F6DDDA309}"/>
              </a:ext>
            </a:extLst>
          </p:cNvPr>
          <p:cNvSpPr/>
          <p:nvPr/>
        </p:nvSpPr>
        <p:spPr>
          <a:xfrm rot="10800000">
            <a:off x="7308964" y="4506177"/>
            <a:ext cx="204346" cy="743921"/>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3" name="Rectangle 2">
            <a:extLst>
              <a:ext uri="{FF2B5EF4-FFF2-40B4-BE49-F238E27FC236}">
                <a16:creationId xmlns:a16="http://schemas.microsoft.com/office/drawing/2014/main" id="{74623797-9AD7-4C09-9E85-9CEF20E4049F}"/>
              </a:ext>
            </a:extLst>
          </p:cNvPr>
          <p:cNvSpPr/>
          <p:nvPr/>
        </p:nvSpPr>
        <p:spPr>
          <a:xfrm>
            <a:off x="1918694" y="1796835"/>
            <a:ext cx="977896" cy="369332"/>
          </a:xfrm>
          <a:prstGeom prst="rect">
            <a:avLst/>
          </a:prstGeom>
        </p:spPr>
        <p:txBody>
          <a:bodyPr wrap="none">
            <a:spAutoFit/>
          </a:bodyPr>
          <a:lstStyle/>
          <a:p>
            <a:r>
              <a:rPr lang="fr-CA" dirty="0"/>
              <a:t>Volts (V)</a:t>
            </a:r>
          </a:p>
        </p:txBody>
      </p:sp>
      <p:sp>
        <p:nvSpPr>
          <p:cNvPr id="4" name="Rectangle 3">
            <a:extLst>
              <a:ext uri="{FF2B5EF4-FFF2-40B4-BE49-F238E27FC236}">
                <a16:creationId xmlns:a16="http://schemas.microsoft.com/office/drawing/2014/main" id="{5123D1AA-4800-463B-AC8E-D27D3229CD92}"/>
              </a:ext>
            </a:extLst>
          </p:cNvPr>
          <p:cNvSpPr/>
          <p:nvPr/>
        </p:nvSpPr>
        <p:spPr>
          <a:xfrm>
            <a:off x="6835464" y="1371811"/>
            <a:ext cx="1355692" cy="369332"/>
          </a:xfrm>
          <a:prstGeom prst="rect">
            <a:avLst/>
          </a:prstGeom>
        </p:spPr>
        <p:txBody>
          <a:bodyPr wrap="none">
            <a:spAutoFit/>
          </a:bodyPr>
          <a:lstStyle/>
          <a:p>
            <a:r>
              <a:rPr lang="fr-CA" dirty="0"/>
              <a:t>Ampères (A)</a:t>
            </a:r>
          </a:p>
        </p:txBody>
      </p:sp>
      <p:sp>
        <p:nvSpPr>
          <p:cNvPr id="20" name="Rectangle 19">
            <a:extLst>
              <a:ext uri="{FF2B5EF4-FFF2-40B4-BE49-F238E27FC236}">
                <a16:creationId xmlns:a16="http://schemas.microsoft.com/office/drawing/2014/main" id="{6518CD24-ABD8-4EBD-8A8B-950665EA8619}"/>
              </a:ext>
            </a:extLst>
          </p:cNvPr>
          <p:cNvSpPr/>
          <p:nvPr/>
        </p:nvSpPr>
        <p:spPr>
          <a:xfrm>
            <a:off x="8561522" y="3802671"/>
            <a:ext cx="1474250" cy="369332"/>
          </a:xfrm>
          <a:prstGeom prst="rect">
            <a:avLst/>
          </a:prstGeom>
        </p:spPr>
        <p:txBody>
          <a:bodyPr wrap="none">
            <a:spAutoFit/>
          </a:bodyPr>
          <a:lstStyle/>
          <a:p>
            <a:r>
              <a:rPr lang="fr-CA" dirty="0"/>
              <a:t>Puissance (W)</a:t>
            </a:r>
          </a:p>
        </p:txBody>
      </p:sp>
      <p:sp>
        <p:nvSpPr>
          <p:cNvPr id="7" name="Rectangle 6">
            <a:extLst>
              <a:ext uri="{FF2B5EF4-FFF2-40B4-BE49-F238E27FC236}">
                <a16:creationId xmlns:a16="http://schemas.microsoft.com/office/drawing/2014/main" id="{7201CB91-F414-4673-A586-49D8272A0337}"/>
              </a:ext>
            </a:extLst>
          </p:cNvPr>
          <p:cNvSpPr/>
          <p:nvPr/>
        </p:nvSpPr>
        <p:spPr>
          <a:xfrm>
            <a:off x="5043235" y="5263371"/>
            <a:ext cx="1116011" cy="369332"/>
          </a:xfrm>
          <a:prstGeom prst="rect">
            <a:avLst/>
          </a:prstGeom>
        </p:spPr>
        <p:txBody>
          <a:bodyPr wrap="none">
            <a:spAutoFit/>
          </a:bodyPr>
          <a:lstStyle/>
          <a:p>
            <a:r>
              <a:rPr lang="fr-FR" dirty="0"/>
              <a:t>Ohms (</a:t>
            </a:r>
            <a:r>
              <a:rPr lang="el-GR" dirty="0"/>
              <a:t>Ω</a:t>
            </a:r>
            <a:r>
              <a:rPr lang="fr-CA" dirty="0"/>
              <a:t>)</a:t>
            </a:r>
          </a:p>
        </p:txBody>
      </p:sp>
      <p:cxnSp>
        <p:nvCxnSpPr>
          <p:cNvPr id="22" name="Connecteur droit avec flèche 21">
            <a:extLst>
              <a:ext uri="{FF2B5EF4-FFF2-40B4-BE49-F238E27FC236}">
                <a16:creationId xmlns:a16="http://schemas.microsoft.com/office/drawing/2014/main" id="{ADB0FD99-373C-4B30-B244-1A3454EBD14C}"/>
              </a:ext>
            </a:extLst>
          </p:cNvPr>
          <p:cNvCxnSpPr>
            <a:cxnSpLocks/>
          </p:cNvCxnSpPr>
          <p:nvPr/>
        </p:nvCxnSpPr>
        <p:spPr>
          <a:xfrm>
            <a:off x="3720982" y="2862841"/>
            <a:ext cx="119034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4C10467F-73EE-4312-95B4-07F2FC628FE5}"/>
              </a:ext>
            </a:extLst>
          </p:cNvPr>
          <p:cNvSpPr/>
          <p:nvPr/>
        </p:nvSpPr>
        <p:spPr>
          <a:xfrm>
            <a:off x="992456" y="2166168"/>
            <a:ext cx="2901834" cy="1636504"/>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La pression de l’eau c’est comme la tension électrique. Elle pousse et enclenche le déplacement des molécules d’eau. </a:t>
            </a:r>
          </a:p>
        </p:txBody>
      </p:sp>
    </p:spTree>
    <p:extLst>
      <p:ext uri="{BB962C8B-B14F-4D97-AF65-F5344CB8AC3E}">
        <p14:creationId xmlns:p14="http://schemas.microsoft.com/office/powerpoint/2010/main" val="3884399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C17D7-FF1D-4E5F-892B-26B9CBC86C01}"/>
              </a:ext>
            </a:extLst>
          </p:cNvPr>
          <p:cNvSpPr>
            <a:spLocks noGrp="1"/>
          </p:cNvSpPr>
          <p:nvPr>
            <p:ph type="title"/>
          </p:nvPr>
        </p:nvSpPr>
        <p:spPr>
          <a:xfrm>
            <a:off x="836612" y="52978"/>
            <a:ext cx="11129708" cy="1868896"/>
          </a:xfrm>
        </p:spPr>
        <p:txBody>
          <a:bodyPr>
            <a:normAutofit/>
          </a:bodyPr>
          <a:lstStyle/>
          <a:p>
            <a:r>
              <a:rPr lang="fr-CA" dirty="0"/>
              <a:t>Comment comprendre la LOI des PUISSANCE en DC P= U • I</a:t>
            </a:r>
          </a:p>
        </p:txBody>
      </p:sp>
      <p:sp>
        <p:nvSpPr>
          <p:cNvPr id="3" name="Espace réservé du contenu 2">
            <a:extLst>
              <a:ext uri="{FF2B5EF4-FFF2-40B4-BE49-F238E27FC236}">
                <a16:creationId xmlns:a16="http://schemas.microsoft.com/office/drawing/2014/main" id="{34D29D07-1120-4C80-B828-BE8817DD845F}"/>
              </a:ext>
            </a:extLst>
          </p:cNvPr>
          <p:cNvSpPr>
            <a:spLocks noGrp="1"/>
          </p:cNvSpPr>
          <p:nvPr>
            <p:ph idx="1"/>
          </p:nvPr>
        </p:nvSpPr>
        <p:spPr>
          <a:xfrm>
            <a:off x="5387352" y="2117606"/>
            <a:ext cx="6029829" cy="1311394"/>
          </a:xfrm>
        </p:spPr>
        <p:txBody>
          <a:bodyPr>
            <a:normAutofit/>
          </a:bodyPr>
          <a:lstStyle/>
          <a:p>
            <a:pPr marL="0" indent="0">
              <a:buNone/>
            </a:pPr>
            <a:r>
              <a:rPr lang="fr-CA" dirty="0">
                <a:hlinkClick r:id="rId2"/>
              </a:rPr>
              <a:t>https://edpuzzle.com/assignments/5f4913291865893f19024a47/watch</a:t>
            </a:r>
            <a:endParaRPr lang="fr-CA" dirty="0"/>
          </a:p>
        </p:txBody>
      </p:sp>
      <p:pic>
        <p:nvPicPr>
          <p:cNvPr id="6" name="Graphique 5">
            <a:extLst>
              <a:ext uri="{FF2B5EF4-FFF2-40B4-BE49-F238E27FC236}">
                <a16:creationId xmlns:a16="http://schemas.microsoft.com/office/drawing/2014/main" id="{E973F76B-6D4C-4DA9-9EF1-6BCBE3CF06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539" y="2117606"/>
            <a:ext cx="4257675" cy="1200150"/>
          </a:xfrm>
          <a:prstGeom prst="rect">
            <a:avLst/>
          </a:prstGeom>
        </p:spPr>
      </p:pic>
      <p:sp>
        <p:nvSpPr>
          <p:cNvPr id="5" name="Titre 1">
            <a:extLst>
              <a:ext uri="{FF2B5EF4-FFF2-40B4-BE49-F238E27FC236}">
                <a16:creationId xmlns:a16="http://schemas.microsoft.com/office/drawing/2014/main" id="{531DB345-EDBC-482F-9BAF-D43FC99B5EC4}"/>
              </a:ext>
            </a:extLst>
          </p:cNvPr>
          <p:cNvSpPr txBox="1">
            <a:spLocks/>
          </p:cNvSpPr>
          <p:nvPr/>
        </p:nvSpPr>
        <p:spPr>
          <a:xfrm>
            <a:off x="731838" y="3067231"/>
            <a:ext cx="11129708"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fr-CA"/>
              <a:t>Manipuler une formule Tension, intensité et résistance Méthode du triangle Maskott</a:t>
            </a:r>
            <a:endParaRPr lang="fr-CA" dirty="0"/>
          </a:p>
        </p:txBody>
      </p:sp>
      <p:sp>
        <p:nvSpPr>
          <p:cNvPr id="7" name="Espace réservé du contenu 2">
            <a:extLst>
              <a:ext uri="{FF2B5EF4-FFF2-40B4-BE49-F238E27FC236}">
                <a16:creationId xmlns:a16="http://schemas.microsoft.com/office/drawing/2014/main" id="{A6618FE9-DE0B-407A-B25A-2E2D83C943E2}"/>
              </a:ext>
            </a:extLst>
          </p:cNvPr>
          <p:cNvSpPr txBox="1">
            <a:spLocks/>
          </p:cNvSpPr>
          <p:nvPr/>
        </p:nvSpPr>
        <p:spPr>
          <a:xfrm>
            <a:off x="5466460" y="5175384"/>
            <a:ext cx="6029829" cy="1311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CA" dirty="0">
                <a:hlinkClick r:id="rId5"/>
              </a:rPr>
              <a:t>https://edpuzzle.com/assignments/5f491172801e493f249ff075/watch</a:t>
            </a:r>
            <a:endParaRPr lang="fr-CA" dirty="0"/>
          </a:p>
        </p:txBody>
      </p:sp>
      <p:pic>
        <p:nvPicPr>
          <p:cNvPr id="8" name="Graphique 7">
            <a:extLst>
              <a:ext uri="{FF2B5EF4-FFF2-40B4-BE49-F238E27FC236}">
                <a16:creationId xmlns:a16="http://schemas.microsoft.com/office/drawing/2014/main" id="{3F7970D6-0CC6-4D17-9542-2BFB81496E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639" y="5175384"/>
            <a:ext cx="4257675" cy="1200150"/>
          </a:xfrm>
          <a:prstGeom prst="rect">
            <a:avLst/>
          </a:prstGeom>
        </p:spPr>
      </p:pic>
    </p:spTree>
    <p:extLst>
      <p:ext uri="{BB962C8B-B14F-4D97-AF65-F5344CB8AC3E}">
        <p14:creationId xmlns:p14="http://schemas.microsoft.com/office/powerpoint/2010/main" val="1477639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C93251-C64E-4FF3-8833-C6C08193ABA1}"/>
              </a:ext>
            </a:extLst>
          </p:cNvPr>
          <p:cNvSpPr>
            <a:spLocks noGrp="1"/>
          </p:cNvSpPr>
          <p:nvPr>
            <p:ph type="title"/>
          </p:nvPr>
        </p:nvSpPr>
        <p:spPr>
          <a:xfrm>
            <a:off x="2294271" y="594319"/>
            <a:ext cx="7603457" cy="3986226"/>
          </a:xfrm>
        </p:spPr>
        <p:txBody>
          <a:bodyPr>
            <a:normAutofit/>
          </a:bodyPr>
          <a:lstStyle/>
          <a:p>
            <a:pPr algn="ctr"/>
            <a:r>
              <a:rPr lang="fr-CA" dirty="0"/>
              <a:t>Remplir le quiz formatif 1 - la puissance électrique sur Teams</a:t>
            </a:r>
          </a:p>
        </p:txBody>
      </p:sp>
    </p:spTree>
    <p:extLst>
      <p:ext uri="{BB962C8B-B14F-4D97-AF65-F5344CB8AC3E}">
        <p14:creationId xmlns:p14="http://schemas.microsoft.com/office/powerpoint/2010/main" val="1662812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922071" y="3158058"/>
            <a:ext cx="5880382" cy="781553"/>
          </a:xfrm>
        </p:spPr>
        <p:txBody>
          <a:bodyPr>
            <a:normAutofit/>
          </a:bodyPr>
          <a:lstStyle/>
          <a:p>
            <a:r>
              <a:rPr lang="fr-CA" dirty="0"/>
              <a:t>Le schéma de circuit</a:t>
            </a:r>
          </a:p>
        </p:txBody>
      </p:sp>
      <p:sp>
        <p:nvSpPr>
          <p:cNvPr id="3" name="Espace réservé du contenu 2">
            <a:extLst>
              <a:ext uri="{FF2B5EF4-FFF2-40B4-BE49-F238E27FC236}">
                <a16:creationId xmlns:a16="http://schemas.microsoft.com/office/drawing/2014/main" id="{EF88CA4B-B57F-4EF1-999B-5FEC3A23AEF0}"/>
              </a:ext>
            </a:extLst>
          </p:cNvPr>
          <p:cNvSpPr>
            <a:spLocks noGrp="1"/>
          </p:cNvSpPr>
          <p:nvPr>
            <p:ph idx="1"/>
          </p:nvPr>
        </p:nvSpPr>
        <p:spPr>
          <a:xfrm>
            <a:off x="6096000" y="1690643"/>
            <a:ext cx="5173929" cy="4862557"/>
          </a:xfrm>
        </p:spPr>
        <p:txBody>
          <a:bodyPr>
            <a:normAutofit/>
          </a:bodyPr>
          <a:lstStyle/>
          <a:p>
            <a:pPr marL="0" indent="0" algn="l">
              <a:lnSpc>
                <a:spcPct val="100000"/>
              </a:lnSpc>
              <a:buNone/>
            </a:pPr>
            <a:r>
              <a:rPr lang="fr-CA" sz="2400" b="0" i="0" u="none" strike="noStrike" baseline="0" dirty="0"/>
              <a:t>Un schéma de circuit est une représentation </a:t>
            </a:r>
            <a:r>
              <a:rPr lang="fr-CA" sz="2400" dirty="0"/>
              <a:t>schématique </a:t>
            </a:r>
            <a:r>
              <a:rPr lang="fr-CA" sz="2400" b="0" i="0" u="none" strike="noStrike" baseline="0" dirty="0"/>
              <a:t>de la connectique d’un circuit électrique. Les composants électriques sont représentés en tant que symboles pour faciliter leur reproduction et leur identification. Ce qui est important est de représenter comment les éléments sont reliés entre eux et non leur disposition exacte dans l’espace. </a:t>
            </a:r>
          </a:p>
        </p:txBody>
      </p:sp>
    </p:spTree>
    <p:extLst>
      <p:ext uri="{BB962C8B-B14F-4D97-AF65-F5344CB8AC3E}">
        <p14:creationId xmlns:p14="http://schemas.microsoft.com/office/powerpoint/2010/main" val="2100924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 générateur</a:t>
            </a:r>
          </a:p>
        </p:txBody>
      </p:sp>
      <p:sp>
        <p:nvSpPr>
          <p:cNvPr id="3" name="Espace réservé du contenu 2">
            <a:extLst>
              <a:ext uri="{FF2B5EF4-FFF2-40B4-BE49-F238E27FC236}">
                <a16:creationId xmlns:a16="http://schemas.microsoft.com/office/drawing/2014/main" id="{EF88CA4B-B57F-4EF1-999B-5FEC3A23AEF0}"/>
              </a:ext>
            </a:extLst>
          </p:cNvPr>
          <p:cNvSpPr>
            <a:spLocks noGrp="1"/>
          </p:cNvSpPr>
          <p:nvPr>
            <p:ph idx="1"/>
          </p:nvPr>
        </p:nvSpPr>
        <p:spPr>
          <a:xfrm>
            <a:off x="957781" y="1307506"/>
            <a:ext cx="10399580" cy="1049833"/>
          </a:xfrm>
        </p:spPr>
        <p:txBody>
          <a:bodyPr>
            <a:normAutofit/>
          </a:bodyPr>
          <a:lstStyle/>
          <a:p>
            <a:pPr marL="0" indent="0">
              <a:lnSpc>
                <a:spcPct val="100000"/>
              </a:lnSpc>
              <a:buFont typeface="Arial" panose="020B0604020202020204" pitchFamily="34" charset="0"/>
              <a:buNone/>
            </a:pPr>
            <a:r>
              <a:rPr lang="fr-CA" sz="1800" dirty="0"/>
              <a:t>Un schéma de circuit commence toujours avec un </a:t>
            </a:r>
            <a:r>
              <a:rPr lang="fr-CA" sz="1800" dirty="0">
                <a:solidFill>
                  <a:schemeClr val="bg1"/>
                </a:solidFill>
                <a:highlight>
                  <a:srgbClr val="000000"/>
                </a:highlight>
              </a:rPr>
              <a:t>générateur</a:t>
            </a:r>
            <a:r>
              <a:rPr lang="fr-CA" sz="1800" dirty="0"/>
              <a:t> qui est représenté sous une forme </a:t>
            </a:r>
            <a:r>
              <a:rPr lang="fr-CA" sz="1800" b="1" dirty="0"/>
              <a:t>très</a:t>
            </a:r>
            <a:r>
              <a:rPr lang="fr-CA" sz="1800" dirty="0"/>
              <a:t> abstraite. Un </a:t>
            </a:r>
            <a:r>
              <a:rPr lang="fr-CA" sz="1800" dirty="0">
                <a:solidFill>
                  <a:schemeClr val="bg1"/>
                </a:solidFill>
                <a:highlight>
                  <a:srgbClr val="000000"/>
                </a:highlight>
              </a:rPr>
              <a:t>générateur</a:t>
            </a:r>
            <a:r>
              <a:rPr lang="fr-CA" sz="1800" dirty="0"/>
              <a:t> a toujours deux pôles. Un </a:t>
            </a:r>
            <a:r>
              <a:rPr lang="fr-CA" sz="1800" dirty="0">
                <a:solidFill>
                  <a:schemeClr val="bg1"/>
                </a:solidFill>
                <a:highlight>
                  <a:srgbClr val="000000"/>
                </a:highlight>
              </a:rPr>
              <a:t>positif (+)</a:t>
            </a:r>
            <a:r>
              <a:rPr lang="fr-CA" sz="1800" dirty="0">
                <a:solidFill>
                  <a:schemeClr val="bg1"/>
                </a:solidFill>
              </a:rPr>
              <a:t> </a:t>
            </a:r>
            <a:r>
              <a:rPr lang="fr-CA" sz="1800" dirty="0"/>
              <a:t>et un </a:t>
            </a:r>
            <a:r>
              <a:rPr lang="fr-CA" sz="1800" dirty="0">
                <a:solidFill>
                  <a:schemeClr val="bg1"/>
                </a:solidFill>
                <a:highlight>
                  <a:srgbClr val="000000"/>
                </a:highlight>
              </a:rPr>
              <a:t>négatif (-).</a:t>
            </a:r>
            <a:r>
              <a:rPr lang="fr-CA" sz="1800" dirty="0">
                <a:solidFill>
                  <a:schemeClr val="bg1"/>
                </a:solidFill>
              </a:rPr>
              <a:t> </a:t>
            </a:r>
            <a:r>
              <a:rPr lang="fr-CA" sz="1800" dirty="0"/>
              <a:t>Dans les circuits présentés dans ce cours, un générateur est représenté par </a:t>
            </a:r>
            <a:r>
              <a:rPr lang="fr-CA" sz="1800" b="1" dirty="0"/>
              <a:t>une paire de symboles.</a:t>
            </a:r>
            <a:endParaRPr lang="fr-CA" sz="1800" dirty="0"/>
          </a:p>
        </p:txBody>
      </p:sp>
      <p:pic>
        <p:nvPicPr>
          <p:cNvPr id="5" name="Image 4">
            <a:extLst>
              <a:ext uri="{FF2B5EF4-FFF2-40B4-BE49-F238E27FC236}">
                <a16:creationId xmlns:a16="http://schemas.microsoft.com/office/drawing/2014/main" id="{69A3F107-D5BA-4A68-AAA4-1133ABE14B23}"/>
              </a:ext>
            </a:extLst>
          </p:cNvPr>
          <p:cNvPicPr>
            <a:picLocks noChangeAspect="1"/>
          </p:cNvPicPr>
          <p:nvPr/>
        </p:nvPicPr>
        <p:blipFill>
          <a:blip r:embed="rId2"/>
          <a:stretch>
            <a:fillRect/>
          </a:stretch>
        </p:blipFill>
        <p:spPr>
          <a:xfrm>
            <a:off x="3395663" y="2357339"/>
            <a:ext cx="857370" cy="914528"/>
          </a:xfrm>
          <a:prstGeom prst="rect">
            <a:avLst/>
          </a:prstGeom>
        </p:spPr>
      </p:pic>
      <p:pic>
        <p:nvPicPr>
          <p:cNvPr id="7" name="Image 6">
            <a:extLst>
              <a:ext uri="{FF2B5EF4-FFF2-40B4-BE49-F238E27FC236}">
                <a16:creationId xmlns:a16="http://schemas.microsoft.com/office/drawing/2014/main" id="{40A07725-8615-49AA-AB08-706A619242EF}"/>
              </a:ext>
            </a:extLst>
          </p:cNvPr>
          <p:cNvPicPr>
            <a:picLocks noChangeAspect="1"/>
          </p:cNvPicPr>
          <p:nvPr/>
        </p:nvPicPr>
        <p:blipFill>
          <a:blip r:embed="rId3"/>
          <a:stretch>
            <a:fillRect/>
          </a:stretch>
        </p:blipFill>
        <p:spPr>
          <a:xfrm>
            <a:off x="7665130" y="2357339"/>
            <a:ext cx="1124107" cy="952633"/>
          </a:xfrm>
          <a:prstGeom prst="rect">
            <a:avLst/>
          </a:prstGeom>
        </p:spPr>
      </p:pic>
      <p:sp>
        <p:nvSpPr>
          <p:cNvPr id="9" name="ZoneTexte 8">
            <a:extLst>
              <a:ext uri="{FF2B5EF4-FFF2-40B4-BE49-F238E27FC236}">
                <a16:creationId xmlns:a16="http://schemas.microsoft.com/office/drawing/2014/main" id="{EF6D3C69-437D-4C54-9CE7-E0799B34326D}"/>
              </a:ext>
            </a:extLst>
          </p:cNvPr>
          <p:cNvSpPr txBox="1"/>
          <p:nvPr/>
        </p:nvSpPr>
        <p:spPr>
          <a:xfrm>
            <a:off x="1671168" y="3361189"/>
            <a:ext cx="4146385" cy="646331"/>
          </a:xfrm>
          <a:prstGeom prst="rect">
            <a:avLst/>
          </a:prstGeom>
          <a:noFill/>
        </p:spPr>
        <p:txBody>
          <a:bodyPr wrap="square">
            <a:spAutoFit/>
          </a:bodyPr>
          <a:lstStyle/>
          <a:p>
            <a:r>
              <a:rPr lang="fr-CA" sz="1800" dirty="0"/>
              <a:t>Pôle </a:t>
            </a:r>
            <a:r>
              <a:rPr lang="fr-CA" sz="1800" dirty="0">
                <a:solidFill>
                  <a:schemeClr val="bg1"/>
                </a:solidFill>
                <a:highlight>
                  <a:srgbClr val="000000"/>
                </a:highlight>
              </a:rPr>
              <a:t>positif (+)</a:t>
            </a:r>
            <a:r>
              <a:rPr lang="fr-CA" sz="1800" dirty="0">
                <a:solidFill>
                  <a:schemeClr val="tx2"/>
                </a:solidFill>
              </a:rPr>
              <a:t> d’un </a:t>
            </a:r>
            <a:r>
              <a:rPr lang="fr-CA" sz="1800" dirty="0">
                <a:solidFill>
                  <a:schemeClr val="bg1"/>
                </a:solidFill>
                <a:highlight>
                  <a:srgbClr val="000000"/>
                </a:highlight>
              </a:rPr>
              <a:t>générateur, </a:t>
            </a:r>
            <a:r>
              <a:rPr lang="fr-CA" sz="1800" dirty="0"/>
              <a:t> aussi appelé «</a:t>
            </a:r>
            <a:r>
              <a:rPr lang="fr-CA" sz="1800" dirty="0">
                <a:solidFill>
                  <a:schemeClr val="bg1"/>
                </a:solidFill>
                <a:highlight>
                  <a:srgbClr val="000000"/>
                </a:highlight>
              </a:rPr>
              <a:t>le 5 Volts</a:t>
            </a:r>
            <a:r>
              <a:rPr lang="fr-CA" sz="1800" dirty="0"/>
              <a:t>» ou «</a:t>
            </a:r>
            <a:r>
              <a:rPr lang="fr-CA" sz="1800" dirty="0">
                <a:solidFill>
                  <a:schemeClr val="bg1"/>
                </a:solidFill>
                <a:highlight>
                  <a:srgbClr val="000000"/>
                </a:highlight>
              </a:rPr>
              <a:t>+5</a:t>
            </a:r>
            <a:r>
              <a:rPr lang="fr-CA" sz="1800" dirty="0"/>
              <a:t>».</a:t>
            </a:r>
            <a:endParaRPr lang="fr-CA" dirty="0">
              <a:solidFill>
                <a:schemeClr val="bg1"/>
              </a:solidFill>
            </a:endParaRPr>
          </a:p>
        </p:txBody>
      </p:sp>
      <p:sp>
        <p:nvSpPr>
          <p:cNvPr id="10" name="ZoneTexte 9">
            <a:extLst>
              <a:ext uri="{FF2B5EF4-FFF2-40B4-BE49-F238E27FC236}">
                <a16:creationId xmlns:a16="http://schemas.microsoft.com/office/drawing/2014/main" id="{A7D0002A-C99E-4F39-8474-084C0E59CFE4}"/>
              </a:ext>
            </a:extLst>
          </p:cNvPr>
          <p:cNvSpPr txBox="1"/>
          <p:nvPr/>
        </p:nvSpPr>
        <p:spPr>
          <a:xfrm>
            <a:off x="6579032" y="3361189"/>
            <a:ext cx="3693681" cy="923330"/>
          </a:xfrm>
          <a:prstGeom prst="rect">
            <a:avLst/>
          </a:prstGeom>
          <a:noFill/>
        </p:spPr>
        <p:txBody>
          <a:bodyPr wrap="square">
            <a:spAutoFit/>
          </a:bodyPr>
          <a:lstStyle/>
          <a:p>
            <a:r>
              <a:rPr lang="fr-CA" sz="1800" dirty="0"/>
              <a:t>Pôle </a:t>
            </a:r>
            <a:r>
              <a:rPr lang="fr-CA" sz="1800" dirty="0">
                <a:solidFill>
                  <a:schemeClr val="bg1"/>
                </a:solidFill>
                <a:highlight>
                  <a:srgbClr val="000000"/>
                </a:highlight>
              </a:rPr>
              <a:t>négatif (-)</a:t>
            </a:r>
            <a:r>
              <a:rPr lang="fr-CA" sz="1800" dirty="0">
                <a:solidFill>
                  <a:schemeClr val="tx2"/>
                </a:solidFill>
              </a:rPr>
              <a:t> du même </a:t>
            </a:r>
            <a:r>
              <a:rPr lang="fr-CA" sz="1800" dirty="0">
                <a:solidFill>
                  <a:schemeClr val="bg1"/>
                </a:solidFill>
                <a:highlight>
                  <a:srgbClr val="000000"/>
                </a:highlight>
              </a:rPr>
              <a:t>générateur, </a:t>
            </a:r>
            <a:r>
              <a:rPr lang="fr-CA" sz="1800" dirty="0">
                <a:solidFill>
                  <a:schemeClr val="tx2"/>
                </a:solidFill>
              </a:rPr>
              <a:t> aussi appelé</a:t>
            </a:r>
            <a:r>
              <a:rPr lang="fr-CA" sz="1800" dirty="0">
                <a:solidFill>
                  <a:schemeClr val="bg1"/>
                </a:solidFill>
              </a:rPr>
              <a:t> </a:t>
            </a:r>
            <a:r>
              <a:rPr lang="fr-CA" sz="1800" dirty="0">
                <a:solidFill>
                  <a:schemeClr val="tx2"/>
                </a:solidFill>
              </a:rPr>
              <a:t>«</a:t>
            </a:r>
            <a:r>
              <a:rPr lang="fr-CA" sz="1800" dirty="0">
                <a:solidFill>
                  <a:schemeClr val="bg1"/>
                </a:solidFill>
                <a:highlight>
                  <a:srgbClr val="000000"/>
                </a:highlight>
              </a:rPr>
              <a:t>0 Volts</a:t>
            </a:r>
            <a:r>
              <a:rPr lang="fr-CA" sz="1800" dirty="0">
                <a:solidFill>
                  <a:schemeClr val="tx2"/>
                </a:solidFill>
              </a:rPr>
              <a:t>», «</a:t>
            </a:r>
            <a:r>
              <a:rPr lang="fr-CA" sz="1800" dirty="0">
                <a:solidFill>
                  <a:schemeClr val="bg1"/>
                </a:solidFill>
                <a:highlight>
                  <a:srgbClr val="000000"/>
                </a:highlight>
              </a:rPr>
              <a:t>GND</a:t>
            </a:r>
            <a:r>
              <a:rPr lang="fr-CA" sz="1800" dirty="0">
                <a:solidFill>
                  <a:schemeClr val="tx2"/>
                </a:solidFill>
              </a:rPr>
              <a:t>», «</a:t>
            </a:r>
            <a:r>
              <a:rPr lang="fr-CA" sz="1800" dirty="0" err="1">
                <a:solidFill>
                  <a:schemeClr val="bg1"/>
                </a:solidFill>
                <a:highlight>
                  <a:srgbClr val="000000"/>
                </a:highlight>
              </a:rPr>
              <a:t>ground</a:t>
            </a:r>
            <a:r>
              <a:rPr lang="fr-CA" sz="1800" dirty="0">
                <a:solidFill>
                  <a:schemeClr val="tx2"/>
                </a:solidFill>
              </a:rPr>
              <a:t>» ou «</a:t>
            </a:r>
            <a:r>
              <a:rPr lang="fr-CA" sz="1800" dirty="0">
                <a:solidFill>
                  <a:schemeClr val="bg1"/>
                </a:solidFill>
                <a:highlight>
                  <a:srgbClr val="000000"/>
                </a:highlight>
              </a:rPr>
              <a:t>masse</a:t>
            </a:r>
            <a:r>
              <a:rPr lang="fr-CA" sz="1800" dirty="0">
                <a:solidFill>
                  <a:schemeClr val="tx2"/>
                </a:solidFill>
              </a:rPr>
              <a:t>».</a:t>
            </a:r>
            <a:endParaRPr lang="fr-CA" dirty="0">
              <a:solidFill>
                <a:schemeClr val="tx2"/>
              </a:solidFill>
            </a:endParaRPr>
          </a:p>
        </p:txBody>
      </p:sp>
      <p:sp>
        <p:nvSpPr>
          <p:cNvPr id="11" name="ZoneTexte 10">
            <a:extLst>
              <a:ext uri="{FF2B5EF4-FFF2-40B4-BE49-F238E27FC236}">
                <a16:creationId xmlns:a16="http://schemas.microsoft.com/office/drawing/2014/main" id="{0F402640-5FC8-4939-807D-A3951DA87CE3}"/>
              </a:ext>
            </a:extLst>
          </p:cNvPr>
          <p:cNvSpPr txBox="1"/>
          <p:nvPr/>
        </p:nvSpPr>
        <p:spPr>
          <a:xfrm>
            <a:off x="3395663" y="4626392"/>
            <a:ext cx="5141586" cy="923330"/>
          </a:xfrm>
          <a:prstGeom prst="rect">
            <a:avLst/>
          </a:prstGeom>
          <a:solidFill>
            <a:schemeClr val="accent4"/>
          </a:solidFill>
        </p:spPr>
        <p:txBody>
          <a:bodyPr wrap="square">
            <a:spAutoFit/>
          </a:bodyPr>
          <a:lstStyle/>
          <a:p>
            <a:pPr marL="0" indent="0">
              <a:lnSpc>
                <a:spcPct val="100000"/>
              </a:lnSpc>
              <a:buFont typeface="Arial" panose="020B0604020202020204" pitchFamily="34" charset="0"/>
              <a:buNone/>
            </a:pPr>
            <a:r>
              <a:rPr lang="fr-CA" sz="1800" dirty="0">
                <a:solidFill>
                  <a:schemeClr val="accent3"/>
                </a:solidFill>
              </a:rPr>
              <a:t>Dans un schéma de circuit, il est entendu que :</a:t>
            </a:r>
          </a:p>
          <a:p>
            <a:pPr marL="285750" indent="-285750">
              <a:lnSpc>
                <a:spcPct val="100000"/>
              </a:lnSpc>
              <a:buFont typeface="Arial" panose="020B0604020202020204" pitchFamily="34" charset="0"/>
              <a:buChar char="•"/>
            </a:pPr>
            <a:r>
              <a:rPr lang="fr-CA" sz="1800" dirty="0">
                <a:solidFill>
                  <a:schemeClr val="accent3"/>
                </a:solidFill>
              </a:rPr>
              <a:t>tous les pôles </a:t>
            </a:r>
            <a:r>
              <a:rPr lang="fr-CA" sz="1800" dirty="0">
                <a:solidFill>
                  <a:schemeClr val="accent3"/>
                </a:solidFill>
                <a:highlight>
                  <a:srgbClr val="000000"/>
                </a:highlight>
              </a:rPr>
              <a:t>positifs(+)</a:t>
            </a:r>
            <a:r>
              <a:rPr lang="fr-CA" sz="1800" dirty="0">
                <a:solidFill>
                  <a:schemeClr val="accent3"/>
                </a:solidFill>
              </a:rPr>
              <a:t> sont connectés ensemble </a:t>
            </a:r>
          </a:p>
          <a:p>
            <a:pPr marL="285750" indent="-285750">
              <a:lnSpc>
                <a:spcPct val="100000"/>
              </a:lnSpc>
              <a:buFont typeface="Arial" panose="020B0604020202020204" pitchFamily="34" charset="0"/>
              <a:buChar char="•"/>
            </a:pPr>
            <a:r>
              <a:rPr lang="fr-CA" sz="1800" dirty="0">
                <a:solidFill>
                  <a:schemeClr val="accent3"/>
                </a:solidFill>
              </a:rPr>
              <a:t>tous les pôles </a:t>
            </a:r>
            <a:r>
              <a:rPr lang="fr-CA" sz="1800" dirty="0">
                <a:solidFill>
                  <a:schemeClr val="accent3"/>
                </a:solidFill>
                <a:highlight>
                  <a:srgbClr val="000000"/>
                </a:highlight>
              </a:rPr>
              <a:t>négatif (-) </a:t>
            </a:r>
            <a:r>
              <a:rPr lang="fr-CA" sz="1800" dirty="0">
                <a:solidFill>
                  <a:schemeClr val="accent3"/>
                </a:solidFill>
              </a:rPr>
              <a:t>sont connectés ensemble</a:t>
            </a:r>
            <a:endParaRPr lang="fr-CA" dirty="0">
              <a:solidFill>
                <a:schemeClr val="accent3"/>
              </a:solidFill>
            </a:endParaRPr>
          </a:p>
        </p:txBody>
      </p:sp>
    </p:spTree>
    <p:extLst>
      <p:ext uri="{BB962C8B-B14F-4D97-AF65-F5344CB8AC3E}">
        <p14:creationId xmlns:p14="http://schemas.microsoft.com/office/powerpoint/2010/main" val="1415845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DEE7942-AC3E-435E-9DA7-50D6DB2DB1A5}"/>
              </a:ext>
            </a:extLst>
          </p:cNvPr>
          <p:cNvPicPr>
            <a:picLocks noChangeAspect="1"/>
          </p:cNvPicPr>
          <p:nvPr/>
        </p:nvPicPr>
        <p:blipFill>
          <a:blip r:embed="rId2"/>
          <a:stretch>
            <a:fillRect/>
          </a:stretch>
        </p:blipFill>
        <p:spPr>
          <a:xfrm>
            <a:off x="3578336" y="1229301"/>
            <a:ext cx="1956986" cy="5104534"/>
          </a:xfrm>
          <a:prstGeom prst="rect">
            <a:avLst/>
          </a:prstGeom>
        </p:spPr>
      </p:pic>
      <p:pic>
        <p:nvPicPr>
          <p:cNvPr id="11" name="Image 10">
            <a:extLst>
              <a:ext uri="{FF2B5EF4-FFF2-40B4-BE49-F238E27FC236}">
                <a16:creationId xmlns:a16="http://schemas.microsoft.com/office/drawing/2014/main" id="{32E33257-8060-448B-8AC9-A683043FD3FC}"/>
              </a:ext>
            </a:extLst>
          </p:cNvPr>
          <p:cNvPicPr>
            <a:picLocks noChangeAspect="1"/>
          </p:cNvPicPr>
          <p:nvPr/>
        </p:nvPicPr>
        <p:blipFill>
          <a:blip r:embed="rId3"/>
          <a:stretch>
            <a:fillRect/>
          </a:stretch>
        </p:blipFill>
        <p:spPr>
          <a:xfrm>
            <a:off x="1416925" y="1730297"/>
            <a:ext cx="1718029" cy="3978294"/>
          </a:xfrm>
          <a:prstGeom prst="rect">
            <a:avLst/>
          </a:prstGeom>
        </p:spPr>
      </p:pic>
    </p:spTree>
    <p:extLst>
      <p:ext uri="{BB962C8B-B14F-4D97-AF65-F5344CB8AC3E}">
        <p14:creationId xmlns:p14="http://schemas.microsoft.com/office/powerpoint/2010/main" val="2004945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A311426D-7F40-45C1-B235-BA6678D888EC}"/>
              </a:ext>
            </a:extLst>
          </p:cNvPr>
          <p:cNvPicPr>
            <a:picLocks noChangeAspect="1"/>
          </p:cNvPicPr>
          <p:nvPr/>
        </p:nvPicPr>
        <p:blipFill>
          <a:blip r:embed="rId2"/>
          <a:stretch>
            <a:fillRect/>
          </a:stretch>
        </p:blipFill>
        <p:spPr>
          <a:xfrm>
            <a:off x="4572022" y="2169443"/>
            <a:ext cx="1388230" cy="3791818"/>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Symbole pour le générateur</a:t>
            </a:r>
          </a:p>
        </p:txBody>
      </p:sp>
      <p:pic>
        <p:nvPicPr>
          <p:cNvPr id="11" name="Image 10">
            <a:extLst>
              <a:ext uri="{FF2B5EF4-FFF2-40B4-BE49-F238E27FC236}">
                <a16:creationId xmlns:a16="http://schemas.microsoft.com/office/drawing/2014/main" id="{32E33257-8060-448B-8AC9-A683043FD3FC}"/>
              </a:ext>
            </a:extLst>
          </p:cNvPr>
          <p:cNvPicPr>
            <a:picLocks noChangeAspect="1"/>
          </p:cNvPicPr>
          <p:nvPr/>
        </p:nvPicPr>
        <p:blipFill>
          <a:blip r:embed="rId3"/>
          <a:stretch>
            <a:fillRect/>
          </a:stretch>
        </p:blipFill>
        <p:spPr>
          <a:xfrm>
            <a:off x="2704527" y="1982967"/>
            <a:ext cx="1718029" cy="3978294"/>
          </a:xfrm>
          <a:prstGeom prst="rect">
            <a:avLst/>
          </a:prstGeom>
        </p:spPr>
      </p:pic>
      <p:sp>
        <p:nvSpPr>
          <p:cNvPr id="4" name="Ellipse 3">
            <a:extLst>
              <a:ext uri="{FF2B5EF4-FFF2-40B4-BE49-F238E27FC236}">
                <a16:creationId xmlns:a16="http://schemas.microsoft.com/office/drawing/2014/main" id="{6F79CEC6-C8D8-43B3-8A97-B223F0F212BA}"/>
              </a:ext>
            </a:extLst>
          </p:cNvPr>
          <p:cNvSpPr/>
          <p:nvPr/>
        </p:nvSpPr>
        <p:spPr>
          <a:xfrm>
            <a:off x="2848502" y="2789721"/>
            <a:ext cx="1574053" cy="946084"/>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36203800-041C-4FC8-A195-C9AB68E8A957}"/>
              </a:ext>
            </a:extLst>
          </p:cNvPr>
          <p:cNvCxnSpPr>
            <a:cxnSpLocks/>
            <a:stCxn id="4" idx="6"/>
          </p:cNvCxnSpPr>
          <p:nvPr/>
        </p:nvCxnSpPr>
        <p:spPr>
          <a:xfrm flipV="1">
            <a:off x="4422555" y="2947737"/>
            <a:ext cx="582582" cy="31502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85E29C61-68A2-40CD-8DD4-F6396D3968D4}"/>
              </a:ext>
            </a:extLst>
          </p:cNvPr>
          <p:cNvSpPr txBox="1"/>
          <p:nvPr/>
        </p:nvSpPr>
        <p:spPr>
          <a:xfrm>
            <a:off x="920809" y="1240372"/>
            <a:ext cx="6097424" cy="369332"/>
          </a:xfrm>
          <a:prstGeom prst="rect">
            <a:avLst/>
          </a:prstGeom>
          <a:noFill/>
        </p:spPr>
        <p:txBody>
          <a:bodyPr wrap="square">
            <a:spAutoFit/>
          </a:bodyPr>
          <a:lstStyle/>
          <a:p>
            <a:r>
              <a:rPr lang="fr-CA" sz="1800" dirty="0"/>
              <a:t>Un générateur est représenté par </a:t>
            </a:r>
            <a:r>
              <a:rPr lang="fr-CA" sz="1800" b="1" dirty="0"/>
              <a:t>une paire de symboles.</a:t>
            </a:r>
            <a:endParaRPr lang="fr-CA" dirty="0"/>
          </a:p>
        </p:txBody>
      </p:sp>
    </p:spTree>
    <p:extLst>
      <p:ext uri="{BB962C8B-B14F-4D97-AF65-F5344CB8AC3E}">
        <p14:creationId xmlns:p14="http://schemas.microsoft.com/office/powerpoint/2010/main" val="2931589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A311426D-7F40-45C1-B235-BA6678D888EC}"/>
              </a:ext>
            </a:extLst>
          </p:cNvPr>
          <p:cNvPicPr>
            <a:picLocks noChangeAspect="1"/>
          </p:cNvPicPr>
          <p:nvPr/>
        </p:nvPicPr>
        <p:blipFill>
          <a:blip r:embed="rId2"/>
          <a:stretch>
            <a:fillRect/>
          </a:stretch>
        </p:blipFill>
        <p:spPr>
          <a:xfrm>
            <a:off x="8203963" y="1505446"/>
            <a:ext cx="1869944" cy="5107575"/>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Symbole pour la résistance</a:t>
            </a:r>
          </a:p>
        </p:txBody>
      </p:sp>
      <p:pic>
        <p:nvPicPr>
          <p:cNvPr id="11" name="Image 10">
            <a:extLst>
              <a:ext uri="{FF2B5EF4-FFF2-40B4-BE49-F238E27FC236}">
                <a16:creationId xmlns:a16="http://schemas.microsoft.com/office/drawing/2014/main" id="{32E33257-8060-448B-8AC9-A683043FD3FC}"/>
              </a:ext>
            </a:extLst>
          </p:cNvPr>
          <p:cNvPicPr>
            <a:picLocks noChangeAspect="1"/>
          </p:cNvPicPr>
          <p:nvPr/>
        </p:nvPicPr>
        <p:blipFill>
          <a:blip r:embed="rId3"/>
          <a:stretch>
            <a:fillRect/>
          </a:stretch>
        </p:blipFill>
        <p:spPr>
          <a:xfrm>
            <a:off x="2505721" y="2042788"/>
            <a:ext cx="1718029" cy="3978294"/>
          </a:xfrm>
          <a:prstGeom prst="rect">
            <a:avLst/>
          </a:prstGeom>
        </p:spPr>
      </p:pic>
      <p:sp>
        <p:nvSpPr>
          <p:cNvPr id="4" name="Ellipse 3">
            <a:extLst>
              <a:ext uri="{FF2B5EF4-FFF2-40B4-BE49-F238E27FC236}">
                <a16:creationId xmlns:a16="http://schemas.microsoft.com/office/drawing/2014/main" id="{6F79CEC6-C8D8-43B3-8A97-B223F0F212BA}"/>
              </a:ext>
            </a:extLst>
          </p:cNvPr>
          <p:cNvSpPr/>
          <p:nvPr/>
        </p:nvSpPr>
        <p:spPr>
          <a:xfrm>
            <a:off x="2596897" y="3044444"/>
            <a:ext cx="767838" cy="639279"/>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36203800-041C-4FC8-A195-C9AB68E8A957}"/>
              </a:ext>
            </a:extLst>
          </p:cNvPr>
          <p:cNvCxnSpPr>
            <a:cxnSpLocks/>
            <a:stCxn id="4" idx="6"/>
          </p:cNvCxnSpPr>
          <p:nvPr/>
        </p:nvCxnSpPr>
        <p:spPr>
          <a:xfrm flipV="1">
            <a:off x="3364735" y="2512464"/>
            <a:ext cx="5560555" cy="85162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14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4AC2D-D115-4F9C-ABE1-DA5707600A5E}"/>
              </a:ext>
            </a:extLst>
          </p:cNvPr>
          <p:cNvSpPr>
            <a:spLocks noGrp="1"/>
          </p:cNvSpPr>
          <p:nvPr>
            <p:ph type="title"/>
          </p:nvPr>
        </p:nvSpPr>
        <p:spPr/>
        <p:txBody>
          <a:bodyPr/>
          <a:lstStyle/>
          <a:p>
            <a:r>
              <a:rPr lang="fr-CA" dirty="0"/>
              <a:t>Vidéos dans ce document</a:t>
            </a:r>
          </a:p>
        </p:txBody>
      </p:sp>
      <p:sp>
        <p:nvSpPr>
          <p:cNvPr id="3" name="Espace réservé du contenu 2">
            <a:extLst>
              <a:ext uri="{FF2B5EF4-FFF2-40B4-BE49-F238E27FC236}">
                <a16:creationId xmlns:a16="http://schemas.microsoft.com/office/drawing/2014/main" id="{B287F0A6-DD05-4E41-95A8-85AFEB2ADDFA}"/>
              </a:ext>
            </a:extLst>
          </p:cNvPr>
          <p:cNvSpPr>
            <a:spLocks noGrp="1"/>
          </p:cNvSpPr>
          <p:nvPr>
            <p:ph idx="1"/>
          </p:nvPr>
        </p:nvSpPr>
        <p:spPr/>
        <p:txBody>
          <a:bodyPr>
            <a:normAutofit/>
          </a:bodyPr>
          <a:lstStyle/>
          <a:p>
            <a:pPr marL="0" indent="0">
              <a:buNone/>
            </a:pPr>
            <a:r>
              <a:rPr lang="fr-CA" sz="2800" dirty="0"/>
              <a:t>Vous trouverez deux types de vidéos dans ce document :</a:t>
            </a:r>
          </a:p>
          <a:p>
            <a:pPr marL="0" indent="0">
              <a:buNone/>
            </a:pPr>
            <a:endParaRPr lang="fr-CA" sz="2800" dirty="0"/>
          </a:p>
          <a:p>
            <a:r>
              <a:rPr lang="fr-CA" sz="2800" dirty="0"/>
              <a:t>Des vidéos intégrés directement dans ce document. </a:t>
            </a:r>
            <a:r>
              <a:rPr lang="fr-CA" sz="2800" b="1" dirty="0"/>
              <a:t>Vous n’êtes pas obligé de visionner l’entièreté de ces vidéos, mais il faut quand même les visionner. </a:t>
            </a:r>
            <a:r>
              <a:rPr lang="fr-CA" sz="2800" dirty="0"/>
              <a:t>Elle sont là à des fins démonstratives.</a:t>
            </a:r>
          </a:p>
          <a:p>
            <a:endParaRPr lang="fr-CA" sz="2800" dirty="0"/>
          </a:p>
          <a:p>
            <a:r>
              <a:rPr lang="fr-CA" sz="2800" dirty="0"/>
              <a:t>Des liens vers des vidéos sur edpuzzle.com. </a:t>
            </a:r>
            <a:r>
              <a:rPr lang="fr-CA" sz="2800" b="1" dirty="0"/>
              <a:t>Vous devez visionner ces vidéos en entier sur le site </a:t>
            </a:r>
            <a:r>
              <a:rPr lang="fr-CA" sz="2800" b="1" dirty="0" err="1"/>
              <a:t>edpuzzle</a:t>
            </a:r>
            <a:r>
              <a:rPr lang="fr-CA" sz="2800" b="1" dirty="0"/>
              <a:t>. </a:t>
            </a:r>
            <a:r>
              <a:rPr lang="fr-CA" sz="2800" dirty="0"/>
              <a:t>L’enseignant peut s’assurer de votre progression sur </a:t>
            </a:r>
            <a:r>
              <a:rPr lang="fr-CA" sz="2800" dirty="0" err="1"/>
              <a:t>edpuzzle</a:t>
            </a:r>
            <a:r>
              <a:rPr lang="fr-CA" sz="2800" dirty="0"/>
              <a:t>. </a:t>
            </a:r>
            <a:r>
              <a:rPr lang="fr-CA" sz="2800" b="1" dirty="0"/>
              <a:t>Ne pas visionner ces vidéos sur </a:t>
            </a:r>
            <a:r>
              <a:rPr lang="fr-CA" sz="2800" b="1" dirty="0" err="1"/>
              <a:t>edpuzzle</a:t>
            </a:r>
            <a:r>
              <a:rPr lang="fr-CA" sz="2800" b="1" dirty="0"/>
              <a:t> peut entrainer une pénalité</a:t>
            </a:r>
            <a:r>
              <a:rPr lang="fr-CA" sz="2800" dirty="0"/>
              <a:t>.</a:t>
            </a:r>
          </a:p>
        </p:txBody>
      </p:sp>
    </p:spTree>
    <p:extLst>
      <p:ext uri="{BB962C8B-B14F-4D97-AF65-F5344CB8AC3E}">
        <p14:creationId xmlns:p14="http://schemas.microsoft.com/office/powerpoint/2010/main" val="103527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A311426D-7F40-45C1-B235-BA6678D888EC}"/>
              </a:ext>
            </a:extLst>
          </p:cNvPr>
          <p:cNvPicPr>
            <a:picLocks noChangeAspect="1"/>
          </p:cNvPicPr>
          <p:nvPr/>
        </p:nvPicPr>
        <p:blipFill>
          <a:blip r:embed="rId2"/>
          <a:stretch>
            <a:fillRect/>
          </a:stretch>
        </p:blipFill>
        <p:spPr>
          <a:xfrm>
            <a:off x="8203963" y="1445625"/>
            <a:ext cx="1869944" cy="5107575"/>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Symbole pour la DEL</a:t>
            </a:r>
          </a:p>
        </p:txBody>
      </p:sp>
      <p:pic>
        <p:nvPicPr>
          <p:cNvPr id="11" name="Image 10">
            <a:extLst>
              <a:ext uri="{FF2B5EF4-FFF2-40B4-BE49-F238E27FC236}">
                <a16:creationId xmlns:a16="http://schemas.microsoft.com/office/drawing/2014/main" id="{32E33257-8060-448B-8AC9-A683043FD3FC}"/>
              </a:ext>
            </a:extLst>
          </p:cNvPr>
          <p:cNvPicPr>
            <a:picLocks noChangeAspect="1"/>
          </p:cNvPicPr>
          <p:nvPr/>
        </p:nvPicPr>
        <p:blipFill>
          <a:blip r:embed="rId3"/>
          <a:stretch>
            <a:fillRect/>
          </a:stretch>
        </p:blipFill>
        <p:spPr>
          <a:xfrm>
            <a:off x="2505721" y="1982967"/>
            <a:ext cx="1718029" cy="3978294"/>
          </a:xfrm>
          <a:prstGeom prst="rect">
            <a:avLst/>
          </a:prstGeom>
        </p:spPr>
      </p:pic>
      <p:sp>
        <p:nvSpPr>
          <p:cNvPr id="8" name="Ellipse 7">
            <a:extLst>
              <a:ext uri="{FF2B5EF4-FFF2-40B4-BE49-F238E27FC236}">
                <a16:creationId xmlns:a16="http://schemas.microsoft.com/office/drawing/2014/main" id="{B4F9E945-8C41-4B89-AFC6-37B1CF7C523D}"/>
              </a:ext>
            </a:extLst>
          </p:cNvPr>
          <p:cNvSpPr/>
          <p:nvPr/>
        </p:nvSpPr>
        <p:spPr>
          <a:xfrm>
            <a:off x="2596897" y="4149098"/>
            <a:ext cx="767838" cy="639279"/>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A590D577-E1E6-4EF1-957A-3CB823BC5A64}"/>
              </a:ext>
            </a:extLst>
          </p:cNvPr>
          <p:cNvCxnSpPr>
            <a:cxnSpLocks/>
          </p:cNvCxnSpPr>
          <p:nvPr/>
        </p:nvCxnSpPr>
        <p:spPr>
          <a:xfrm flipV="1">
            <a:off x="3308185" y="1683521"/>
            <a:ext cx="5625651" cy="27852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94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La platine d’expérimentation, partie 1</a:t>
            </a:r>
          </a:p>
        </p:txBody>
      </p:sp>
      <p:sp>
        <p:nvSpPr>
          <p:cNvPr id="3" name="Espace réservé du contenu 2">
            <a:extLst>
              <a:ext uri="{FF2B5EF4-FFF2-40B4-BE49-F238E27FC236}">
                <a16:creationId xmlns:a16="http://schemas.microsoft.com/office/drawing/2014/main" id="{EF88CA4B-B57F-4EF1-999B-5FEC3A23AEF0}"/>
              </a:ext>
            </a:extLst>
          </p:cNvPr>
          <p:cNvSpPr>
            <a:spLocks noGrp="1"/>
          </p:cNvSpPr>
          <p:nvPr>
            <p:ph idx="1"/>
          </p:nvPr>
        </p:nvSpPr>
        <p:spPr>
          <a:xfrm>
            <a:off x="1035247" y="2527023"/>
            <a:ext cx="5545682" cy="4151148"/>
          </a:xfrm>
        </p:spPr>
        <p:txBody>
          <a:bodyPr>
            <a:normAutofit/>
          </a:bodyPr>
          <a:lstStyle/>
          <a:p>
            <a:pPr marL="0" indent="0" algn="l">
              <a:lnSpc>
                <a:spcPct val="120000"/>
              </a:lnSpc>
              <a:buNone/>
            </a:pPr>
            <a:r>
              <a:rPr lang="fr-CA" sz="1600" b="0" i="0" u="none" strike="noStrike" baseline="0" dirty="0"/>
              <a:t>Une platine d’expérimentation (</a:t>
            </a:r>
            <a:r>
              <a:rPr lang="fr-CA" sz="1600" b="0" i="1" u="none" strike="noStrike" baseline="0" dirty="0" err="1"/>
              <a:t>breadboard</a:t>
            </a:r>
            <a:r>
              <a:rPr lang="fr-CA" sz="1600" b="0" i="1" u="none" strike="noStrike" baseline="0" dirty="0"/>
              <a:t> </a:t>
            </a:r>
            <a:r>
              <a:rPr lang="fr-CA" sz="1600" b="0" u="none" strike="noStrike" baseline="0" dirty="0"/>
              <a:t>en anglais</a:t>
            </a:r>
            <a:r>
              <a:rPr lang="fr-CA" sz="1600" b="0" i="0" u="none" strike="noStrike" baseline="0" dirty="0"/>
              <a:t>) permet de réaliser des prototypes de circuits électroniques sans soudure et donc de pouvoir réutiliser les composants. </a:t>
            </a:r>
          </a:p>
          <a:p>
            <a:pPr marL="0" indent="0" algn="l">
              <a:lnSpc>
                <a:spcPct val="120000"/>
              </a:lnSpc>
              <a:buNone/>
            </a:pPr>
            <a:r>
              <a:rPr lang="fr-CA" sz="1600" b="0" i="0" u="none" strike="noStrike" baseline="0" dirty="0"/>
              <a:t>Tous les connecteurs dans une rangée intérieure de 5 sont reliés entre eux. Donc si on branche deux éléments dans un groupe de cinq connecteurs, ils seront reliés entre eux. </a:t>
            </a:r>
          </a:p>
          <a:p>
            <a:pPr marL="0" indent="0" algn="l">
              <a:lnSpc>
                <a:spcPct val="120000"/>
              </a:lnSpc>
              <a:buNone/>
            </a:pPr>
            <a:r>
              <a:rPr lang="fr-CA" sz="1600" b="0" i="0" u="none" strike="noStrike" baseline="0" dirty="0"/>
              <a:t>Les connecteurs </a:t>
            </a:r>
            <a:r>
              <a:rPr lang="fr-CA" sz="1600" dirty="0"/>
              <a:t>extérieurs sont </a:t>
            </a:r>
            <a:r>
              <a:rPr lang="fr-CA" sz="1600" dirty="0">
                <a:solidFill>
                  <a:schemeClr val="tx2"/>
                </a:solidFill>
              </a:rPr>
              <a:t>électriquement reliées entre eux selon la ligne imprimée bleue </a:t>
            </a:r>
            <a:r>
              <a:rPr lang="fr-CA" sz="1600" dirty="0">
                <a:solidFill>
                  <a:schemeClr val="bg1"/>
                </a:solidFill>
                <a:highlight>
                  <a:srgbClr val="000000"/>
                </a:highlight>
              </a:rPr>
              <a:t>négatif (-)</a:t>
            </a:r>
            <a:r>
              <a:rPr lang="fr-CA" sz="1600" dirty="0">
                <a:solidFill>
                  <a:schemeClr val="tx2"/>
                </a:solidFill>
              </a:rPr>
              <a:t> ou rouge </a:t>
            </a:r>
            <a:r>
              <a:rPr lang="fr-CA" sz="1600" dirty="0">
                <a:solidFill>
                  <a:schemeClr val="bg1"/>
                </a:solidFill>
                <a:highlight>
                  <a:srgbClr val="000000"/>
                </a:highlight>
              </a:rPr>
              <a:t>positif (+).</a:t>
            </a:r>
            <a:endParaRPr lang="fr-CA" sz="1600" b="0" i="0" u="none" strike="noStrike" baseline="0" dirty="0"/>
          </a:p>
        </p:txBody>
      </p:sp>
      <p:pic>
        <p:nvPicPr>
          <p:cNvPr id="13" name="Image 12" descr="Une image contenant intérieur, différent, groupe, assis&#10;&#10;Description générée automatiquement">
            <a:extLst>
              <a:ext uri="{FF2B5EF4-FFF2-40B4-BE49-F238E27FC236}">
                <a16:creationId xmlns:a16="http://schemas.microsoft.com/office/drawing/2014/main" id="{C2BE9030-61F4-4910-93FA-A14A5214AA42}"/>
              </a:ext>
            </a:extLst>
          </p:cNvPr>
          <p:cNvPicPr>
            <a:picLocks noChangeAspect="1"/>
          </p:cNvPicPr>
          <p:nvPr/>
        </p:nvPicPr>
        <p:blipFill>
          <a:blip r:embed="rId2"/>
          <a:stretch>
            <a:fillRect/>
          </a:stretch>
        </p:blipFill>
        <p:spPr>
          <a:xfrm>
            <a:off x="6815007" y="1265117"/>
            <a:ext cx="1965821" cy="5436550"/>
          </a:xfrm>
          <a:prstGeom prst="rect">
            <a:avLst/>
          </a:prstGeom>
        </p:spPr>
      </p:pic>
      <p:cxnSp>
        <p:nvCxnSpPr>
          <p:cNvPr id="24" name="Connecteur droit avec flèche 23">
            <a:extLst>
              <a:ext uri="{FF2B5EF4-FFF2-40B4-BE49-F238E27FC236}">
                <a16:creationId xmlns:a16="http://schemas.microsoft.com/office/drawing/2014/main" id="{D9AC63CB-10BC-4224-B821-7D66B775F742}"/>
              </a:ext>
            </a:extLst>
          </p:cNvPr>
          <p:cNvCxnSpPr>
            <a:cxnSpLocks/>
          </p:cNvCxnSpPr>
          <p:nvPr/>
        </p:nvCxnSpPr>
        <p:spPr>
          <a:xfrm flipH="1" flipV="1">
            <a:off x="8534663" y="3904648"/>
            <a:ext cx="737353" cy="26501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235892DE-0ED7-4E97-BE15-C4DECABF2E76}"/>
              </a:ext>
            </a:extLst>
          </p:cNvPr>
          <p:cNvCxnSpPr>
            <a:cxnSpLocks/>
          </p:cNvCxnSpPr>
          <p:nvPr/>
        </p:nvCxnSpPr>
        <p:spPr>
          <a:xfrm>
            <a:off x="6548904" y="1632865"/>
            <a:ext cx="28933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015427E4-22F6-4EBB-9F75-3359E629EE2C}"/>
              </a:ext>
            </a:extLst>
          </p:cNvPr>
          <p:cNvCxnSpPr/>
          <p:nvPr/>
        </p:nvCxnSpPr>
        <p:spPr>
          <a:xfrm>
            <a:off x="8510680" y="1555849"/>
            <a:ext cx="0" cy="2278978"/>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10D79151-C606-44BB-B0C1-D0D2CD42DD0B}"/>
              </a:ext>
            </a:extLst>
          </p:cNvPr>
          <p:cNvCxnSpPr/>
          <p:nvPr/>
        </p:nvCxnSpPr>
        <p:spPr>
          <a:xfrm>
            <a:off x="8422378" y="1555849"/>
            <a:ext cx="0" cy="2278978"/>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7E31B654-3FB0-4C80-B2EB-39378EADB811}"/>
              </a:ext>
            </a:extLst>
          </p:cNvPr>
          <p:cNvCxnSpPr/>
          <p:nvPr/>
        </p:nvCxnSpPr>
        <p:spPr>
          <a:xfrm>
            <a:off x="8510680" y="3983392"/>
            <a:ext cx="0" cy="2278978"/>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64DD086A-E041-4E3A-9756-42A09E103637}"/>
              </a:ext>
            </a:extLst>
          </p:cNvPr>
          <p:cNvCxnSpPr/>
          <p:nvPr/>
        </p:nvCxnSpPr>
        <p:spPr>
          <a:xfrm>
            <a:off x="8422378" y="3983392"/>
            <a:ext cx="0" cy="2278978"/>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1979071-2840-43A9-B16F-0381F340EFC5}"/>
              </a:ext>
            </a:extLst>
          </p:cNvPr>
          <p:cNvSpPr txBox="1"/>
          <p:nvPr/>
        </p:nvSpPr>
        <p:spPr>
          <a:xfrm>
            <a:off x="4547565" y="1365291"/>
            <a:ext cx="2069499" cy="769441"/>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Les longues colonnes marquées avec + et – sont utilisées pour connecter </a:t>
            </a:r>
            <a:r>
              <a:rPr lang="fr-CA" sz="1100" dirty="0">
                <a:solidFill>
                  <a:schemeClr val="bg1"/>
                </a:solidFill>
                <a:highlight>
                  <a:srgbClr val="000000"/>
                </a:highlight>
              </a:rPr>
              <a:t>le pôle négatif (-)</a:t>
            </a:r>
            <a:r>
              <a:rPr lang="fr-CA" sz="1100" dirty="0">
                <a:solidFill>
                  <a:schemeClr val="bg1"/>
                </a:solidFill>
              </a:rPr>
              <a:t> </a:t>
            </a:r>
            <a:r>
              <a:rPr lang="fr-CA" sz="1100" dirty="0">
                <a:solidFill>
                  <a:schemeClr val="tx2"/>
                </a:solidFill>
              </a:rPr>
              <a:t>en bleu et le </a:t>
            </a:r>
            <a:r>
              <a:rPr lang="fr-CA" sz="1100" dirty="0">
                <a:solidFill>
                  <a:schemeClr val="bg1"/>
                </a:solidFill>
                <a:highlight>
                  <a:srgbClr val="000000"/>
                </a:highlight>
              </a:rPr>
              <a:t>pôle positif (+) </a:t>
            </a:r>
            <a:r>
              <a:rPr lang="fr-CA" sz="1100" dirty="0">
                <a:solidFill>
                  <a:schemeClr val="tx2"/>
                </a:solidFill>
              </a:rPr>
              <a:t>en rouge.</a:t>
            </a:r>
          </a:p>
        </p:txBody>
      </p:sp>
      <p:cxnSp>
        <p:nvCxnSpPr>
          <p:cNvPr id="41" name="Connecteur droit 40">
            <a:extLst>
              <a:ext uri="{FF2B5EF4-FFF2-40B4-BE49-F238E27FC236}">
                <a16:creationId xmlns:a16="http://schemas.microsoft.com/office/drawing/2014/main" id="{0454B1FF-19E5-490B-A85E-29AFFC7DDEF4}"/>
              </a:ext>
            </a:extLst>
          </p:cNvPr>
          <p:cNvCxnSpPr>
            <a:cxnSpLocks/>
          </p:cNvCxnSpPr>
          <p:nvPr/>
        </p:nvCxnSpPr>
        <p:spPr>
          <a:xfrm>
            <a:off x="7289766" y="1462065"/>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7EDD43BE-2392-46EA-84DA-CECF107FD96C}"/>
              </a:ext>
            </a:extLst>
          </p:cNvPr>
          <p:cNvCxnSpPr>
            <a:cxnSpLocks/>
          </p:cNvCxnSpPr>
          <p:nvPr/>
        </p:nvCxnSpPr>
        <p:spPr>
          <a:xfrm>
            <a:off x="7289765" y="1546875"/>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68F89B16-3A1E-4A15-8DA3-CAB03C559C17}"/>
              </a:ext>
            </a:extLst>
          </p:cNvPr>
          <p:cNvCxnSpPr>
            <a:cxnSpLocks/>
          </p:cNvCxnSpPr>
          <p:nvPr/>
        </p:nvCxnSpPr>
        <p:spPr>
          <a:xfrm>
            <a:off x="7289764" y="1624065"/>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22916823-0C12-4985-AE7A-76D4BCE8148A}"/>
              </a:ext>
            </a:extLst>
          </p:cNvPr>
          <p:cNvCxnSpPr>
            <a:cxnSpLocks/>
          </p:cNvCxnSpPr>
          <p:nvPr/>
        </p:nvCxnSpPr>
        <p:spPr>
          <a:xfrm>
            <a:off x="7289763" y="1701255"/>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0EFF7376-691E-4AF4-AB24-16B3E8D743E0}"/>
              </a:ext>
            </a:extLst>
          </p:cNvPr>
          <p:cNvCxnSpPr>
            <a:cxnSpLocks/>
          </p:cNvCxnSpPr>
          <p:nvPr/>
        </p:nvCxnSpPr>
        <p:spPr>
          <a:xfrm>
            <a:off x="7846185" y="1447630"/>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30049855-4AF3-418A-A707-CDCB0FC0FF66}"/>
              </a:ext>
            </a:extLst>
          </p:cNvPr>
          <p:cNvCxnSpPr>
            <a:cxnSpLocks/>
          </p:cNvCxnSpPr>
          <p:nvPr/>
        </p:nvCxnSpPr>
        <p:spPr>
          <a:xfrm>
            <a:off x="7846184" y="1532440"/>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9E3F2C4A-FEFE-4349-BAFF-552415471CE5}"/>
              </a:ext>
            </a:extLst>
          </p:cNvPr>
          <p:cNvCxnSpPr>
            <a:cxnSpLocks/>
          </p:cNvCxnSpPr>
          <p:nvPr/>
        </p:nvCxnSpPr>
        <p:spPr>
          <a:xfrm>
            <a:off x="7846183" y="1617250"/>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04923677-114A-4E0A-B6C1-801939F6B82B}"/>
              </a:ext>
            </a:extLst>
          </p:cNvPr>
          <p:cNvCxnSpPr>
            <a:cxnSpLocks/>
          </p:cNvCxnSpPr>
          <p:nvPr/>
        </p:nvCxnSpPr>
        <p:spPr>
          <a:xfrm>
            <a:off x="7846182" y="1702060"/>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10C28F27-7B70-4CF2-9D2F-635DD20FBE4F}"/>
              </a:ext>
            </a:extLst>
          </p:cNvPr>
          <p:cNvSpPr txBox="1"/>
          <p:nvPr/>
        </p:nvSpPr>
        <p:spPr>
          <a:xfrm>
            <a:off x="8869440" y="1580734"/>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Les connecteurs intérieurs sont électriquement reliées entre eux par groupes de 5</a:t>
            </a:r>
          </a:p>
        </p:txBody>
      </p:sp>
      <p:sp>
        <p:nvSpPr>
          <p:cNvPr id="54" name="ZoneTexte 53">
            <a:extLst>
              <a:ext uri="{FF2B5EF4-FFF2-40B4-BE49-F238E27FC236}">
                <a16:creationId xmlns:a16="http://schemas.microsoft.com/office/drawing/2014/main" id="{94231BED-3280-420E-926F-9C2C22A63777}"/>
              </a:ext>
            </a:extLst>
          </p:cNvPr>
          <p:cNvSpPr txBox="1"/>
          <p:nvPr/>
        </p:nvSpPr>
        <p:spPr>
          <a:xfrm>
            <a:off x="8869440" y="2502575"/>
            <a:ext cx="1654277" cy="769441"/>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Les connecteurs extérieurs sont électriquement reliées entre eux selon la ligne imprimée bleue ou rouge</a:t>
            </a:r>
          </a:p>
        </p:txBody>
      </p:sp>
      <p:cxnSp>
        <p:nvCxnSpPr>
          <p:cNvPr id="55" name="Connecteur droit avec flèche 54">
            <a:extLst>
              <a:ext uri="{FF2B5EF4-FFF2-40B4-BE49-F238E27FC236}">
                <a16:creationId xmlns:a16="http://schemas.microsoft.com/office/drawing/2014/main" id="{7DB909F6-4651-4A51-873A-D1F77B1E729A}"/>
              </a:ext>
            </a:extLst>
          </p:cNvPr>
          <p:cNvCxnSpPr>
            <a:cxnSpLocks/>
            <a:stCxn id="53" idx="1"/>
          </p:cNvCxnSpPr>
          <p:nvPr/>
        </p:nvCxnSpPr>
        <p:spPr>
          <a:xfrm flipH="1" flipV="1">
            <a:off x="8250204" y="1571843"/>
            <a:ext cx="619236" cy="30897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F597055-5B80-4E74-9C50-4B0EF9EC639E}"/>
              </a:ext>
            </a:extLst>
          </p:cNvPr>
          <p:cNvCxnSpPr>
            <a:cxnSpLocks/>
            <a:stCxn id="54" idx="1"/>
          </p:cNvCxnSpPr>
          <p:nvPr/>
        </p:nvCxnSpPr>
        <p:spPr>
          <a:xfrm flipH="1">
            <a:off x="8469284" y="2887296"/>
            <a:ext cx="400156" cy="1679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B9D698C4-BA48-47F8-9F00-AF32D30B6C19}"/>
              </a:ext>
            </a:extLst>
          </p:cNvPr>
          <p:cNvCxnSpPr>
            <a:cxnSpLocks/>
            <a:stCxn id="67" idx="1"/>
          </p:cNvCxnSpPr>
          <p:nvPr/>
        </p:nvCxnSpPr>
        <p:spPr>
          <a:xfrm flipH="1" flipV="1">
            <a:off x="7749540" y="5004811"/>
            <a:ext cx="1211454" cy="106653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5FFE582B-FCE8-408B-B206-7EC9BD1E8E19}"/>
              </a:ext>
            </a:extLst>
          </p:cNvPr>
          <p:cNvSpPr txBox="1"/>
          <p:nvPr/>
        </p:nvSpPr>
        <p:spPr>
          <a:xfrm>
            <a:off x="8960994" y="5855905"/>
            <a:ext cx="1965821" cy="43088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Il n’y a pas de lien électrique au-travers la «</a:t>
            </a:r>
            <a:r>
              <a:rPr lang="fr-CA" sz="1100" dirty="0" err="1">
                <a:solidFill>
                  <a:schemeClr val="tx2"/>
                </a:solidFill>
              </a:rPr>
              <a:t>goutière</a:t>
            </a:r>
            <a:r>
              <a:rPr lang="fr-CA" sz="1100" dirty="0">
                <a:solidFill>
                  <a:schemeClr val="tx2"/>
                </a:solidFill>
              </a:rPr>
              <a:t>».</a:t>
            </a:r>
          </a:p>
        </p:txBody>
      </p:sp>
      <p:sp>
        <p:nvSpPr>
          <p:cNvPr id="5" name="Explosion : 8 points 4">
            <a:extLst>
              <a:ext uri="{FF2B5EF4-FFF2-40B4-BE49-F238E27FC236}">
                <a16:creationId xmlns:a16="http://schemas.microsoft.com/office/drawing/2014/main" id="{AC9F5146-1701-491A-9C9F-61C65D6E826B}"/>
              </a:ext>
            </a:extLst>
          </p:cNvPr>
          <p:cNvSpPr/>
          <p:nvPr/>
        </p:nvSpPr>
        <p:spPr>
          <a:xfrm>
            <a:off x="8892363" y="3339490"/>
            <a:ext cx="2408915" cy="2376890"/>
          </a:xfrm>
          <a:prstGeom prst="star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100" dirty="0">
                <a:solidFill>
                  <a:schemeClr val="bg1"/>
                </a:solidFill>
              </a:rPr>
              <a:t>Attention! Les deux colonnes du haut ne sont pas toujours reliées avec les deux colonnes du bas! Et les deux colonnes du côté gauche ne sont pas reliées avec les colonnes de droite.</a:t>
            </a:r>
          </a:p>
        </p:txBody>
      </p:sp>
      <p:cxnSp>
        <p:nvCxnSpPr>
          <p:cNvPr id="29" name="Connecteur droit 28">
            <a:extLst>
              <a:ext uri="{FF2B5EF4-FFF2-40B4-BE49-F238E27FC236}">
                <a16:creationId xmlns:a16="http://schemas.microsoft.com/office/drawing/2014/main" id="{D51E016B-ACF1-4D5E-A9E5-40E6AA5B3F76}"/>
              </a:ext>
            </a:extLst>
          </p:cNvPr>
          <p:cNvCxnSpPr>
            <a:cxnSpLocks/>
          </p:cNvCxnSpPr>
          <p:nvPr/>
        </p:nvCxnSpPr>
        <p:spPr>
          <a:xfrm>
            <a:off x="7289769" y="1785381"/>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C6B47C0B-5979-446F-A1CC-D95B4D0EBCE7}"/>
              </a:ext>
            </a:extLst>
          </p:cNvPr>
          <p:cNvCxnSpPr>
            <a:cxnSpLocks/>
          </p:cNvCxnSpPr>
          <p:nvPr/>
        </p:nvCxnSpPr>
        <p:spPr>
          <a:xfrm>
            <a:off x="7289768" y="1870191"/>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9151071D-07AE-4237-9BD5-CA57A8C92BA1}"/>
              </a:ext>
            </a:extLst>
          </p:cNvPr>
          <p:cNvCxnSpPr>
            <a:cxnSpLocks/>
          </p:cNvCxnSpPr>
          <p:nvPr/>
        </p:nvCxnSpPr>
        <p:spPr>
          <a:xfrm>
            <a:off x="7289767" y="1947381"/>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FB8A8AB6-D418-461A-9939-82B90A2B557B}"/>
              </a:ext>
            </a:extLst>
          </p:cNvPr>
          <p:cNvCxnSpPr>
            <a:cxnSpLocks/>
          </p:cNvCxnSpPr>
          <p:nvPr/>
        </p:nvCxnSpPr>
        <p:spPr>
          <a:xfrm>
            <a:off x="7289766" y="2024571"/>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16FC9F0D-61D3-459C-A323-8F23DEF19C14}"/>
              </a:ext>
            </a:extLst>
          </p:cNvPr>
          <p:cNvCxnSpPr>
            <a:cxnSpLocks/>
          </p:cNvCxnSpPr>
          <p:nvPr/>
        </p:nvCxnSpPr>
        <p:spPr>
          <a:xfrm>
            <a:off x="7846188" y="1770946"/>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A25BFED-C2F5-4B35-984F-ECA923783C32}"/>
              </a:ext>
            </a:extLst>
          </p:cNvPr>
          <p:cNvCxnSpPr>
            <a:cxnSpLocks/>
          </p:cNvCxnSpPr>
          <p:nvPr/>
        </p:nvCxnSpPr>
        <p:spPr>
          <a:xfrm>
            <a:off x="7846187" y="1855756"/>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B3181230-2999-4CEB-8E12-811544912BEA}"/>
              </a:ext>
            </a:extLst>
          </p:cNvPr>
          <p:cNvCxnSpPr>
            <a:cxnSpLocks/>
          </p:cNvCxnSpPr>
          <p:nvPr/>
        </p:nvCxnSpPr>
        <p:spPr>
          <a:xfrm>
            <a:off x="7846186" y="1940566"/>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5D41BED9-0062-4F9D-A3E1-1F02B40B9664}"/>
              </a:ext>
            </a:extLst>
          </p:cNvPr>
          <p:cNvCxnSpPr>
            <a:cxnSpLocks/>
          </p:cNvCxnSpPr>
          <p:nvPr/>
        </p:nvCxnSpPr>
        <p:spPr>
          <a:xfrm>
            <a:off x="7846185" y="2025376"/>
            <a:ext cx="404019" cy="0"/>
          </a:xfrm>
          <a:prstGeom prst="line">
            <a:avLst/>
          </a:prstGeom>
          <a:ln w="571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00E6A5F-30D2-4250-A5F4-FEDA0A1FCE32}"/>
              </a:ext>
            </a:extLst>
          </p:cNvPr>
          <p:cNvPicPr>
            <a:picLocks noChangeAspect="1"/>
          </p:cNvPicPr>
          <p:nvPr/>
        </p:nvPicPr>
        <p:blipFill>
          <a:blip r:embed="rId3"/>
          <a:stretch>
            <a:fillRect/>
          </a:stretch>
        </p:blipFill>
        <p:spPr>
          <a:xfrm>
            <a:off x="3228575" y="1657102"/>
            <a:ext cx="5734850" cy="3543795"/>
          </a:xfrm>
          <a:prstGeom prst="rect">
            <a:avLst/>
          </a:prstGeom>
        </p:spPr>
      </p:pic>
    </p:spTree>
    <p:extLst>
      <p:ext uri="{BB962C8B-B14F-4D97-AF65-F5344CB8AC3E}">
        <p14:creationId xmlns:p14="http://schemas.microsoft.com/office/powerpoint/2010/main" val="1804060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6E0CB1-D47E-40CE-9F7B-E980F8436E42}"/>
              </a:ext>
            </a:extLst>
          </p:cNvPr>
          <p:cNvSpPr>
            <a:spLocks noGrp="1"/>
          </p:cNvSpPr>
          <p:nvPr>
            <p:ph type="title"/>
          </p:nvPr>
        </p:nvSpPr>
        <p:spPr/>
        <p:txBody>
          <a:bodyPr>
            <a:normAutofit/>
          </a:bodyPr>
          <a:lstStyle/>
          <a:p>
            <a:r>
              <a:rPr lang="en-CA" sz="3600" dirty="0"/>
              <a:t>LA DEL (DIODE ÉLECTROLUMINESCENTE)</a:t>
            </a:r>
            <a:endParaRPr lang="fr-CA" sz="3600" dirty="0"/>
          </a:p>
        </p:txBody>
      </p:sp>
      <p:sp>
        <p:nvSpPr>
          <p:cNvPr id="3" name="Espace réservé du contenu 2">
            <a:extLst>
              <a:ext uri="{FF2B5EF4-FFF2-40B4-BE49-F238E27FC236}">
                <a16:creationId xmlns:a16="http://schemas.microsoft.com/office/drawing/2014/main" id="{3860077B-8B41-4A15-8C37-D02C92570327}"/>
              </a:ext>
            </a:extLst>
          </p:cNvPr>
          <p:cNvSpPr>
            <a:spLocks noGrp="1"/>
          </p:cNvSpPr>
          <p:nvPr>
            <p:ph idx="1"/>
          </p:nvPr>
        </p:nvSpPr>
        <p:spPr>
          <a:xfrm>
            <a:off x="838200" y="1489940"/>
            <a:ext cx="7757160" cy="4851861"/>
          </a:xfrm>
        </p:spPr>
        <p:txBody>
          <a:bodyPr>
            <a:normAutofit/>
          </a:bodyPr>
          <a:lstStyle/>
          <a:p>
            <a:pPr>
              <a:lnSpc>
                <a:spcPct val="110000"/>
              </a:lnSpc>
            </a:pPr>
            <a:r>
              <a:rPr lang="fr-CA" dirty="0"/>
              <a:t>La diode électroluminescente (</a:t>
            </a:r>
            <a:r>
              <a:rPr lang="fr-CA" b="1" dirty="0">
                <a:solidFill>
                  <a:schemeClr val="accent1"/>
                </a:solidFill>
              </a:rPr>
              <a:t>DEL</a:t>
            </a:r>
            <a:r>
              <a:rPr lang="fr-CA" dirty="0"/>
              <a:t>) est un</a:t>
            </a:r>
            <a:r>
              <a:rPr lang="fr-CA" b="1" dirty="0">
                <a:solidFill>
                  <a:schemeClr val="accent1"/>
                </a:solidFill>
              </a:rPr>
              <a:t> actionneur </a:t>
            </a:r>
            <a:r>
              <a:rPr lang="fr-CA" dirty="0"/>
              <a:t>qui transforme un signal électrique en lumière. Elle est appelée «LED» en anglais. En utilisant divers matériaux semi-conducteurs, on fait varier la couleur de la lumière émise par la DEL. Il existe enfin une grande variété de formes de DEL.</a:t>
            </a:r>
          </a:p>
          <a:p>
            <a:pPr>
              <a:lnSpc>
                <a:spcPct val="110000"/>
              </a:lnSpc>
            </a:pPr>
            <a:r>
              <a:rPr lang="fr-CA" dirty="0"/>
              <a:t>Le courant électrique ne peut traverser la diode que dans le sens </a:t>
            </a:r>
            <a:r>
              <a:rPr lang="fr-CA" b="1" dirty="0">
                <a:solidFill>
                  <a:srgbClr val="C00000"/>
                </a:solidFill>
              </a:rPr>
              <a:t>de l’anode</a:t>
            </a:r>
            <a:r>
              <a:rPr lang="fr-CA" b="1" dirty="0">
                <a:solidFill>
                  <a:schemeClr val="accent1"/>
                </a:solidFill>
              </a:rPr>
              <a:t> </a:t>
            </a:r>
            <a:r>
              <a:rPr lang="fr-CA" dirty="0"/>
              <a:t>vers la </a:t>
            </a:r>
            <a:r>
              <a:rPr lang="fr-CA" b="1" dirty="0">
                <a:solidFill>
                  <a:srgbClr val="C00000"/>
                </a:solidFill>
              </a:rPr>
              <a:t>cathode</a:t>
            </a:r>
            <a:r>
              <a:rPr lang="fr-CA" dirty="0"/>
              <a:t>.</a:t>
            </a:r>
          </a:p>
          <a:p>
            <a:pPr>
              <a:lnSpc>
                <a:spcPct val="110000"/>
              </a:lnSpc>
            </a:pPr>
            <a:r>
              <a:rPr lang="fr-CA" dirty="0">
                <a:solidFill>
                  <a:schemeClr val="accent1"/>
                </a:solidFill>
              </a:rPr>
              <a:t>Attention</a:t>
            </a:r>
            <a:r>
              <a:rPr lang="fr-CA" b="1" dirty="0">
                <a:solidFill>
                  <a:schemeClr val="accent1"/>
                </a:solidFill>
              </a:rPr>
              <a:t>: </a:t>
            </a:r>
            <a:r>
              <a:rPr lang="fr-CA" b="1" dirty="0">
                <a:solidFill>
                  <a:srgbClr val="C00000"/>
                </a:solidFill>
              </a:rPr>
              <a:t>il faut limiter le courant qui traverse la DEL</a:t>
            </a:r>
            <a:r>
              <a:rPr lang="fr-CA" dirty="0"/>
              <a:t>. Pour les DEL du kit de ce cours, c’est d’environ</a:t>
            </a:r>
            <a:r>
              <a:rPr lang="fr-CA" b="1" dirty="0">
                <a:solidFill>
                  <a:schemeClr val="accent1"/>
                </a:solidFill>
              </a:rPr>
              <a:t> </a:t>
            </a:r>
            <a:r>
              <a:rPr lang="fr-CA" b="1" dirty="0">
                <a:solidFill>
                  <a:srgbClr val="C00000"/>
                </a:solidFill>
              </a:rPr>
              <a:t>0.02 Ampères (20 mA).</a:t>
            </a:r>
            <a:r>
              <a:rPr lang="fr-CA" b="1" dirty="0">
                <a:solidFill>
                  <a:schemeClr val="accent1"/>
                </a:solidFill>
              </a:rPr>
              <a:t>  </a:t>
            </a:r>
            <a:r>
              <a:rPr lang="fr-CA" dirty="0"/>
              <a:t>L’utilisation d’une résistance est obligatoire, pour ne pas griller la DEL.</a:t>
            </a:r>
          </a:p>
          <a:p>
            <a:pPr>
              <a:lnSpc>
                <a:spcPct val="110000"/>
              </a:lnSpc>
            </a:pPr>
            <a:r>
              <a:rPr lang="fr-CA" dirty="0"/>
              <a:t>La DEL crée aussi une chute de tension (</a:t>
            </a:r>
            <a:r>
              <a:rPr lang="fr-CA" i="1" dirty="0"/>
              <a:t>voltage drop</a:t>
            </a:r>
            <a:r>
              <a:rPr lang="fr-CA" dirty="0"/>
              <a:t>). </a:t>
            </a:r>
            <a:r>
              <a:rPr lang="fr-CA" b="1" dirty="0">
                <a:solidFill>
                  <a:srgbClr val="C00000"/>
                </a:solidFill>
              </a:rPr>
              <a:t>Les DEL du kit de ce </a:t>
            </a:r>
            <a:r>
              <a:rPr lang="fr-CA" b="1" dirty="0" err="1">
                <a:solidFill>
                  <a:srgbClr val="C00000"/>
                </a:solidFill>
              </a:rPr>
              <a:t>cpirs</a:t>
            </a:r>
            <a:r>
              <a:rPr lang="fr-CA" b="1" dirty="0">
                <a:solidFill>
                  <a:srgbClr val="C00000"/>
                </a:solidFill>
              </a:rPr>
              <a:t> créent une chute de tension (</a:t>
            </a:r>
            <a:r>
              <a:rPr lang="fr-CA" b="1" i="1" dirty="0">
                <a:solidFill>
                  <a:srgbClr val="C00000"/>
                </a:solidFill>
              </a:rPr>
              <a:t>voltage drop</a:t>
            </a:r>
            <a:r>
              <a:rPr lang="fr-CA" b="1" dirty="0">
                <a:solidFill>
                  <a:srgbClr val="C00000"/>
                </a:solidFill>
              </a:rPr>
              <a:t>) d’environ 2.1 Volts.</a:t>
            </a:r>
          </a:p>
        </p:txBody>
      </p:sp>
      <p:pic>
        <p:nvPicPr>
          <p:cNvPr id="4098" name="Picture 2" descr="led - Liberal Dictionary">
            <a:extLst>
              <a:ext uri="{FF2B5EF4-FFF2-40B4-BE49-F238E27FC236}">
                <a16:creationId xmlns:a16="http://schemas.microsoft.com/office/drawing/2014/main" id="{65D22C64-4518-45AD-A45B-2844759B9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41" r="24615"/>
          <a:stretch/>
        </p:blipFill>
        <p:spPr bwMode="auto">
          <a:xfrm>
            <a:off x="8794866" y="1330239"/>
            <a:ext cx="2277687" cy="485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595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686F3C-717A-4166-AF5B-CBD6848C069A}"/>
              </a:ext>
            </a:extLst>
          </p:cNvPr>
          <p:cNvSpPr>
            <a:spLocks noGrp="1"/>
          </p:cNvSpPr>
          <p:nvPr>
            <p:ph type="title"/>
          </p:nvPr>
        </p:nvSpPr>
        <p:spPr/>
        <p:txBody>
          <a:bodyPr/>
          <a:lstStyle/>
          <a:p>
            <a:r>
              <a:rPr lang="en-CA" dirty="0"/>
              <a:t>LA RÉSISTANCE</a:t>
            </a:r>
            <a:endParaRPr lang="fr-CA" dirty="0"/>
          </a:p>
        </p:txBody>
      </p:sp>
      <p:pic>
        <p:nvPicPr>
          <p:cNvPr id="5" name="Espace réservé du contenu 4" descr="Une image contenant chope, alimentation&#10;&#10;Description générée automatiquement">
            <a:extLst>
              <a:ext uri="{FF2B5EF4-FFF2-40B4-BE49-F238E27FC236}">
                <a16:creationId xmlns:a16="http://schemas.microsoft.com/office/drawing/2014/main" id="{8613C7CA-CC25-4BCA-B608-F2050AB8A168}"/>
              </a:ext>
            </a:extLst>
          </p:cNvPr>
          <p:cNvPicPr>
            <a:picLocks noGrp="1" noChangeAspect="1"/>
          </p:cNvPicPr>
          <p:nvPr>
            <p:ph idx="1"/>
          </p:nvPr>
        </p:nvPicPr>
        <p:blipFill>
          <a:blip r:embed="rId2"/>
          <a:stretch>
            <a:fillRect/>
          </a:stretch>
        </p:blipFill>
        <p:spPr>
          <a:xfrm>
            <a:off x="1298189" y="4085695"/>
            <a:ext cx="5336167" cy="2772305"/>
          </a:xfrm>
        </p:spPr>
      </p:pic>
      <p:sp>
        <p:nvSpPr>
          <p:cNvPr id="7" name="Rectangle 6">
            <a:extLst>
              <a:ext uri="{FF2B5EF4-FFF2-40B4-BE49-F238E27FC236}">
                <a16:creationId xmlns:a16="http://schemas.microsoft.com/office/drawing/2014/main" id="{0AA108A3-6469-4D17-A9E6-3DFD774AAA82}"/>
              </a:ext>
            </a:extLst>
          </p:cNvPr>
          <p:cNvSpPr/>
          <p:nvPr/>
        </p:nvSpPr>
        <p:spPr>
          <a:xfrm>
            <a:off x="1129553" y="1802830"/>
            <a:ext cx="10309412" cy="2031325"/>
          </a:xfrm>
          <a:prstGeom prst="rect">
            <a:avLst/>
          </a:prstGeom>
        </p:spPr>
        <p:txBody>
          <a:bodyPr wrap="square">
            <a:spAutoFit/>
          </a:bodyPr>
          <a:lstStyle/>
          <a:p>
            <a:r>
              <a:rPr lang="fr-CA" dirty="0"/>
              <a:t>Une résistance est un composant électrique dont la principale caractéristique est d'opposer une plus ou moins grande résistance mesurée en ohms (Ω) à la circulation du courant électrique.</a:t>
            </a:r>
          </a:p>
          <a:p>
            <a:endParaRPr lang="fr-CA" dirty="0"/>
          </a:p>
          <a:p>
            <a:r>
              <a:rPr lang="fr-CA" dirty="0"/>
              <a:t>Une résistance est un milieu peu conducteur; les électrons peinent à s’y déplacer. Leur énergie se dissipe alors en général sous forme de chaleur. C’est ce principe utilisé pour les bouilloires électriques ou les ampoules à filaments.</a:t>
            </a:r>
          </a:p>
          <a:p>
            <a:r>
              <a:rPr lang="fr-CA" b="1" dirty="0">
                <a:solidFill>
                  <a:schemeClr val="accent5"/>
                </a:solidFill>
              </a:rPr>
              <a:t>La valeur de la résistance se mesure en ohms (Ω) </a:t>
            </a:r>
            <a:r>
              <a:rPr lang="fr-CA" dirty="0"/>
              <a:t>et elle est déterminée par ses bandes de couleurs.</a:t>
            </a:r>
          </a:p>
          <a:p>
            <a:endParaRPr lang="fr-CA" dirty="0"/>
          </a:p>
        </p:txBody>
      </p:sp>
      <p:pic>
        <p:nvPicPr>
          <p:cNvPr id="10" name="Image 9">
            <a:extLst>
              <a:ext uri="{FF2B5EF4-FFF2-40B4-BE49-F238E27FC236}">
                <a16:creationId xmlns:a16="http://schemas.microsoft.com/office/drawing/2014/main" id="{98F9A041-ED4B-4717-9BCF-0468EEDD0DCC}"/>
              </a:ext>
            </a:extLst>
          </p:cNvPr>
          <p:cNvPicPr>
            <a:picLocks noChangeAspect="1"/>
          </p:cNvPicPr>
          <p:nvPr/>
        </p:nvPicPr>
        <p:blipFill>
          <a:blip r:embed="rId3"/>
          <a:stretch>
            <a:fillRect/>
          </a:stretch>
        </p:blipFill>
        <p:spPr>
          <a:xfrm>
            <a:off x="6736880" y="4725265"/>
            <a:ext cx="4191585" cy="1247949"/>
          </a:xfrm>
          <a:prstGeom prst="rect">
            <a:avLst/>
          </a:prstGeom>
        </p:spPr>
      </p:pic>
      <p:sp>
        <p:nvSpPr>
          <p:cNvPr id="12" name="Rectangle 11">
            <a:extLst>
              <a:ext uri="{FF2B5EF4-FFF2-40B4-BE49-F238E27FC236}">
                <a16:creationId xmlns:a16="http://schemas.microsoft.com/office/drawing/2014/main" id="{5442747C-09C8-4A04-AF87-3C28FC47541E}"/>
              </a:ext>
            </a:extLst>
          </p:cNvPr>
          <p:cNvSpPr/>
          <p:nvPr/>
        </p:nvSpPr>
        <p:spPr>
          <a:xfrm>
            <a:off x="6998330" y="3946297"/>
            <a:ext cx="4032659" cy="923330"/>
          </a:xfrm>
          <a:prstGeom prst="rect">
            <a:avLst/>
          </a:prstGeom>
        </p:spPr>
        <p:txBody>
          <a:bodyPr wrap="square">
            <a:spAutoFit/>
          </a:bodyPr>
          <a:lstStyle/>
          <a:p>
            <a:r>
              <a:rPr lang="fr-CA" dirty="0"/>
              <a:t>La résistance est schématisée de ces deux manières (européenne à gauche et américaine à droite):</a:t>
            </a:r>
          </a:p>
        </p:txBody>
      </p:sp>
    </p:spTree>
    <p:extLst>
      <p:ext uri="{BB962C8B-B14F-4D97-AF65-F5344CB8AC3E}">
        <p14:creationId xmlns:p14="http://schemas.microsoft.com/office/powerpoint/2010/main" val="4102874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0E68AB-C6CB-4CDF-9D9D-35800F34450F}"/>
              </a:ext>
            </a:extLst>
          </p:cNvPr>
          <p:cNvSpPr>
            <a:spLocks noGrp="1"/>
          </p:cNvSpPr>
          <p:nvPr>
            <p:ph type="title"/>
          </p:nvPr>
        </p:nvSpPr>
        <p:spPr/>
        <p:txBody>
          <a:bodyPr>
            <a:normAutofit/>
          </a:bodyPr>
          <a:lstStyle/>
          <a:p>
            <a:r>
              <a:rPr lang="en-CA" sz="3600" dirty="0"/>
              <a:t>CALCULER LA VALEUR D’UNE RÉSISTANCE</a:t>
            </a:r>
            <a:endParaRPr lang="fr-CA" sz="3600" dirty="0"/>
          </a:p>
        </p:txBody>
      </p:sp>
      <p:pic>
        <p:nvPicPr>
          <p:cNvPr id="5" name="Espace réservé du contenu 4" descr="Une image contenant capture d’écran&#10;&#10;Description générée automatiquement">
            <a:extLst>
              <a:ext uri="{FF2B5EF4-FFF2-40B4-BE49-F238E27FC236}">
                <a16:creationId xmlns:a16="http://schemas.microsoft.com/office/drawing/2014/main" id="{D6E59312-770F-4FE6-AF74-C04563294869}"/>
              </a:ext>
            </a:extLst>
          </p:cNvPr>
          <p:cNvPicPr>
            <a:picLocks noGrp="1" noChangeAspect="1"/>
          </p:cNvPicPr>
          <p:nvPr>
            <p:ph idx="1"/>
          </p:nvPr>
        </p:nvPicPr>
        <p:blipFill>
          <a:blip r:embed="rId2"/>
          <a:stretch>
            <a:fillRect/>
          </a:stretch>
        </p:blipFill>
        <p:spPr>
          <a:xfrm>
            <a:off x="929640" y="1367549"/>
            <a:ext cx="4652276" cy="3241941"/>
          </a:xfrm>
        </p:spPr>
      </p:pic>
      <p:pic>
        <p:nvPicPr>
          <p:cNvPr id="7" name="Image 6">
            <a:extLst>
              <a:ext uri="{FF2B5EF4-FFF2-40B4-BE49-F238E27FC236}">
                <a16:creationId xmlns:a16="http://schemas.microsoft.com/office/drawing/2014/main" id="{7162634D-946C-44AF-9AB8-7294E26F45B0}"/>
              </a:ext>
            </a:extLst>
          </p:cNvPr>
          <p:cNvPicPr>
            <a:picLocks noChangeAspect="1"/>
          </p:cNvPicPr>
          <p:nvPr/>
        </p:nvPicPr>
        <p:blipFill>
          <a:blip r:embed="rId3"/>
          <a:stretch>
            <a:fillRect/>
          </a:stretch>
        </p:blipFill>
        <p:spPr>
          <a:xfrm>
            <a:off x="6237379" y="1270508"/>
            <a:ext cx="5576047" cy="3436021"/>
          </a:xfrm>
          <a:prstGeom prst="rect">
            <a:avLst/>
          </a:prstGeom>
        </p:spPr>
      </p:pic>
      <p:sp>
        <p:nvSpPr>
          <p:cNvPr id="10" name="Rectangle 9">
            <a:extLst>
              <a:ext uri="{FF2B5EF4-FFF2-40B4-BE49-F238E27FC236}">
                <a16:creationId xmlns:a16="http://schemas.microsoft.com/office/drawing/2014/main" id="{35A33DD0-BF5F-4B0B-BBC4-2F81DCE609AE}"/>
              </a:ext>
            </a:extLst>
          </p:cNvPr>
          <p:cNvSpPr/>
          <p:nvPr/>
        </p:nvSpPr>
        <p:spPr>
          <a:xfrm>
            <a:off x="929640" y="4609489"/>
            <a:ext cx="11016789" cy="1754326"/>
          </a:xfrm>
          <a:prstGeom prst="rect">
            <a:avLst/>
          </a:prstGeom>
        </p:spPr>
        <p:txBody>
          <a:bodyPr wrap="square">
            <a:spAutoFit/>
          </a:bodyPr>
          <a:lstStyle/>
          <a:p>
            <a:r>
              <a:rPr lang="fr-CA" b="1" dirty="0"/>
              <a:t>Pour connaître la valeur en ohms, il faut convertir le code couleurs des deux premiers anneaux en chiffre pour ensuite le multiplier par le multiplicateur.</a:t>
            </a:r>
          </a:p>
          <a:p>
            <a:endParaRPr lang="fr-CA" dirty="0"/>
          </a:p>
          <a:p>
            <a:r>
              <a:rPr lang="fr-CA" dirty="0"/>
              <a:t>Exemple : rouge (2), rouge(2), brun (x10) = 22 * 10= 220 ohms = 0.22 k Ω</a:t>
            </a:r>
          </a:p>
          <a:p>
            <a:endParaRPr lang="fr-CA" dirty="0"/>
          </a:p>
          <a:p>
            <a:r>
              <a:rPr lang="fr-CA" dirty="0"/>
              <a:t>La tolérance correspond à l’imprécision de la valeur en ohms. Plus elle est petite, plus la résistance est de meilleur qualité.</a:t>
            </a:r>
          </a:p>
        </p:txBody>
      </p:sp>
      <p:sp>
        <p:nvSpPr>
          <p:cNvPr id="11" name="Rectangle 1">
            <a:extLst>
              <a:ext uri="{FF2B5EF4-FFF2-40B4-BE49-F238E27FC236}">
                <a16:creationId xmlns:a16="http://schemas.microsoft.com/office/drawing/2014/main" id="{C3B5C015-6143-48AC-A343-1DEC6A7CC1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kΩ </a:t>
            </a:r>
          </a:p>
        </p:txBody>
      </p:sp>
      <p:sp>
        <p:nvSpPr>
          <p:cNvPr id="12" name="Rectangle 2">
            <a:extLst>
              <a:ext uri="{FF2B5EF4-FFF2-40B4-BE49-F238E27FC236}">
                <a16:creationId xmlns:a16="http://schemas.microsoft.com/office/drawing/2014/main" id="{E5230456-CF93-4A1D-AD6D-17408254337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kΩ </a:t>
            </a:r>
          </a:p>
        </p:txBody>
      </p:sp>
    </p:spTree>
    <p:extLst>
      <p:ext uri="{BB962C8B-B14F-4D97-AF65-F5344CB8AC3E}">
        <p14:creationId xmlns:p14="http://schemas.microsoft.com/office/powerpoint/2010/main" val="2634962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rmAutofit/>
          </a:bodyPr>
          <a:lstStyle/>
          <a:p>
            <a:pPr algn="l"/>
            <a:r>
              <a:rPr lang="en-CA" dirty="0">
                <a:solidFill>
                  <a:schemeClr val="bg2"/>
                </a:solidFill>
              </a:rPr>
              <a:t>EXERCICE</a:t>
            </a:r>
            <a:br>
              <a:rPr lang="en-CA" dirty="0"/>
            </a:br>
            <a:r>
              <a:rPr lang="en-CA" dirty="0">
                <a:solidFill>
                  <a:schemeClr val="accent2"/>
                </a:solidFill>
              </a:rPr>
              <a:t>CALCULEZ</a:t>
            </a:r>
            <a:r>
              <a:rPr lang="en-CA" dirty="0"/>
              <a:t> LA </a:t>
            </a:r>
            <a:r>
              <a:rPr lang="en-CA" dirty="0">
                <a:solidFill>
                  <a:schemeClr val="accent5"/>
                </a:solidFill>
              </a:rPr>
              <a:t>VALEUR</a:t>
            </a:r>
            <a:r>
              <a:rPr lang="en-CA" dirty="0"/>
              <a:t> DES </a:t>
            </a:r>
            <a:r>
              <a:rPr lang="en-CA" dirty="0">
                <a:solidFill>
                  <a:schemeClr val="accent4"/>
                </a:solidFill>
              </a:rPr>
              <a:t>RÉSISTANCES</a:t>
            </a:r>
            <a:r>
              <a:rPr lang="en-CA" dirty="0"/>
              <a:t> DE VOS KITS</a:t>
            </a:r>
            <a:endParaRPr lang="fr-CA" dirty="0"/>
          </a:p>
        </p:txBody>
      </p:sp>
    </p:spTree>
    <p:extLst>
      <p:ext uri="{BB962C8B-B14F-4D97-AF65-F5344CB8AC3E}">
        <p14:creationId xmlns:p14="http://schemas.microsoft.com/office/powerpoint/2010/main" val="577666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La platine d’expérimentation, partie 2</a:t>
            </a:r>
          </a:p>
        </p:txBody>
      </p:sp>
      <p:pic>
        <p:nvPicPr>
          <p:cNvPr id="7" name="Image 6">
            <a:extLst>
              <a:ext uri="{FF2B5EF4-FFF2-40B4-BE49-F238E27FC236}">
                <a16:creationId xmlns:a16="http://schemas.microsoft.com/office/drawing/2014/main" id="{B077B7B0-EC80-429F-9518-9F7D392FCD10}"/>
              </a:ext>
            </a:extLst>
          </p:cNvPr>
          <p:cNvPicPr>
            <a:picLocks noChangeAspect="1"/>
          </p:cNvPicPr>
          <p:nvPr/>
        </p:nvPicPr>
        <p:blipFill>
          <a:blip r:embed="rId2"/>
          <a:stretch>
            <a:fillRect/>
          </a:stretch>
        </p:blipFill>
        <p:spPr>
          <a:xfrm rot="5400000">
            <a:off x="4430919" y="2166353"/>
            <a:ext cx="3683684" cy="2543642"/>
          </a:xfrm>
          <a:prstGeom prst="rect">
            <a:avLst/>
          </a:prstGeom>
        </p:spPr>
      </p:pic>
      <p:sp>
        <p:nvSpPr>
          <p:cNvPr id="8" name="ZoneTexte 7">
            <a:extLst>
              <a:ext uri="{FF2B5EF4-FFF2-40B4-BE49-F238E27FC236}">
                <a16:creationId xmlns:a16="http://schemas.microsoft.com/office/drawing/2014/main" id="{BBC268BB-136D-42D7-938B-D8BA6D7F8B0F}"/>
              </a:ext>
            </a:extLst>
          </p:cNvPr>
          <p:cNvSpPr txBox="1"/>
          <p:nvPr/>
        </p:nvSpPr>
        <p:spPr>
          <a:xfrm>
            <a:off x="4254359" y="5280016"/>
            <a:ext cx="3904267" cy="923330"/>
          </a:xfrm>
          <a:prstGeom prst="rect">
            <a:avLst/>
          </a:prstGeom>
          <a:noFill/>
        </p:spPr>
        <p:txBody>
          <a:bodyPr wrap="square">
            <a:spAutoFit/>
          </a:bodyPr>
          <a:lstStyle/>
          <a:p>
            <a:r>
              <a:rPr lang="fr-CA" dirty="0"/>
              <a:t>Les composants doivent être placés à cheval sur des connecteurs qui n'ont pas de liens électriques entre eux.</a:t>
            </a:r>
          </a:p>
        </p:txBody>
      </p:sp>
      <p:pic>
        <p:nvPicPr>
          <p:cNvPr id="9" name="Image 8">
            <a:extLst>
              <a:ext uri="{FF2B5EF4-FFF2-40B4-BE49-F238E27FC236}">
                <a16:creationId xmlns:a16="http://schemas.microsoft.com/office/drawing/2014/main" id="{FE849F16-8C79-40CD-92AC-057D3BDCC6F4}"/>
              </a:ext>
            </a:extLst>
          </p:cNvPr>
          <p:cNvPicPr>
            <a:picLocks noChangeAspect="1"/>
          </p:cNvPicPr>
          <p:nvPr/>
        </p:nvPicPr>
        <p:blipFill>
          <a:blip r:embed="rId3"/>
          <a:stretch>
            <a:fillRect/>
          </a:stretch>
        </p:blipFill>
        <p:spPr>
          <a:xfrm>
            <a:off x="7421481" y="3302065"/>
            <a:ext cx="473688" cy="465230"/>
          </a:xfrm>
          <a:prstGeom prst="rect">
            <a:avLst/>
          </a:prstGeom>
        </p:spPr>
      </p:pic>
      <p:pic>
        <p:nvPicPr>
          <p:cNvPr id="10" name="Image 9">
            <a:extLst>
              <a:ext uri="{FF2B5EF4-FFF2-40B4-BE49-F238E27FC236}">
                <a16:creationId xmlns:a16="http://schemas.microsoft.com/office/drawing/2014/main" id="{7EE26326-104F-425A-A1F8-55720D9C5F8D}"/>
              </a:ext>
            </a:extLst>
          </p:cNvPr>
          <p:cNvPicPr>
            <a:picLocks noChangeAspect="1"/>
          </p:cNvPicPr>
          <p:nvPr/>
        </p:nvPicPr>
        <p:blipFill>
          <a:blip r:embed="rId4"/>
          <a:stretch>
            <a:fillRect/>
          </a:stretch>
        </p:blipFill>
        <p:spPr>
          <a:xfrm>
            <a:off x="4811516" y="4527140"/>
            <a:ext cx="468209" cy="459848"/>
          </a:xfrm>
          <a:prstGeom prst="rect">
            <a:avLst/>
          </a:prstGeom>
        </p:spPr>
      </p:pic>
      <p:pic>
        <p:nvPicPr>
          <p:cNvPr id="11" name="Image 10">
            <a:extLst>
              <a:ext uri="{FF2B5EF4-FFF2-40B4-BE49-F238E27FC236}">
                <a16:creationId xmlns:a16="http://schemas.microsoft.com/office/drawing/2014/main" id="{4B2490F6-A45A-408E-900D-F19CF3461F20}"/>
              </a:ext>
            </a:extLst>
          </p:cNvPr>
          <p:cNvPicPr>
            <a:picLocks noChangeAspect="1"/>
          </p:cNvPicPr>
          <p:nvPr/>
        </p:nvPicPr>
        <p:blipFill>
          <a:blip r:embed="rId3"/>
          <a:stretch>
            <a:fillRect/>
          </a:stretch>
        </p:blipFill>
        <p:spPr>
          <a:xfrm>
            <a:off x="6354663" y="1746274"/>
            <a:ext cx="473688" cy="465230"/>
          </a:xfrm>
          <a:prstGeom prst="rect">
            <a:avLst/>
          </a:prstGeom>
        </p:spPr>
      </p:pic>
    </p:spTree>
    <p:extLst>
      <p:ext uri="{BB962C8B-B14F-4D97-AF65-F5344CB8AC3E}">
        <p14:creationId xmlns:p14="http://schemas.microsoft.com/office/powerpoint/2010/main" val="3280211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1DFA9F1-52EB-42EC-89D9-0DDF9367972D}"/>
              </a:ext>
            </a:extLst>
          </p:cNvPr>
          <p:cNvPicPr>
            <a:picLocks noChangeAspect="1"/>
          </p:cNvPicPr>
          <p:nvPr/>
        </p:nvPicPr>
        <p:blipFill>
          <a:blip r:embed="rId2"/>
          <a:stretch>
            <a:fillRect/>
          </a:stretch>
        </p:blipFill>
        <p:spPr>
          <a:xfrm>
            <a:off x="6808391" y="1584512"/>
            <a:ext cx="4885207" cy="3688976"/>
          </a:xfrm>
          <a:prstGeom prst="rect">
            <a:avLst/>
          </a:prstGeom>
        </p:spPr>
      </p:pic>
      <p:pic>
        <p:nvPicPr>
          <p:cNvPr id="3" name="Image 2">
            <a:extLst>
              <a:ext uri="{FF2B5EF4-FFF2-40B4-BE49-F238E27FC236}">
                <a16:creationId xmlns:a16="http://schemas.microsoft.com/office/drawing/2014/main" id="{4CDB4E1C-DF92-4A15-A9FF-B1DD7C2CCBBD}"/>
              </a:ext>
            </a:extLst>
          </p:cNvPr>
          <p:cNvPicPr>
            <a:picLocks noChangeAspect="1"/>
          </p:cNvPicPr>
          <p:nvPr/>
        </p:nvPicPr>
        <p:blipFill>
          <a:blip r:embed="rId3"/>
          <a:stretch>
            <a:fillRect/>
          </a:stretch>
        </p:blipFill>
        <p:spPr>
          <a:xfrm>
            <a:off x="1080034" y="2118687"/>
            <a:ext cx="5428135" cy="2620625"/>
          </a:xfrm>
          <a:prstGeom prst="rect">
            <a:avLst/>
          </a:prstGeom>
        </p:spPr>
      </p:pic>
    </p:spTree>
    <p:extLst>
      <p:ext uri="{BB962C8B-B14F-4D97-AF65-F5344CB8AC3E}">
        <p14:creationId xmlns:p14="http://schemas.microsoft.com/office/powerpoint/2010/main" val="316137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Les pôles de la carte Arduino Nano</a:t>
            </a:r>
            <a:endParaRPr lang="fr-CA" dirty="0">
              <a:solidFill>
                <a:schemeClr val="bg1"/>
              </a:solidFill>
              <a:highlight>
                <a:srgbClr val="000000"/>
              </a:highlight>
            </a:endParaRPr>
          </a:p>
        </p:txBody>
      </p:sp>
      <p:grpSp>
        <p:nvGrpSpPr>
          <p:cNvPr id="43" name="Groupe 42">
            <a:extLst>
              <a:ext uri="{FF2B5EF4-FFF2-40B4-BE49-F238E27FC236}">
                <a16:creationId xmlns:a16="http://schemas.microsoft.com/office/drawing/2014/main" id="{222F914F-7FDB-4D82-89D2-58CE715A5C8C}"/>
              </a:ext>
            </a:extLst>
          </p:cNvPr>
          <p:cNvGrpSpPr/>
          <p:nvPr/>
        </p:nvGrpSpPr>
        <p:grpSpPr>
          <a:xfrm>
            <a:off x="5019693" y="1684182"/>
            <a:ext cx="6423793" cy="4647865"/>
            <a:chOff x="2712587" y="1726220"/>
            <a:chExt cx="6423793" cy="4647865"/>
          </a:xfrm>
        </p:grpSpPr>
        <p:graphicFrame>
          <p:nvGraphicFramePr>
            <p:cNvPr id="42" name="Objet 41">
              <a:extLst>
                <a:ext uri="{FF2B5EF4-FFF2-40B4-BE49-F238E27FC236}">
                  <a16:creationId xmlns:a16="http://schemas.microsoft.com/office/drawing/2014/main" id="{4947E933-83F3-486D-AA00-4756518D5483}"/>
                </a:ext>
              </a:extLst>
            </p:cNvPr>
            <p:cNvGraphicFramePr>
              <a:graphicFrameLocks noChangeAspect="1"/>
            </p:cNvGraphicFramePr>
            <p:nvPr>
              <p:extLst>
                <p:ext uri="{D42A27DB-BD31-4B8C-83A1-F6EECF244321}">
                  <p14:modId xmlns:p14="http://schemas.microsoft.com/office/powerpoint/2010/main" val="2658594085"/>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r:id="rId2" imgW="8774280" imgH="6348960" progId="">
                    <p:embed/>
                  </p:oleObj>
                </mc:Choice>
                <mc:Fallback>
                  <p:oleObj r:id="rId2" imgW="8774280" imgH="6348960" progId="">
                    <p:embed/>
                    <p:pic>
                      <p:nvPicPr>
                        <p:cNvPr id="42" name="Objet 41">
                          <a:extLst>
                            <a:ext uri="{FF2B5EF4-FFF2-40B4-BE49-F238E27FC236}">
                              <a16:creationId xmlns:a16="http://schemas.microsoft.com/office/drawing/2014/main" id="{4947E933-83F3-486D-AA00-4756518D5483}"/>
                            </a:ext>
                          </a:extLst>
                        </p:cNvPr>
                        <p:cNvPicPr/>
                        <p:nvPr/>
                      </p:nvPicPr>
                      <p:blipFill>
                        <a:blip r:embed="rId3"/>
                        <a:stretch>
                          <a:fillRect/>
                        </a:stretch>
                      </p:blipFill>
                      <p:spPr>
                        <a:xfrm>
                          <a:off x="2712587" y="1726220"/>
                          <a:ext cx="6423793" cy="4647865"/>
                        </a:xfrm>
                        <a:prstGeom prst="rect">
                          <a:avLst/>
                        </a:prstGeom>
                      </p:spPr>
                    </p:pic>
                  </p:oleObj>
                </mc:Fallback>
              </mc:AlternateContent>
            </a:graphicData>
          </a:graphic>
        </p:graphicFrame>
        <p:pic>
          <p:nvPicPr>
            <p:cNvPr id="40" name="Image 39" descr="Une image contenant équipement électronique, circuit&#10;&#10;Description générée automatiquement">
              <a:extLst>
                <a:ext uri="{FF2B5EF4-FFF2-40B4-BE49-F238E27FC236}">
                  <a16:creationId xmlns:a16="http://schemas.microsoft.com/office/drawing/2014/main" id="{FF767AC3-3AFF-4E46-9B00-AFCF37382F1A}"/>
                </a:ext>
              </a:extLst>
            </p:cNvPr>
            <p:cNvPicPr>
              <a:picLocks noChangeAspect="1"/>
            </p:cNvPicPr>
            <p:nvPr/>
          </p:nvPicPr>
          <p:blipFill>
            <a:blip r:embed="rId4"/>
            <a:stretch>
              <a:fillRect/>
            </a:stretch>
          </p:blipFill>
          <p:spPr>
            <a:xfrm>
              <a:off x="5003216" y="1752419"/>
              <a:ext cx="1885264" cy="4513207"/>
            </a:xfrm>
            <a:prstGeom prst="rect">
              <a:avLst/>
            </a:prstGeom>
          </p:spPr>
        </p:pic>
      </p:grpSp>
      <p:grpSp>
        <p:nvGrpSpPr>
          <p:cNvPr id="45" name="Groupe 44">
            <a:extLst>
              <a:ext uri="{FF2B5EF4-FFF2-40B4-BE49-F238E27FC236}">
                <a16:creationId xmlns:a16="http://schemas.microsoft.com/office/drawing/2014/main" id="{EE16DDD4-70B5-4C5A-9D56-7E966C9FA384}"/>
              </a:ext>
            </a:extLst>
          </p:cNvPr>
          <p:cNvGrpSpPr/>
          <p:nvPr/>
        </p:nvGrpSpPr>
        <p:grpSpPr>
          <a:xfrm>
            <a:off x="4724778" y="5323535"/>
            <a:ext cx="708742" cy="716337"/>
            <a:chOff x="7568986" y="1484376"/>
            <a:chExt cx="708742" cy="716337"/>
          </a:xfrm>
        </p:grpSpPr>
        <p:sp>
          <p:nvSpPr>
            <p:cNvPr id="46" name="Ellipse 45">
              <a:extLst>
                <a:ext uri="{FF2B5EF4-FFF2-40B4-BE49-F238E27FC236}">
                  <a16:creationId xmlns:a16="http://schemas.microsoft.com/office/drawing/2014/main" id="{A5848F93-67A9-427D-A7F7-37F5FD12EADC}"/>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7" name="Image 46" descr="Une image contenant objet, lumière&#10;&#10;Description générée automatiquement">
              <a:extLst>
                <a:ext uri="{FF2B5EF4-FFF2-40B4-BE49-F238E27FC236}">
                  <a16:creationId xmlns:a16="http://schemas.microsoft.com/office/drawing/2014/main" id="{6BA0C9D1-ECB2-4D97-8AB1-B35E72FD1927}"/>
                </a:ext>
              </a:extLst>
            </p:cNvPr>
            <p:cNvPicPr>
              <a:picLocks noChangeAspect="1"/>
            </p:cNvPicPr>
            <p:nvPr/>
          </p:nvPicPr>
          <p:blipFill>
            <a:blip r:embed="rId5"/>
            <a:stretch>
              <a:fillRect/>
            </a:stretch>
          </p:blipFill>
          <p:spPr>
            <a:xfrm>
              <a:off x="7569287" y="1484376"/>
              <a:ext cx="708441" cy="658197"/>
            </a:xfrm>
            <a:prstGeom prst="rect">
              <a:avLst/>
            </a:prstGeom>
          </p:spPr>
        </p:pic>
      </p:grpSp>
      <p:grpSp>
        <p:nvGrpSpPr>
          <p:cNvPr id="48" name="Groupe 47">
            <a:extLst>
              <a:ext uri="{FF2B5EF4-FFF2-40B4-BE49-F238E27FC236}">
                <a16:creationId xmlns:a16="http://schemas.microsoft.com/office/drawing/2014/main" id="{2687E78C-D3C6-4513-982E-2EBBBB2275DC}"/>
              </a:ext>
            </a:extLst>
          </p:cNvPr>
          <p:cNvGrpSpPr/>
          <p:nvPr/>
        </p:nvGrpSpPr>
        <p:grpSpPr>
          <a:xfrm>
            <a:off x="4702088" y="4513424"/>
            <a:ext cx="658197" cy="674867"/>
            <a:chOff x="2444097" y="4625354"/>
            <a:chExt cx="658197" cy="674867"/>
          </a:xfrm>
        </p:grpSpPr>
        <p:sp>
          <p:nvSpPr>
            <p:cNvPr id="49" name="Ellipse 48">
              <a:extLst>
                <a:ext uri="{FF2B5EF4-FFF2-40B4-BE49-F238E27FC236}">
                  <a16:creationId xmlns:a16="http://schemas.microsoft.com/office/drawing/2014/main" id="{E505B90C-D8A5-4EB9-B73C-9B8AB394187D}"/>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50" name="Image 49" descr="Une image contenant lumière, dessin&#10;&#10;Description générée automatiquement">
              <a:extLst>
                <a:ext uri="{FF2B5EF4-FFF2-40B4-BE49-F238E27FC236}">
                  <a16:creationId xmlns:a16="http://schemas.microsoft.com/office/drawing/2014/main" id="{8C03CAF4-90CD-43B1-983D-9F2D6125FD5C}"/>
                </a:ext>
              </a:extLst>
            </p:cNvPr>
            <p:cNvPicPr>
              <a:picLocks noChangeAspect="1"/>
            </p:cNvPicPr>
            <p:nvPr/>
          </p:nvPicPr>
          <p:blipFill>
            <a:blip r:embed="rId6"/>
            <a:stretch>
              <a:fillRect/>
            </a:stretch>
          </p:blipFill>
          <p:spPr>
            <a:xfrm>
              <a:off x="2466787" y="4700589"/>
              <a:ext cx="635507" cy="599632"/>
            </a:xfrm>
            <a:prstGeom prst="rect">
              <a:avLst/>
            </a:prstGeom>
          </p:spPr>
        </p:pic>
      </p:grpSp>
      <p:cxnSp>
        <p:nvCxnSpPr>
          <p:cNvPr id="51" name="Connecteur droit avec flèche 50">
            <a:extLst>
              <a:ext uri="{FF2B5EF4-FFF2-40B4-BE49-F238E27FC236}">
                <a16:creationId xmlns:a16="http://schemas.microsoft.com/office/drawing/2014/main" id="{98F5AA1A-275B-4BF2-9325-9D8BF1E55F87}"/>
              </a:ext>
            </a:extLst>
          </p:cNvPr>
          <p:cNvCxnSpPr>
            <a:cxnSpLocks/>
            <a:stCxn id="49" idx="6"/>
          </p:cNvCxnSpPr>
          <p:nvPr/>
        </p:nvCxnSpPr>
        <p:spPr>
          <a:xfrm>
            <a:off x="5360285" y="4842523"/>
            <a:ext cx="1366295" cy="18527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E2F108A3-482B-43FE-9AB0-E3BA6A5AFD12}"/>
              </a:ext>
            </a:extLst>
          </p:cNvPr>
          <p:cNvCxnSpPr>
            <a:cxnSpLocks/>
          </p:cNvCxnSpPr>
          <p:nvPr/>
        </p:nvCxnSpPr>
        <p:spPr>
          <a:xfrm flipV="1">
            <a:off x="5360285" y="5505834"/>
            <a:ext cx="1366295" cy="25248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ZoneTexte 62">
            <a:extLst>
              <a:ext uri="{FF2B5EF4-FFF2-40B4-BE49-F238E27FC236}">
                <a16:creationId xmlns:a16="http://schemas.microsoft.com/office/drawing/2014/main" id="{5D07FC1B-03B8-433A-BF08-1DC787D45D1E}"/>
              </a:ext>
            </a:extLst>
          </p:cNvPr>
          <p:cNvSpPr txBox="1"/>
          <p:nvPr/>
        </p:nvSpPr>
        <p:spPr>
          <a:xfrm>
            <a:off x="900146" y="1415293"/>
            <a:ext cx="3277702" cy="2585323"/>
          </a:xfrm>
          <a:prstGeom prst="rect">
            <a:avLst/>
          </a:prstGeom>
          <a:noFill/>
        </p:spPr>
        <p:txBody>
          <a:bodyPr wrap="square">
            <a:spAutoFit/>
          </a:bodyPr>
          <a:lstStyle/>
          <a:p>
            <a:r>
              <a:rPr lang="fr-CA" sz="1800" dirty="0">
                <a:solidFill>
                  <a:schemeClr val="tx2"/>
                </a:solidFill>
              </a:rPr>
              <a:t>Le </a:t>
            </a:r>
            <a:r>
              <a:rPr lang="fr-CA" sz="1800" dirty="0">
                <a:solidFill>
                  <a:schemeClr val="bg1"/>
                </a:solidFill>
                <a:highlight>
                  <a:srgbClr val="000000"/>
                </a:highlight>
              </a:rPr>
              <a:t>pôle positif (+)</a:t>
            </a:r>
            <a:r>
              <a:rPr lang="fr-CA" dirty="0">
                <a:solidFill>
                  <a:schemeClr val="bg1"/>
                </a:solidFill>
                <a:highlight>
                  <a:srgbClr val="FFFFFF"/>
                </a:highlight>
              </a:rPr>
              <a:t>  </a:t>
            </a:r>
            <a:r>
              <a:rPr lang="fr-CA" dirty="0">
                <a:solidFill>
                  <a:schemeClr val="tx2"/>
                </a:solidFill>
              </a:rPr>
              <a:t>n’est malheureusement pas imprimé sur la carte, mais on le retrouve dans la documentation. C’est la broche au dessus de «RST». </a:t>
            </a:r>
          </a:p>
          <a:p>
            <a:endParaRPr lang="fr-CA" sz="1800" b="0" i="0" u="none" strike="noStrike" baseline="0" dirty="0">
              <a:solidFill>
                <a:schemeClr val="tx2"/>
              </a:solidFill>
            </a:endParaRPr>
          </a:p>
          <a:p>
            <a:r>
              <a:rPr lang="fr-CA" dirty="0">
                <a:solidFill>
                  <a:schemeClr val="tx2"/>
                </a:solidFill>
              </a:rPr>
              <a:t>Le </a:t>
            </a:r>
            <a:r>
              <a:rPr lang="fr-CA" dirty="0">
                <a:solidFill>
                  <a:schemeClr val="bg1"/>
                </a:solidFill>
                <a:highlight>
                  <a:srgbClr val="000000"/>
                </a:highlight>
              </a:rPr>
              <a:t>pôle </a:t>
            </a:r>
            <a:r>
              <a:rPr lang="fr-CA" sz="1800" dirty="0">
                <a:solidFill>
                  <a:schemeClr val="bg1"/>
                </a:solidFill>
                <a:highlight>
                  <a:srgbClr val="000000"/>
                </a:highlight>
              </a:rPr>
              <a:t>négatif (-)</a:t>
            </a:r>
            <a:r>
              <a:rPr lang="fr-CA" dirty="0">
                <a:solidFill>
                  <a:schemeClr val="tx2"/>
                </a:solidFill>
              </a:rPr>
              <a:t> est indiqué avec le texte «GND» imprimé sur la carte.</a:t>
            </a:r>
            <a:r>
              <a:rPr lang="fr-CA" sz="1800" b="0" i="0" u="none" strike="noStrike" baseline="0" dirty="0">
                <a:solidFill>
                  <a:schemeClr val="tx2"/>
                </a:solidFill>
              </a:rPr>
              <a:t> </a:t>
            </a:r>
            <a:endParaRPr lang="fr-CA" dirty="0">
              <a:solidFill>
                <a:schemeClr val="tx2"/>
              </a:solidFill>
            </a:endParaRPr>
          </a:p>
        </p:txBody>
      </p:sp>
      <p:sp>
        <p:nvSpPr>
          <p:cNvPr id="64" name="ZoneTexte 63">
            <a:extLst>
              <a:ext uri="{FF2B5EF4-FFF2-40B4-BE49-F238E27FC236}">
                <a16:creationId xmlns:a16="http://schemas.microsoft.com/office/drawing/2014/main" id="{71A77F12-292E-45BC-9B5F-D0434194C927}"/>
              </a:ext>
            </a:extLst>
          </p:cNvPr>
          <p:cNvSpPr txBox="1"/>
          <p:nvPr/>
        </p:nvSpPr>
        <p:spPr>
          <a:xfrm>
            <a:off x="2742991" y="4639796"/>
            <a:ext cx="1968158" cy="369332"/>
          </a:xfrm>
          <a:prstGeom prst="rect">
            <a:avLst/>
          </a:prstGeom>
          <a:noFill/>
        </p:spPr>
        <p:txBody>
          <a:bodyPr wrap="square">
            <a:spAutoFit/>
          </a:bodyPr>
          <a:lstStyle/>
          <a:p>
            <a:pPr algn="r"/>
            <a:r>
              <a:rPr lang="fr-CA" sz="1800" dirty="0">
                <a:solidFill>
                  <a:schemeClr val="tx2"/>
                </a:solidFill>
              </a:rPr>
              <a:t>Le pôle </a:t>
            </a:r>
            <a:r>
              <a:rPr lang="fr-CA" sz="1800" dirty="0">
                <a:solidFill>
                  <a:schemeClr val="bg1"/>
                </a:solidFill>
                <a:highlight>
                  <a:srgbClr val="000000"/>
                </a:highlight>
              </a:rPr>
              <a:t>positif (+)</a:t>
            </a:r>
            <a:endParaRPr lang="fr-CA" dirty="0">
              <a:solidFill>
                <a:schemeClr val="tx2"/>
              </a:solidFill>
            </a:endParaRPr>
          </a:p>
        </p:txBody>
      </p:sp>
      <p:sp>
        <p:nvSpPr>
          <p:cNvPr id="65" name="ZoneTexte 64">
            <a:extLst>
              <a:ext uri="{FF2B5EF4-FFF2-40B4-BE49-F238E27FC236}">
                <a16:creationId xmlns:a16="http://schemas.microsoft.com/office/drawing/2014/main" id="{A3FB5E09-DFB4-442A-8F31-33E8D9D526BA}"/>
              </a:ext>
            </a:extLst>
          </p:cNvPr>
          <p:cNvSpPr txBox="1"/>
          <p:nvPr/>
        </p:nvSpPr>
        <p:spPr>
          <a:xfrm>
            <a:off x="2753148" y="5526107"/>
            <a:ext cx="1968158" cy="369332"/>
          </a:xfrm>
          <a:prstGeom prst="rect">
            <a:avLst/>
          </a:prstGeom>
          <a:noFill/>
        </p:spPr>
        <p:txBody>
          <a:bodyPr wrap="square">
            <a:spAutoFit/>
          </a:bodyPr>
          <a:lstStyle/>
          <a:p>
            <a:pPr algn="r"/>
            <a:r>
              <a:rPr lang="fr-CA" sz="1800" dirty="0">
                <a:solidFill>
                  <a:schemeClr val="tx2"/>
                </a:solidFill>
              </a:rPr>
              <a:t>Le pôle </a:t>
            </a:r>
            <a:r>
              <a:rPr lang="fr-CA" sz="1800" dirty="0">
                <a:solidFill>
                  <a:schemeClr val="bg1"/>
                </a:solidFill>
                <a:highlight>
                  <a:srgbClr val="000000"/>
                </a:highlight>
              </a:rPr>
              <a:t>négatif (-)</a:t>
            </a:r>
            <a:endParaRPr lang="fr-CA" dirty="0">
              <a:solidFill>
                <a:schemeClr val="tx2"/>
              </a:solidFill>
            </a:endParaRPr>
          </a:p>
        </p:txBody>
      </p:sp>
    </p:spTree>
    <p:extLst>
      <p:ext uri="{BB962C8B-B14F-4D97-AF65-F5344CB8AC3E}">
        <p14:creationId xmlns:p14="http://schemas.microsoft.com/office/powerpoint/2010/main" val="238579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42">
            <a:extLst>
              <a:ext uri="{FF2B5EF4-FFF2-40B4-BE49-F238E27FC236}">
                <a16:creationId xmlns:a16="http://schemas.microsoft.com/office/drawing/2014/main" id="{F5E8DD93-C9D4-7A7C-C30B-8B5BB6ACBC34}"/>
              </a:ext>
            </a:extLst>
          </p:cNvPr>
          <p:cNvGrpSpPr/>
          <p:nvPr/>
        </p:nvGrpSpPr>
        <p:grpSpPr>
          <a:xfrm>
            <a:off x="3228993" y="1207932"/>
            <a:ext cx="6423793" cy="4647865"/>
            <a:chOff x="2712587" y="1726220"/>
            <a:chExt cx="6423793" cy="4647865"/>
          </a:xfrm>
        </p:grpSpPr>
        <p:graphicFrame>
          <p:nvGraphicFramePr>
            <p:cNvPr id="3" name="Objet 41">
              <a:extLst>
                <a:ext uri="{FF2B5EF4-FFF2-40B4-BE49-F238E27FC236}">
                  <a16:creationId xmlns:a16="http://schemas.microsoft.com/office/drawing/2014/main" id="{EA749C47-E92F-417C-C633-8E6FACBDFC9C}"/>
                </a:ext>
              </a:extLst>
            </p:cNvPr>
            <p:cNvGraphicFramePr>
              <a:graphicFrameLocks noChangeAspect="1"/>
            </p:cNvGraphicFramePr>
            <p:nvPr>
              <p:extLst>
                <p:ext uri="{D42A27DB-BD31-4B8C-83A1-F6EECF244321}">
                  <p14:modId xmlns:p14="http://schemas.microsoft.com/office/powerpoint/2010/main" val="1049717650"/>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r:id="rId2" imgW="8774280" imgH="6348960" progId="">
                    <p:embed/>
                  </p:oleObj>
                </mc:Choice>
                <mc:Fallback>
                  <p:oleObj r:id="rId2" imgW="8774280" imgH="6348960" progId="">
                    <p:embed/>
                    <p:pic>
                      <p:nvPicPr>
                        <p:cNvPr id="3" name="Objet 41">
                          <a:extLst>
                            <a:ext uri="{FF2B5EF4-FFF2-40B4-BE49-F238E27FC236}">
                              <a16:creationId xmlns:a16="http://schemas.microsoft.com/office/drawing/2014/main" id="{EA749C47-E92F-417C-C633-8E6FACBDFC9C}"/>
                            </a:ext>
                          </a:extLst>
                        </p:cNvPr>
                        <p:cNvPicPr/>
                        <p:nvPr/>
                      </p:nvPicPr>
                      <p:blipFill>
                        <a:blip r:embed="rId3"/>
                        <a:stretch>
                          <a:fillRect/>
                        </a:stretch>
                      </p:blipFill>
                      <p:spPr>
                        <a:xfrm>
                          <a:off x="2712587" y="1726220"/>
                          <a:ext cx="6423793" cy="4647865"/>
                        </a:xfrm>
                        <a:prstGeom prst="rect">
                          <a:avLst/>
                        </a:prstGeom>
                      </p:spPr>
                    </p:pic>
                  </p:oleObj>
                </mc:Fallback>
              </mc:AlternateContent>
            </a:graphicData>
          </a:graphic>
        </p:graphicFrame>
        <p:pic>
          <p:nvPicPr>
            <p:cNvPr id="4" name="Image 39" descr="Une image contenant équipement électronique, circuit&#10;&#10;Description générée automatiquement">
              <a:extLst>
                <a:ext uri="{FF2B5EF4-FFF2-40B4-BE49-F238E27FC236}">
                  <a16:creationId xmlns:a16="http://schemas.microsoft.com/office/drawing/2014/main" id="{5A0DBD6C-4259-83F7-E2D2-90FAEE7AE7DE}"/>
                </a:ext>
              </a:extLst>
            </p:cNvPr>
            <p:cNvPicPr>
              <a:picLocks noChangeAspect="1"/>
            </p:cNvPicPr>
            <p:nvPr/>
          </p:nvPicPr>
          <p:blipFill>
            <a:blip r:embed="rId4"/>
            <a:stretch>
              <a:fillRect/>
            </a:stretch>
          </p:blipFill>
          <p:spPr>
            <a:xfrm>
              <a:off x="5003216" y="1752419"/>
              <a:ext cx="1885264" cy="4513207"/>
            </a:xfrm>
            <a:prstGeom prst="rect">
              <a:avLst/>
            </a:prstGeom>
          </p:spPr>
        </p:pic>
      </p:grpSp>
      <p:sp>
        <p:nvSpPr>
          <p:cNvPr id="5" name="Rectangle 4">
            <a:extLst>
              <a:ext uri="{FF2B5EF4-FFF2-40B4-BE49-F238E27FC236}">
                <a16:creationId xmlns:a16="http://schemas.microsoft.com/office/drawing/2014/main" id="{BCB75370-2742-ED19-A6CC-60B7CE6E8EC9}"/>
              </a:ext>
            </a:extLst>
          </p:cNvPr>
          <p:cNvSpPr/>
          <p:nvPr/>
        </p:nvSpPr>
        <p:spPr>
          <a:xfrm>
            <a:off x="2609850" y="1304925"/>
            <a:ext cx="3000375" cy="306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E188448B-CAD6-502E-F363-4790BF4DAD6F}"/>
              </a:ext>
            </a:extLst>
          </p:cNvPr>
          <p:cNvSpPr/>
          <p:nvPr/>
        </p:nvSpPr>
        <p:spPr>
          <a:xfrm>
            <a:off x="7366786" y="1323975"/>
            <a:ext cx="3000375" cy="429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5037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4AC2D-D115-4F9C-ABE1-DA5707600A5E}"/>
              </a:ext>
            </a:extLst>
          </p:cNvPr>
          <p:cNvSpPr>
            <a:spLocks noGrp="1"/>
          </p:cNvSpPr>
          <p:nvPr>
            <p:ph type="title"/>
          </p:nvPr>
        </p:nvSpPr>
        <p:spPr/>
        <p:txBody>
          <a:bodyPr/>
          <a:lstStyle/>
          <a:p>
            <a:r>
              <a:rPr lang="fr-CA" dirty="0"/>
              <a:t>S’inscrire à </a:t>
            </a:r>
            <a:r>
              <a:rPr lang="fr-CA" dirty="0" err="1"/>
              <a:t>edpuzzle</a:t>
            </a:r>
            <a:endParaRPr lang="fr-CA" dirty="0"/>
          </a:p>
        </p:txBody>
      </p:sp>
      <p:sp>
        <p:nvSpPr>
          <p:cNvPr id="3" name="Espace réservé du contenu 2">
            <a:extLst>
              <a:ext uri="{FF2B5EF4-FFF2-40B4-BE49-F238E27FC236}">
                <a16:creationId xmlns:a16="http://schemas.microsoft.com/office/drawing/2014/main" id="{B287F0A6-DD05-4E41-95A8-85AFEB2ADDFA}"/>
              </a:ext>
            </a:extLst>
          </p:cNvPr>
          <p:cNvSpPr>
            <a:spLocks noGrp="1"/>
          </p:cNvSpPr>
          <p:nvPr>
            <p:ph idx="1"/>
          </p:nvPr>
        </p:nvSpPr>
        <p:spPr/>
        <p:txBody>
          <a:bodyPr>
            <a:normAutofit/>
          </a:bodyPr>
          <a:lstStyle/>
          <a:p>
            <a:pPr marL="0" indent="0">
              <a:buNone/>
            </a:pPr>
            <a:r>
              <a:rPr lang="fr-CA" sz="3200" dirty="0"/>
              <a:t>Inscrivez-vous sur </a:t>
            </a:r>
            <a:r>
              <a:rPr lang="fr-CA" sz="3200" dirty="0" err="1"/>
              <a:t>edpuzzle</a:t>
            </a:r>
            <a:r>
              <a:rPr lang="fr-CA" sz="3200" dirty="0"/>
              <a:t> en utilisant votre nom et votre prénom exactement comme il apparaît dans Teams.</a:t>
            </a:r>
          </a:p>
          <a:p>
            <a:pPr marL="0" indent="0">
              <a:buNone/>
            </a:pPr>
            <a:endParaRPr lang="fr-CA" sz="3200" dirty="0"/>
          </a:p>
          <a:p>
            <a:pPr marL="0" indent="0">
              <a:buNone/>
            </a:pPr>
            <a:r>
              <a:rPr lang="fr-CA" sz="3200" dirty="0"/>
              <a:t>Cliquez sur </a:t>
            </a:r>
            <a:r>
              <a:rPr lang="fr-CA" sz="3200" dirty="0">
                <a:hlinkClick r:id="rId2"/>
              </a:rPr>
              <a:t>https://edpuzzle.com/join/rojebio</a:t>
            </a:r>
            <a:r>
              <a:rPr lang="fr-CA" sz="3200" dirty="0"/>
              <a:t> pour vous inscrire.</a:t>
            </a:r>
          </a:p>
        </p:txBody>
      </p:sp>
      <p:pic>
        <p:nvPicPr>
          <p:cNvPr id="5" name="Graphique 4">
            <a:extLst>
              <a:ext uri="{FF2B5EF4-FFF2-40B4-BE49-F238E27FC236}">
                <a16:creationId xmlns:a16="http://schemas.microsoft.com/office/drawing/2014/main" id="{25A79356-11AF-4D1A-A49D-C818E3E26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4450" y="4493533"/>
            <a:ext cx="4257675" cy="1200150"/>
          </a:xfrm>
          <a:prstGeom prst="rect">
            <a:avLst/>
          </a:prstGeom>
        </p:spPr>
      </p:pic>
    </p:spTree>
    <p:extLst>
      <p:ext uri="{BB962C8B-B14F-4D97-AF65-F5344CB8AC3E}">
        <p14:creationId xmlns:p14="http://schemas.microsoft.com/office/powerpoint/2010/main" val="2703184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 ,</a:t>
            </a:r>
            <a:r>
              <a:rPr lang="fr-CA" dirty="0"/>
              <a:t> étape 1</a:t>
            </a:r>
            <a:endParaRPr lang="fr-CA" dirty="0">
              <a:solidFill>
                <a:schemeClr val="bg1"/>
              </a:solidFill>
              <a:highlight>
                <a:srgbClr val="000000"/>
              </a:highlight>
            </a:endParaRPr>
          </a:p>
        </p:txBody>
      </p:sp>
      <p:pic>
        <p:nvPicPr>
          <p:cNvPr id="10" name="Image 9">
            <a:extLst>
              <a:ext uri="{FF2B5EF4-FFF2-40B4-BE49-F238E27FC236}">
                <a16:creationId xmlns:a16="http://schemas.microsoft.com/office/drawing/2014/main" id="{262BA9FC-6E7B-4D42-B595-5874AF2BDB5D}"/>
              </a:ext>
            </a:extLst>
          </p:cNvPr>
          <p:cNvPicPr>
            <a:picLocks noChangeAspect="1"/>
          </p:cNvPicPr>
          <p:nvPr/>
        </p:nvPicPr>
        <p:blipFill>
          <a:blip r:embed="rId2"/>
          <a:stretch>
            <a:fillRect/>
          </a:stretch>
        </p:blipFill>
        <p:spPr>
          <a:xfrm>
            <a:off x="8014492" y="1453896"/>
            <a:ext cx="3869923" cy="4663440"/>
          </a:xfrm>
          <a:prstGeom prst="rect">
            <a:avLst/>
          </a:prstGeom>
        </p:spPr>
      </p:pic>
      <p:grpSp>
        <p:nvGrpSpPr>
          <p:cNvPr id="28" name="Groupe 27">
            <a:extLst>
              <a:ext uri="{FF2B5EF4-FFF2-40B4-BE49-F238E27FC236}">
                <a16:creationId xmlns:a16="http://schemas.microsoft.com/office/drawing/2014/main" id="{0DDADEFE-BB82-49A8-8B6B-48E59AEBB192}"/>
              </a:ext>
            </a:extLst>
          </p:cNvPr>
          <p:cNvGrpSpPr/>
          <p:nvPr/>
        </p:nvGrpSpPr>
        <p:grpSpPr>
          <a:xfrm>
            <a:off x="7991480" y="2364832"/>
            <a:ext cx="658197" cy="674867"/>
            <a:chOff x="2444097" y="4625354"/>
            <a:chExt cx="658197" cy="674867"/>
          </a:xfrm>
        </p:grpSpPr>
        <p:sp>
          <p:nvSpPr>
            <p:cNvPr id="29" name="Ellipse 28">
              <a:extLst>
                <a:ext uri="{FF2B5EF4-FFF2-40B4-BE49-F238E27FC236}">
                  <a16:creationId xmlns:a16="http://schemas.microsoft.com/office/drawing/2014/main" id="{7A8BEA02-626E-421F-A20B-3EC93E95D4F5}"/>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0" name="Image 29" descr="Une image contenant lumière, dessin&#10;&#10;Description générée automatiquement">
              <a:extLst>
                <a:ext uri="{FF2B5EF4-FFF2-40B4-BE49-F238E27FC236}">
                  <a16:creationId xmlns:a16="http://schemas.microsoft.com/office/drawing/2014/main" id="{014D8019-40D7-4501-BE11-C604D431A9A7}"/>
                </a:ext>
              </a:extLst>
            </p:cNvPr>
            <p:cNvPicPr>
              <a:picLocks noChangeAspect="1"/>
            </p:cNvPicPr>
            <p:nvPr/>
          </p:nvPicPr>
          <p:blipFill>
            <a:blip r:embed="rId3"/>
            <a:stretch>
              <a:fillRect/>
            </a:stretch>
          </p:blipFill>
          <p:spPr>
            <a:xfrm>
              <a:off x="2466787" y="4700589"/>
              <a:ext cx="635507" cy="599632"/>
            </a:xfrm>
            <a:prstGeom prst="rect">
              <a:avLst/>
            </a:prstGeom>
          </p:spPr>
        </p:pic>
      </p:grpSp>
      <p:grpSp>
        <p:nvGrpSpPr>
          <p:cNvPr id="31" name="Groupe 30">
            <a:extLst>
              <a:ext uri="{FF2B5EF4-FFF2-40B4-BE49-F238E27FC236}">
                <a16:creationId xmlns:a16="http://schemas.microsoft.com/office/drawing/2014/main" id="{A8966BD8-097F-4DBE-A9B3-C1D1729626EC}"/>
              </a:ext>
            </a:extLst>
          </p:cNvPr>
          <p:cNvGrpSpPr/>
          <p:nvPr/>
        </p:nvGrpSpPr>
        <p:grpSpPr>
          <a:xfrm>
            <a:off x="7991480" y="3876442"/>
            <a:ext cx="708742" cy="716337"/>
            <a:chOff x="7568986" y="1484376"/>
            <a:chExt cx="708742" cy="716337"/>
          </a:xfrm>
        </p:grpSpPr>
        <p:sp>
          <p:nvSpPr>
            <p:cNvPr id="32" name="Ellipse 31">
              <a:extLst>
                <a:ext uri="{FF2B5EF4-FFF2-40B4-BE49-F238E27FC236}">
                  <a16:creationId xmlns:a16="http://schemas.microsoft.com/office/drawing/2014/main" id="{505D9824-A6D7-4A81-A493-11D20E7063BA}"/>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3" name="Image 32" descr="Une image contenant objet, lumière&#10;&#10;Description générée automatiquement">
              <a:extLst>
                <a:ext uri="{FF2B5EF4-FFF2-40B4-BE49-F238E27FC236}">
                  <a16:creationId xmlns:a16="http://schemas.microsoft.com/office/drawing/2014/main" id="{E24FBF52-DF40-4531-8776-1D8374653293}"/>
                </a:ext>
              </a:extLst>
            </p:cNvPr>
            <p:cNvPicPr>
              <a:picLocks noChangeAspect="1"/>
            </p:cNvPicPr>
            <p:nvPr/>
          </p:nvPicPr>
          <p:blipFill>
            <a:blip r:embed="rId4"/>
            <a:stretch>
              <a:fillRect/>
            </a:stretch>
          </p:blipFill>
          <p:spPr>
            <a:xfrm>
              <a:off x="7569287" y="1484376"/>
              <a:ext cx="708441" cy="658197"/>
            </a:xfrm>
            <a:prstGeom prst="rect">
              <a:avLst/>
            </a:prstGeom>
          </p:spPr>
        </p:pic>
      </p:grpSp>
      <p:grpSp>
        <p:nvGrpSpPr>
          <p:cNvPr id="38" name="Groupe 37">
            <a:extLst>
              <a:ext uri="{FF2B5EF4-FFF2-40B4-BE49-F238E27FC236}">
                <a16:creationId xmlns:a16="http://schemas.microsoft.com/office/drawing/2014/main" id="{350A6C3E-938A-4C6F-81FC-DC2D45448610}"/>
              </a:ext>
            </a:extLst>
          </p:cNvPr>
          <p:cNvGrpSpPr/>
          <p:nvPr/>
        </p:nvGrpSpPr>
        <p:grpSpPr>
          <a:xfrm>
            <a:off x="1024707" y="2660813"/>
            <a:ext cx="5683771" cy="3892387"/>
            <a:chOff x="1197864" y="1700784"/>
            <a:chExt cx="6305337" cy="4318051"/>
          </a:xfrm>
        </p:grpSpPr>
        <p:pic>
          <p:nvPicPr>
            <p:cNvPr id="8" name="Image 7" descr="Une image contenant table, ordinateur, jeu&#10;&#10;Description générée automatiquement">
              <a:extLst>
                <a:ext uri="{FF2B5EF4-FFF2-40B4-BE49-F238E27FC236}">
                  <a16:creationId xmlns:a16="http://schemas.microsoft.com/office/drawing/2014/main" id="{7B630BFC-51ED-432B-89FB-6DA86084DAD4}"/>
                </a:ext>
              </a:extLst>
            </p:cNvPr>
            <p:cNvPicPr>
              <a:picLocks noChangeAspect="1"/>
            </p:cNvPicPr>
            <p:nvPr/>
          </p:nvPicPr>
          <p:blipFill rotWithShape="1">
            <a:blip r:embed="rId5"/>
            <a:srcRect l="4325" r="13694" b="7063"/>
            <a:stretch/>
          </p:blipFill>
          <p:spPr>
            <a:xfrm>
              <a:off x="1197864" y="1700784"/>
              <a:ext cx="6305337" cy="4242816"/>
            </a:xfrm>
            <a:prstGeom prst="rect">
              <a:avLst/>
            </a:prstGeom>
          </p:spPr>
        </p:pic>
        <p:grpSp>
          <p:nvGrpSpPr>
            <p:cNvPr id="26" name="Groupe 25">
              <a:extLst>
                <a:ext uri="{FF2B5EF4-FFF2-40B4-BE49-F238E27FC236}">
                  <a16:creationId xmlns:a16="http://schemas.microsoft.com/office/drawing/2014/main" id="{B70D6841-8E53-4918-8DF9-1112F97E3CF7}"/>
                </a:ext>
              </a:extLst>
            </p:cNvPr>
            <p:cNvGrpSpPr/>
            <p:nvPr/>
          </p:nvGrpSpPr>
          <p:grpSpPr>
            <a:xfrm>
              <a:off x="6591272" y="5302498"/>
              <a:ext cx="708742" cy="716337"/>
              <a:chOff x="7568986" y="1484376"/>
              <a:chExt cx="708742" cy="716337"/>
            </a:xfrm>
          </p:grpSpPr>
          <p:sp>
            <p:nvSpPr>
              <p:cNvPr id="20" name="Ellipse 19">
                <a:extLst>
                  <a:ext uri="{FF2B5EF4-FFF2-40B4-BE49-F238E27FC236}">
                    <a16:creationId xmlns:a16="http://schemas.microsoft.com/office/drawing/2014/main" id="{7D1237AA-D923-4808-A901-C6B1B42E6710}"/>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3" name="Image 22" descr="Une image contenant objet, lumière&#10;&#10;Description générée automatiquement">
                <a:extLst>
                  <a:ext uri="{FF2B5EF4-FFF2-40B4-BE49-F238E27FC236}">
                    <a16:creationId xmlns:a16="http://schemas.microsoft.com/office/drawing/2014/main" id="{A0F9BD5A-608B-46D1-9E80-731994E5F292}"/>
                  </a:ext>
                </a:extLst>
              </p:cNvPr>
              <p:cNvPicPr>
                <a:picLocks noChangeAspect="1"/>
              </p:cNvPicPr>
              <p:nvPr/>
            </p:nvPicPr>
            <p:blipFill>
              <a:blip r:embed="rId4"/>
              <a:stretch>
                <a:fillRect/>
              </a:stretch>
            </p:blipFill>
            <p:spPr>
              <a:xfrm>
                <a:off x="7569287" y="1484376"/>
                <a:ext cx="708441" cy="658197"/>
              </a:xfrm>
              <a:prstGeom prst="rect">
                <a:avLst/>
              </a:prstGeom>
            </p:spPr>
          </p:pic>
        </p:grpSp>
        <p:grpSp>
          <p:nvGrpSpPr>
            <p:cNvPr id="27" name="Groupe 26">
              <a:extLst>
                <a:ext uri="{FF2B5EF4-FFF2-40B4-BE49-F238E27FC236}">
                  <a16:creationId xmlns:a16="http://schemas.microsoft.com/office/drawing/2014/main" id="{FE47C1A8-8553-43AD-84B5-5309F12C0C48}"/>
                </a:ext>
              </a:extLst>
            </p:cNvPr>
            <p:cNvGrpSpPr/>
            <p:nvPr/>
          </p:nvGrpSpPr>
          <p:grpSpPr>
            <a:xfrm>
              <a:off x="6096000" y="2051213"/>
              <a:ext cx="658197" cy="674867"/>
              <a:chOff x="2444097" y="4625354"/>
              <a:chExt cx="658197" cy="674867"/>
            </a:xfrm>
          </p:grpSpPr>
          <p:sp>
            <p:nvSpPr>
              <p:cNvPr id="19" name="Ellipse 18">
                <a:extLst>
                  <a:ext uri="{FF2B5EF4-FFF2-40B4-BE49-F238E27FC236}">
                    <a16:creationId xmlns:a16="http://schemas.microsoft.com/office/drawing/2014/main" id="{6CBC92D6-2433-4884-B0F0-2B7F5EDC1D38}"/>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lumière, dessin&#10;&#10;Description générée automatiquement">
                <a:extLst>
                  <a:ext uri="{FF2B5EF4-FFF2-40B4-BE49-F238E27FC236}">
                    <a16:creationId xmlns:a16="http://schemas.microsoft.com/office/drawing/2014/main" id="{93D07E51-C7F3-43B7-A686-55F1A620C3AC}"/>
                  </a:ext>
                </a:extLst>
              </p:cNvPr>
              <p:cNvPicPr>
                <a:picLocks noChangeAspect="1"/>
              </p:cNvPicPr>
              <p:nvPr/>
            </p:nvPicPr>
            <p:blipFill>
              <a:blip r:embed="rId3"/>
              <a:stretch>
                <a:fillRect/>
              </a:stretch>
            </p:blipFill>
            <p:spPr>
              <a:xfrm>
                <a:off x="2466787" y="4700589"/>
                <a:ext cx="635507" cy="599632"/>
              </a:xfrm>
              <a:prstGeom prst="rect">
                <a:avLst/>
              </a:prstGeom>
            </p:spPr>
          </p:pic>
        </p:grpSp>
        <p:cxnSp>
          <p:nvCxnSpPr>
            <p:cNvPr id="17" name="Connecteur droit avec flèche 16">
              <a:extLst>
                <a:ext uri="{FF2B5EF4-FFF2-40B4-BE49-F238E27FC236}">
                  <a16:creationId xmlns:a16="http://schemas.microsoft.com/office/drawing/2014/main" id="{2BA53FE7-5090-48EC-9686-3055793D83E5}"/>
                </a:ext>
              </a:extLst>
            </p:cNvPr>
            <p:cNvCxnSpPr>
              <a:cxnSpLocks/>
              <a:stCxn id="19" idx="2"/>
            </p:cNvCxnSpPr>
            <p:nvPr/>
          </p:nvCxnSpPr>
          <p:spPr>
            <a:xfrm flipH="1">
              <a:off x="5682954" y="2380312"/>
              <a:ext cx="413046" cy="19526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DE66A13-8F98-4657-9AD7-0A81F94F8BA8}"/>
                </a:ext>
              </a:extLst>
            </p:cNvPr>
            <p:cNvCxnSpPr>
              <a:cxnSpLocks/>
            </p:cNvCxnSpPr>
            <p:nvPr/>
          </p:nvCxnSpPr>
          <p:spPr>
            <a:xfrm flipV="1">
              <a:off x="7084464" y="5067656"/>
              <a:ext cx="165005" cy="2929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Connecteur droit avec flèche 33">
            <a:extLst>
              <a:ext uri="{FF2B5EF4-FFF2-40B4-BE49-F238E27FC236}">
                <a16:creationId xmlns:a16="http://schemas.microsoft.com/office/drawing/2014/main" id="{1C86277C-7D04-47FA-AFC0-A75595758C27}"/>
              </a:ext>
            </a:extLst>
          </p:cNvPr>
          <p:cNvCxnSpPr>
            <a:cxnSpLocks/>
            <a:stCxn id="29" idx="4"/>
          </p:cNvCxnSpPr>
          <p:nvPr/>
        </p:nvCxnSpPr>
        <p:spPr>
          <a:xfrm>
            <a:off x="8320579" y="3023029"/>
            <a:ext cx="154149" cy="2863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F369751-531E-4282-A703-5B554754958C}"/>
              </a:ext>
            </a:extLst>
          </p:cNvPr>
          <p:cNvCxnSpPr>
            <a:cxnSpLocks/>
            <a:stCxn id="33" idx="0"/>
          </p:cNvCxnSpPr>
          <p:nvPr/>
        </p:nvCxnSpPr>
        <p:spPr>
          <a:xfrm flipV="1">
            <a:off x="8346002" y="3622662"/>
            <a:ext cx="128726" cy="25378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1CEA7123-4B3A-48EB-B220-1CDF0E649158}"/>
              </a:ext>
            </a:extLst>
          </p:cNvPr>
          <p:cNvSpPr txBox="1"/>
          <p:nvPr/>
        </p:nvSpPr>
        <p:spPr>
          <a:xfrm>
            <a:off x="1024707" y="1425627"/>
            <a:ext cx="6876527" cy="1169551"/>
          </a:xfrm>
          <a:prstGeom prst="rect">
            <a:avLst/>
          </a:prstGeom>
          <a:noFill/>
        </p:spPr>
        <p:txBody>
          <a:bodyPr wrap="square">
            <a:spAutoFit/>
          </a:bodyPr>
          <a:lstStyle/>
          <a:p>
            <a:r>
              <a:rPr lang="fr-CA" sz="1400" dirty="0">
                <a:solidFill>
                  <a:schemeClr val="tx2"/>
                </a:solidFill>
              </a:rPr>
              <a:t>Branchez un câble (orange ou rouge) dans la rangée de la broche du </a:t>
            </a:r>
            <a:r>
              <a:rPr lang="fr-CA" sz="1400" dirty="0">
                <a:solidFill>
                  <a:schemeClr val="bg1"/>
                </a:solidFill>
                <a:highlight>
                  <a:srgbClr val="000000"/>
                </a:highlight>
              </a:rPr>
              <a:t>positif (+)</a:t>
            </a:r>
            <a:r>
              <a:rPr lang="fr-CA" sz="1400" dirty="0">
                <a:solidFill>
                  <a:schemeClr val="bg1"/>
                </a:solidFill>
              </a:rPr>
              <a:t> </a:t>
            </a:r>
            <a:r>
              <a:rPr lang="fr-CA" sz="1400" dirty="0">
                <a:solidFill>
                  <a:schemeClr val="tx2"/>
                </a:solidFill>
              </a:rPr>
              <a:t>de la carte Arduino. Ce câble transporte maintenant le </a:t>
            </a:r>
            <a:r>
              <a:rPr lang="fr-CA" sz="1400" dirty="0">
                <a:solidFill>
                  <a:schemeClr val="bg1"/>
                </a:solidFill>
                <a:highlight>
                  <a:srgbClr val="000000"/>
                </a:highlight>
              </a:rPr>
              <a:t>positif (+).</a:t>
            </a:r>
            <a:endParaRPr lang="fr-CA" sz="1400" dirty="0">
              <a:solidFill>
                <a:schemeClr val="tx2"/>
              </a:solidFill>
            </a:endParaRPr>
          </a:p>
          <a:p>
            <a:endParaRPr lang="fr-CA" sz="1400" dirty="0">
              <a:solidFill>
                <a:schemeClr val="tx2"/>
              </a:solidFill>
            </a:endParaRPr>
          </a:p>
          <a:p>
            <a:r>
              <a:rPr lang="fr-CA" sz="1400" dirty="0">
                <a:solidFill>
                  <a:schemeClr val="tx2"/>
                </a:solidFill>
              </a:rPr>
              <a:t>Branchez un câble (brun ou noir) dans la rangée de la broche du </a:t>
            </a:r>
            <a:r>
              <a:rPr lang="fr-CA" sz="1400" dirty="0">
                <a:solidFill>
                  <a:schemeClr val="bg1"/>
                </a:solidFill>
                <a:highlight>
                  <a:srgbClr val="000000"/>
                </a:highlight>
              </a:rPr>
              <a:t>négatif (-)</a:t>
            </a:r>
            <a:r>
              <a:rPr lang="fr-CA" sz="1400" dirty="0">
                <a:solidFill>
                  <a:schemeClr val="tx2"/>
                </a:solidFill>
              </a:rPr>
              <a:t> de la carte Arduino. Ce câble transporte maintenant le </a:t>
            </a:r>
            <a:r>
              <a:rPr lang="fr-CA" sz="1400" dirty="0">
                <a:solidFill>
                  <a:schemeClr val="bg1"/>
                </a:solidFill>
                <a:highlight>
                  <a:srgbClr val="000000"/>
                </a:highlight>
              </a:rPr>
              <a:t>négatif (-)</a:t>
            </a:r>
            <a:endParaRPr lang="fr-CA" sz="1400" dirty="0">
              <a:solidFill>
                <a:schemeClr val="tx2"/>
              </a:solidFill>
            </a:endParaRPr>
          </a:p>
        </p:txBody>
      </p:sp>
      <p:sp>
        <p:nvSpPr>
          <p:cNvPr id="47" name="Légende : double flèche horizontale 46">
            <a:extLst>
              <a:ext uri="{FF2B5EF4-FFF2-40B4-BE49-F238E27FC236}">
                <a16:creationId xmlns:a16="http://schemas.microsoft.com/office/drawing/2014/main" id="{512CAC59-C312-49D4-B837-0FBAD6C4E051}"/>
              </a:ext>
            </a:extLst>
          </p:cNvPr>
          <p:cNvSpPr/>
          <p:nvPr/>
        </p:nvSpPr>
        <p:spPr>
          <a:xfrm>
            <a:off x="6206018" y="4709836"/>
            <a:ext cx="3031672" cy="759558"/>
          </a:xfrm>
          <a:prstGeom prst="leftRightArrowCallout">
            <a:avLst>
              <a:gd name="adj1" fmla="val 25000"/>
              <a:gd name="adj2" fmla="val 29031"/>
              <a:gd name="adj3" fmla="val 23450"/>
              <a:gd name="adj4" fmla="val 695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La photo à gauche et le dessin à droite présentent le même branchement.</a:t>
            </a:r>
          </a:p>
        </p:txBody>
      </p:sp>
    </p:spTree>
    <p:extLst>
      <p:ext uri="{BB962C8B-B14F-4D97-AF65-F5344CB8AC3E}">
        <p14:creationId xmlns:p14="http://schemas.microsoft.com/office/powerpoint/2010/main" val="1301575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jeu, basket-ball, circuit&#10;&#10;Description générée automatiquement">
            <a:extLst>
              <a:ext uri="{FF2B5EF4-FFF2-40B4-BE49-F238E27FC236}">
                <a16:creationId xmlns:a16="http://schemas.microsoft.com/office/drawing/2014/main" id="{24A77A64-9724-4010-A690-784107951599}"/>
              </a:ext>
            </a:extLst>
          </p:cNvPr>
          <p:cNvPicPr>
            <a:picLocks noChangeAspect="1"/>
          </p:cNvPicPr>
          <p:nvPr/>
        </p:nvPicPr>
        <p:blipFill>
          <a:blip r:embed="rId2"/>
          <a:stretch>
            <a:fillRect/>
          </a:stretch>
        </p:blipFill>
        <p:spPr>
          <a:xfrm>
            <a:off x="1149943" y="2775715"/>
            <a:ext cx="5709174" cy="3584645"/>
          </a:xfrm>
          <a:prstGeom prst="rect">
            <a:avLst/>
          </a:prstGeom>
        </p:spPr>
      </p:pic>
      <p:pic>
        <p:nvPicPr>
          <p:cNvPr id="4" name="Image 3">
            <a:extLst>
              <a:ext uri="{FF2B5EF4-FFF2-40B4-BE49-F238E27FC236}">
                <a16:creationId xmlns:a16="http://schemas.microsoft.com/office/drawing/2014/main" id="{8B8A4055-8514-4069-94C7-0F0995D90860}"/>
              </a:ext>
            </a:extLst>
          </p:cNvPr>
          <p:cNvPicPr>
            <a:picLocks noChangeAspect="1"/>
          </p:cNvPicPr>
          <p:nvPr/>
        </p:nvPicPr>
        <p:blipFill>
          <a:blip r:embed="rId3"/>
          <a:stretch>
            <a:fillRect/>
          </a:stretch>
        </p:blipFill>
        <p:spPr>
          <a:xfrm>
            <a:off x="8362048" y="1427465"/>
            <a:ext cx="3479833" cy="5219749"/>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a:t>
            </a:r>
            <a:r>
              <a:rPr lang="fr-CA" dirty="0"/>
              <a:t> étape 2</a:t>
            </a:r>
          </a:p>
        </p:txBody>
      </p:sp>
      <p:grpSp>
        <p:nvGrpSpPr>
          <p:cNvPr id="28" name="Groupe 27">
            <a:extLst>
              <a:ext uri="{FF2B5EF4-FFF2-40B4-BE49-F238E27FC236}">
                <a16:creationId xmlns:a16="http://schemas.microsoft.com/office/drawing/2014/main" id="{0DDADEFE-BB82-49A8-8B6B-48E59AEBB192}"/>
              </a:ext>
            </a:extLst>
          </p:cNvPr>
          <p:cNvGrpSpPr/>
          <p:nvPr/>
        </p:nvGrpSpPr>
        <p:grpSpPr>
          <a:xfrm>
            <a:off x="7597408" y="1088193"/>
            <a:ext cx="658197" cy="674867"/>
            <a:chOff x="2444097" y="4625354"/>
            <a:chExt cx="658197" cy="674867"/>
          </a:xfrm>
        </p:grpSpPr>
        <p:sp>
          <p:nvSpPr>
            <p:cNvPr id="29" name="Ellipse 28">
              <a:extLst>
                <a:ext uri="{FF2B5EF4-FFF2-40B4-BE49-F238E27FC236}">
                  <a16:creationId xmlns:a16="http://schemas.microsoft.com/office/drawing/2014/main" id="{7A8BEA02-626E-421F-A20B-3EC93E95D4F5}"/>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0" name="Image 29" descr="Une image contenant lumière, dessin&#10;&#10;Description générée automatiquement">
              <a:extLst>
                <a:ext uri="{FF2B5EF4-FFF2-40B4-BE49-F238E27FC236}">
                  <a16:creationId xmlns:a16="http://schemas.microsoft.com/office/drawing/2014/main" id="{014D8019-40D7-4501-BE11-C604D431A9A7}"/>
                </a:ext>
              </a:extLst>
            </p:cNvPr>
            <p:cNvPicPr>
              <a:picLocks noChangeAspect="1"/>
            </p:cNvPicPr>
            <p:nvPr/>
          </p:nvPicPr>
          <p:blipFill>
            <a:blip r:embed="rId4"/>
            <a:stretch>
              <a:fillRect/>
            </a:stretch>
          </p:blipFill>
          <p:spPr>
            <a:xfrm>
              <a:off x="2466787" y="4700589"/>
              <a:ext cx="635507" cy="599632"/>
            </a:xfrm>
            <a:prstGeom prst="rect">
              <a:avLst/>
            </a:prstGeom>
          </p:spPr>
        </p:pic>
      </p:grpSp>
      <p:grpSp>
        <p:nvGrpSpPr>
          <p:cNvPr id="31" name="Groupe 30">
            <a:extLst>
              <a:ext uri="{FF2B5EF4-FFF2-40B4-BE49-F238E27FC236}">
                <a16:creationId xmlns:a16="http://schemas.microsoft.com/office/drawing/2014/main" id="{A8966BD8-097F-4DBE-A9B3-C1D1729626EC}"/>
              </a:ext>
            </a:extLst>
          </p:cNvPr>
          <p:cNvGrpSpPr/>
          <p:nvPr/>
        </p:nvGrpSpPr>
        <p:grpSpPr>
          <a:xfrm>
            <a:off x="9063085" y="860175"/>
            <a:ext cx="708742" cy="716337"/>
            <a:chOff x="7568986" y="1484376"/>
            <a:chExt cx="708742" cy="716337"/>
          </a:xfrm>
        </p:grpSpPr>
        <p:sp>
          <p:nvSpPr>
            <p:cNvPr id="32" name="Ellipse 31">
              <a:extLst>
                <a:ext uri="{FF2B5EF4-FFF2-40B4-BE49-F238E27FC236}">
                  <a16:creationId xmlns:a16="http://schemas.microsoft.com/office/drawing/2014/main" id="{505D9824-A6D7-4A81-A493-11D20E7063BA}"/>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3" name="Image 32" descr="Une image contenant objet, lumière&#10;&#10;Description générée automatiquement">
              <a:extLst>
                <a:ext uri="{FF2B5EF4-FFF2-40B4-BE49-F238E27FC236}">
                  <a16:creationId xmlns:a16="http://schemas.microsoft.com/office/drawing/2014/main" id="{E24FBF52-DF40-4531-8776-1D8374653293}"/>
                </a:ext>
              </a:extLst>
            </p:cNvPr>
            <p:cNvPicPr>
              <a:picLocks noChangeAspect="1"/>
            </p:cNvPicPr>
            <p:nvPr/>
          </p:nvPicPr>
          <p:blipFill>
            <a:blip r:embed="rId5"/>
            <a:stretch>
              <a:fillRect/>
            </a:stretch>
          </p:blipFill>
          <p:spPr>
            <a:xfrm>
              <a:off x="7569287" y="1484376"/>
              <a:ext cx="708441" cy="658197"/>
            </a:xfrm>
            <a:prstGeom prst="rect">
              <a:avLst/>
            </a:prstGeom>
          </p:spPr>
        </p:pic>
      </p:grpSp>
      <p:grpSp>
        <p:nvGrpSpPr>
          <p:cNvPr id="21" name="Groupe 20">
            <a:extLst>
              <a:ext uri="{FF2B5EF4-FFF2-40B4-BE49-F238E27FC236}">
                <a16:creationId xmlns:a16="http://schemas.microsoft.com/office/drawing/2014/main" id="{097B2244-8999-42C3-A167-9B362FBCCA81}"/>
              </a:ext>
            </a:extLst>
          </p:cNvPr>
          <p:cNvGrpSpPr/>
          <p:nvPr/>
        </p:nvGrpSpPr>
        <p:grpSpPr>
          <a:xfrm>
            <a:off x="5255612" y="2497855"/>
            <a:ext cx="638606" cy="619710"/>
            <a:chOff x="7085114" y="3470421"/>
            <a:chExt cx="638606" cy="619710"/>
          </a:xfrm>
        </p:grpSpPr>
        <p:sp>
          <p:nvSpPr>
            <p:cNvPr id="20" name="Ellipse 19">
              <a:extLst>
                <a:ext uri="{FF2B5EF4-FFF2-40B4-BE49-F238E27FC236}">
                  <a16:creationId xmlns:a16="http://schemas.microsoft.com/office/drawing/2014/main" id="{7D1237AA-D923-4808-A901-C6B1B42E6710}"/>
                </a:ext>
              </a:extLst>
            </p:cNvPr>
            <p:cNvSpPr/>
            <p:nvPr/>
          </p:nvSpPr>
          <p:spPr>
            <a:xfrm>
              <a:off x="7085114" y="3470421"/>
              <a:ext cx="593314" cy="593313"/>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3" name="Image 22" descr="Une image contenant objet, lumière&#10;&#10;Description générée automatiquement">
              <a:extLst>
                <a:ext uri="{FF2B5EF4-FFF2-40B4-BE49-F238E27FC236}">
                  <a16:creationId xmlns:a16="http://schemas.microsoft.com/office/drawing/2014/main" id="{A0F9BD5A-608B-46D1-9E80-731994E5F292}"/>
                </a:ext>
              </a:extLst>
            </p:cNvPr>
            <p:cNvPicPr>
              <a:picLocks noChangeAspect="1"/>
            </p:cNvPicPr>
            <p:nvPr/>
          </p:nvPicPr>
          <p:blipFill>
            <a:blip r:embed="rId5"/>
            <a:stretch>
              <a:fillRect/>
            </a:stretch>
          </p:blipFill>
          <p:spPr>
            <a:xfrm>
              <a:off x="7085114" y="3496818"/>
              <a:ext cx="638606" cy="593313"/>
            </a:xfrm>
            <a:prstGeom prst="rect">
              <a:avLst/>
            </a:prstGeom>
          </p:spPr>
        </p:pic>
      </p:grpSp>
      <p:sp>
        <p:nvSpPr>
          <p:cNvPr id="19" name="Ellipse 18">
            <a:extLst>
              <a:ext uri="{FF2B5EF4-FFF2-40B4-BE49-F238E27FC236}">
                <a16:creationId xmlns:a16="http://schemas.microsoft.com/office/drawing/2014/main" id="{6CBC92D6-2433-4884-B0F0-2B7F5EDC1D38}"/>
              </a:ext>
            </a:extLst>
          </p:cNvPr>
          <p:cNvSpPr/>
          <p:nvPr/>
        </p:nvSpPr>
        <p:spPr>
          <a:xfrm>
            <a:off x="3350674" y="3429000"/>
            <a:ext cx="593314" cy="593313"/>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lumière, dessin&#10;&#10;Description générée automatiquement">
            <a:extLst>
              <a:ext uri="{FF2B5EF4-FFF2-40B4-BE49-F238E27FC236}">
                <a16:creationId xmlns:a16="http://schemas.microsoft.com/office/drawing/2014/main" id="{93D07E51-C7F3-43B7-A686-55F1A620C3AC}"/>
              </a:ext>
            </a:extLst>
          </p:cNvPr>
          <p:cNvPicPr>
            <a:picLocks noChangeAspect="1"/>
          </p:cNvPicPr>
          <p:nvPr/>
        </p:nvPicPr>
        <p:blipFill>
          <a:blip r:embed="rId4"/>
          <a:stretch>
            <a:fillRect/>
          </a:stretch>
        </p:blipFill>
        <p:spPr>
          <a:xfrm>
            <a:off x="3371127" y="3496818"/>
            <a:ext cx="572861" cy="540522"/>
          </a:xfrm>
          <a:prstGeom prst="rect">
            <a:avLst/>
          </a:prstGeom>
        </p:spPr>
      </p:pic>
      <p:cxnSp>
        <p:nvCxnSpPr>
          <p:cNvPr id="17" name="Connecteur droit avec flèche 16">
            <a:extLst>
              <a:ext uri="{FF2B5EF4-FFF2-40B4-BE49-F238E27FC236}">
                <a16:creationId xmlns:a16="http://schemas.microsoft.com/office/drawing/2014/main" id="{2BA53FE7-5090-48EC-9686-3055793D83E5}"/>
              </a:ext>
            </a:extLst>
          </p:cNvPr>
          <p:cNvCxnSpPr>
            <a:cxnSpLocks/>
          </p:cNvCxnSpPr>
          <p:nvPr/>
        </p:nvCxnSpPr>
        <p:spPr>
          <a:xfrm flipV="1">
            <a:off x="3943988" y="3377171"/>
            <a:ext cx="446450" cy="2527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DE66A13-8F98-4657-9AD7-0A81F94F8BA8}"/>
              </a:ext>
            </a:extLst>
          </p:cNvPr>
          <p:cNvCxnSpPr>
            <a:cxnSpLocks/>
          </p:cNvCxnSpPr>
          <p:nvPr/>
        </p:nvCxnSpPr>
        <p:spPr>
          <a:xfrm flipH="1">
            <a:off x="4986943" y="2963989"/>
            <a:ext cx="310769" cy="24068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1C86277C-7D04-47FA-AFC0-A75595758C27}"/>
              </a:ext>
            </a:extLst>
          </p:cNvPr>
          <p:cNvCxnSpPr>
            <a:cxnSpLocks/>
          </p:cNvCxnSpPr>
          <p:nvPr/>
        </p:nvCxnSpPr>
        <p:spPr>
          <a:xfrm>
            <a:off x="8209478" y="1486239"/>
            <a:ext cx="457824" cy="4189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F369751-531E-4282-A703-5B554754958C}"/>
              </a:ext>
            </a:extLst>
          </p:cNvPr>
          <p:cNvCxnSpPr>
            <a:cxnSpLocks/>
          </p:cNvCxnSpPr>
          <p:nvPr/>
        </p:nvCxnSpPr>
        <p:spPr>
          <a:xfrm flipH="1">
            <a:off x="8855131" y="1430810"/>
            <a:ext cx="316623" cy="47436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1CEA7123-4B3A-48EB-B220-1CDF0E649158}"/>
              </a:ext>
            </a:extLst>
          </p:cNvPr>
          <p:cNvSpPr txBox="1"/>
          <p:nvPr/>
        </p:nvSpPr>
        <p:spPr>
          <a:xfrm>
            <a:off x="1024707" y="1425627"/>
            <a:ext cx="6876527" cy="1169551"/>
          </a:xfrm>
          <a:prstGeom prst="rect">
            <a:avLst/>
          </a:prstGeom>
          <a:noFill/>
        </p:spPr>
        <p:txBody>
          <a:bodyPr wrap="square">
            <a:spAutoFit/>
          </a:bodyPr>
          <a:lstStyle/>
          <a:p>
            <a:r>
              <a:rPr lang="fr-CA" sz="1400" dirty="0">
                <a:solidFill>
                  <a:schemeClr val="tx2"/>
                </a:solidFill>
              </a:rPr>
              <a:t>Brancher le câble qui transporte le </a:t>
            </a:r>
            <a:r>
              <a:rPr lang="fr-CA" sz="1400" dirty="0">
                <a:solidFill>
                  <a:schemeClr val="bg1"/>
                </a:solidFill>
                <a:highlight>
                  <a:srgbClr val="000000"/>
                </a:highlight>
              </a:rPr>
              <a:t>positif (+)</a:t>
            </a:r>
            <a:r>
              <a:rPr lang="fr-CA" sz="1400" dirty="0">
                <a:solidFill>
                  <a:schemeClr val="bg1"/>
                </a:solidFill>
              </a:rPr>
              <a:t> </a:t>
            </a:r>
            <a:r>
              <a:rPr lang="fr-CA" sz="1400" dirty="0">
                <a:solidFill>
                  <a:schemeClr val="tx2"/>
                </a:solidFill>
              </a:rPr>
              <a:t>dans la colonne + rouge de la platine d’expérimentation.</a:t>
            </a:r>
          </a:p>
          <a:p>
            <a:endParaRPr lang="fr-CA" sz="1400" dirty="0">
              <a:solidFill>
                <a:schemeClr val="tx2"/>
              </a:solidFill>
            </a:endParaRPr>
          </a:p>
          <a:p>
            <a:r>
              <a:rPr lang="fr-CA" sz="1400" dirty="0">
                <a:solidFill>
                  <a:schemeClr val="tx2"/>
                </a:solidFill>
              </a:rPr>
              <a:t>Brancher le câble qui transporte le </a:t>
            </a:r>
            <a:r>
              <a:rPr lang="fr-CA" sz="1400" dirty="0">
                <a:solidFill>
                  <a:schemeClr val="bg1"/>
                </a:solidFill>
                <a:highlight>
                  <a:srgbClr val="000000"/>
                </a:highlight>
              </a:rPr>
              <a:t>négatif (-)</a:t>
            </a:r>
            <a:r>
              <a:rPr lang="fr-CA" sz="1400" dirty="0">
                <a:solidFill>
                  <a:schemeClr val="tx2"/>
                </a:solidFill>
              </a:rPr>
              <a:t> dans la conne – bleue de la platine d’expérimentation.</a:t>
            </a:r>
          </a:p>
        </p:txBody>
      </p:sp>
      <p:sp>
        <p:nvSpPr>
          <p:cNvPr id="22" name="Légende : double flèche horizontale 21">
            <a:extLst>
              <a:ext uri="{FF2B5EF4-FFF2-40B4-BE49-F238E27FC236}">
                <a16:creationId xmlns:a16="http://schemas.microsoft.com/office/drawing/2014/main" id="{F170DF23-BFA0-4E56-8B61-4C73A91FC9D9}"/>
              </a:ext>
            </a:extLst>
          </p:cNvPr>
          <p:cNvSpPr/>
          <p:nvPr/>
        </p:nvSpPr>
        <p:spPr>
          <a:xfrm>
            <a:off x="6295275" y="4991982"/>
            <a:ext cx="3031672" cy="759558"/>
          </a:xfrm>
          <a:prstGeom prst="leftRightArrowCallout">
            <a:avLst>
              <a:gd name="adj1" fmla="val 25000"/>
              <a:gd name="adj2" fmla="val 29031"/>
              <a:gd name="adj3" fmla="val 23450"/>
              <a:gd name="adj4" fmla="val 695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La photo à gauche et le dessin à droite présentent le même branchement.</a:t>
            </a:r>
          </a:p>
        </p:txBody>
      </p:sp>
    </p:spTree>
    <p:extLst>
      <p:ext uri="{BB962C8B-B14F-4D97-AF65-F5344CB8AC3E}">
        <p14:creationId xmlns:p14="http://schemas.microsoft.com/office/powerpoint/2010/main" val="1618705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BF9B431-5645-4F9C-B817-B609198710B5}"/>
              </a:ext>
            </a:extLst>
          </p:cNvPr>
          <p:cNvPicPr>
            <a:picLocks noChangeAspect="1"/>
          </p:cNvPicPr>
          <p:nvPr/>
        </p:nvPicPr>
        <p:blipFill>
          <a:blip r:embed="rId2"/>
          <a:stretch>
            <a:fillRect/>
          </a:stretch>
        </p:blipFill>
        <p:spPr>
          <a:xfrm>
            <a:off x="5175347" y="224615"/>
            <a:ext cx="3364431" cy="5149490"/>
          </a:xfrm>
          <a:prstGeom prst="rect">
            <a:avLst/>
          </a:prstGeom>
        </p:spPr>
      </p:pic>
      <p:pic>
        <p:nvPicPr>
          <p:cNvPr id="7" name="Image 6">
            <a:extLst>
              <a:ext uri="{FF2B5EF4-FFF2-40B4-BE49-F238E27FC236}">
                <a16:creationId xmlns:a16="http://schemas.microsoft.com/office/drawing/2014/main" id="{9ADE43C2-AA14-44D1-BFB6-DA83DBCA2D5B}"/>
              </a:ext>
            </a:extLst>
          </p:cNvPr>
          <p:cNvPicPr>
            <a:picLocks noChangeAspect="1"/>
          </p:cNvPicPr>
          <p:nvPr/>
        </p:nvPicPr>
        <p:blipFill>
          <a:blip r:embed="rId3"/>
          <a:stretch>
            <a:fillRect/>
          </a:stretch>
        </p:blipFill>
        <p:spPr>
          <a:xfrm>
            <a:off x="1868493" y="463263"/>
            <a:ext cx="3409438" cy="4672193"/>
          </a:xfrm>
          <a:prstGeom prst="rect">
            <a:avLst/>
          </a:prstGeom>
        </p:spPr>
      </p:pic>
      <p:sp>
        <p:nvSpPr>
          <p:cNvPr id="9" name="Ellipse 28">
            <a:extLst>
              <a:ext uri="{FF2B5EF4-FFF2-40B4-BE49-F238E27FC236}">
                <a16:creationId xmlns:a16="http://schemas.microsoft.com/office/drawing/2014/main" id="{2F1BE25F-5801-F056-AA00-3D8CA47A8714}"/>
              </a:ext>
            </a:extLst>
          </p:cNvPr>
          <p:cNvSpPr/>
          <p:nvPr/>
        </p:nvSpPr>
        <p:spPr>
          <a:xfrm>
            <a:off x="5928679" y="2106154"/>
            <a:ext cx="658197" cy="6581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11" name="Groupe 27">
            <a:extLst>
              <a:ext uri="{FF2B5EF4-FFF2-40B4-BE49-F238E27FC236}">
                <a16:creationId xmlns:a16="http://schemas.microsoft.com/office/drawing/2014/main" id="{315EAA84-245B-7254-932B-2852D9C5DC34}"/>
              </a:ext>
            </a:extLst>
          </p:cNvPr>
          <p:cNvGrpSpPr/>
          <p:nvPr/>
        </p:nvGrpSpPr>
        <p:grpSpPr>
          <a:xfrm>
            <a:off x="5635501" y="5201009"/>
            <a:ext cx="658197" cy="674867"/>
            <a:chOff x="2444097" y="4625354"/>
            <a:chExt cx="658197" cy="674867"/>
          </a:xfrm>
        </p:grpSpPr>
        <p:sp>
          <p:nvSpPr>
            <p:cNvPr id="12" name="Ellipse 28">
              <a:extLst>
                <a:ext uri="{FF2B5EF4-FFF2-40B4-BE49-F238E27FC236}">
                  <a16:creationId xmlns:a16="http://schemas.microsoft.com/office/drawing/2014/main" id="{F26D4E15-E733-EC3D-3B23-CC5792C023FE}"/>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3" name="Image 29" descr="Une image contenant lumière, dessin&#10;&#10;Description générée automatiquement">
              <a:extLst>
                <a:ext uri="{FF2B5EF4-FFF2-40B4-BE49-F238E27FC236}">
                  <a16:creationId xmlns:a16="http://schemas.microsoft.com/office/drawing/2014/main" id="{C604E5EC-BB5A-33B9-7D7B-D3F316CB0EBF}"/>
                </a:ext>
              </a:extLst>
            </p:cNvPr>
            <p:cNvPicPr>
              <a:picLocks noChangeAspect="1"/>
            </p:cNvPicPr>
            <p:nvPr/>
          </p:nvPicPr>
          <p:blipFill>
            <a:blip r:embed="rId4"/>
            <a:stretch>
              <a:fillRect/>
            </a:stretch>
          </p:blipFill>
          <p:spPr>
            <a:xfrm>
              <a:off x="2466787" y="4700589"/>
              <a:ext cx="635507" cy="599632"/>
            </a:xfrm>
            <a:prstGeom prst="rect">
              <a:avLst/>
            </a:prstGeom>
          </p:spPr>
        </p:pic>
      </p:grpSp>
      <p:grpSp>
        <p:nvGrpSpPr>
          <p:cNvPr id="14" name="Groupe 30">
            <a:extLst>
              <a:ext uri="{FF2B5EF4-FFF2-40B4-BE49-F238E27FC236}">
                <a16:creationId xmlns:a16="http://schemas.microsoft.com/office/drawing/2014/main" id="{7321D67B-E52C-5098-410F-01A99718E068}"/>
              </a:ext>
            </a:extLst>
          </p:cNvPr>
          <p:cNvGrpSpPr/>
          <p:nvPr/>
        </p:nvGrpSpPr>
        <p:grpSpPr>
          <a:xfrm>
            <a:off x="4858835" y="5142869"/>
            <a:ext cx="708742" cy="716337"/>
            <a:chOff x="7568986" y="1484376"/>
            <a:chExt cx="708742" cy="716337"/>
          </a:xfrm>
        </p:grpSpPr>
        <p:sp>
          <p:nvSpPr>
            <p:cNvPr id="15" name="Ellipse 31">
              <a:extLst>
                <a:ext uri="{FF2B5EF4-FFF2-40B4-BE49-F238E27FC236}">
                  <a16:creationId xmlns:a16="http://schemas.microsoft.com/office/drawing/2014/main" id="{0862E64F-976A-8F2E-EB00-BB2D71868052}"/>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6" name="Image 32" descr="Une image contenant objet, lumière&#10;&#10;Description générée automatiquement">
              <a:extLst>
                <a:ext uri="{FF2B5EF4-FFF2-40B4-BE49-F238E27FC236}">
                  <a16:creationId xmlns:a16="http://schemas.microsoft.com/office/drawing/2014/main" id="{A02926C1-70C9-6789-AEE3-16534F90C222}"/>
                </a:ext>
              </a:extLst>
            </p:cNvPr>
            <p:cNvPicPr>
              <a:picLocks noChangeAspect="1"/>
            </p:cNvPicPr>
            <p:nvPr/>
          </p:nvPicPr>
          <p:blipFill>
            <a:blip r:embed="rId5"/>
            <a:stretch>
              <a:fillRect/>
            </a:stretch>
          </p:blipFill>
          <p:spPr>
            <a:xfrm>
              <a:off x="7569287" y="1484376"/>
              <a:ext cx="708441" cy="658197"/>
            </a:xfrm>
            <a:prstGeom prst="rect">
              <a:avLst/>
            </a:prstGeom>
          </p:spPr>
        </p:pic>
      </p:grpSp>
      <p:cxnSp>
        <p:nvCxnSpPr>
          <p:cNvPr id="17" name="Connecteur droit avec flèche 33">
            <a:extLst>
              <a:ext uri="{FF2B5EF4-FFF2-40B4-BE49-F238E27FC236}">
                <a16:creationId xmlns:a16="http://schemas.microsoft.com/office/drawing/2014/main" id="{B674714F-77F0-636D-7704-A3DD259F101E}"/>
              </a:ext>
            </a:extLst>
          </p:cNvPr>
          <p:cNvCxnSpPr>
            <a:cxnSpLocks/>
          </p:cNvCxnSpPr>
          <p:nvPr/>
        </p:nvCxnSpPr>
        <p:spPr>
          <a:xfrm flipH="1" flipV="1">
            <a:off x="5642721" y="4945706"/>
            <a:ext cx="126421" cy="33053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34">
            <a:extLst>
              <a:ext uri="{FF2B5EF4-FFF2-40B4-BE49-F238E27FC236}">
                <a16:creationId xmlns:a16="http://schemas.microsoft.com/office/drawing/2014/main" id="{01993FA7-0374-6C61-AD5B-AB30D841C052}"/>
              </a:ext>
            </a:extLst>
          </p:cNvPr>
          <p:cNvCxnSpPr>
            <a:cxnSpLocks/>
          </p:cNvCxnSpPr>
          <p:nvPr/>
        </p:nvCxnSpPr>
        <p:spPr>
          <a:xfrm flipV="1">
            <a:off x="5408086" y="4945706"/>
            <a:ext cx="93476" cy="33057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8" name="Image 9">
            <a:extLst>
              <a:ext uri="{FF2B5EF4-FFF2-40B4-BE49-F238E27FC236}">
                <a16:creationId xmlns:a16="http://schemas.microsoft.com/office/drawing/2014/main" id="{86685090-D7BA-6571-7255-4B4EA4A1A2F5}"/>
              </a:ext>
            </a:extLst>
          </p:cNvPr>
          <p:cNvPicPr>
            <a:picLocks noChangeAspect="1"/>
          </p:cNvPicPr>
          <p:nvPr/>
        </p:nvPicPr>
        <p:blipFill>
          <a:blip r:embed="rId6"/>
          <a:stretch>
            <a:fillRect/>
          </a:stretch>
        </p:blipFill>
        <p:spPr>
          <a:xfrm>
            <a:off x="4565496" y="5530107"/>
            <a:ext cx="468209" cy="459848"/>
          </a:xfrm>
          <a:prstGeom prst="rect">
            <a:avLst/>
          </a:prstGeom>
        </p:spPr>
      </p:pic>
      <p:pic>
        <p:nvPicPr>
          <p:cNvPr id="29" name="Image 9">
            <a:extLst>
              <a:ext uri="{FF2B5EF4-FFF2-40B4-BE49-F238E27FC236}">
                <a16:creationId xmlns:a16="http://schemas.microsoft.com/office/drawing/2014/main" id="{1139858E-5C21-6FF1-19DD-814A59038EA4}"/>
              </a:ext>
            </a:extLst>
          </p:cNvPr>
          <p:cNvPicPr>
            <a:picLocks noChangeAspect="1"/>
          </p:cNvPicPr>
          <p:nvPr/>
        </p:nvPicPr>
        <p:blipFill>
          <a:blip r:embed="rId6"/>
          <a:stretch>
            <a:fillRect/>
          </a:stretch>
        </p:blipFill>
        <p:spPr>
          <a:xfrm>
            <a:off x="6059593" y="5579885"/>
            <a:ext cx="468209" cy="459848"/>
          </a:xfrm>
          <a:prstGeom prst="rect">
            <a:avLst/>
          </a:prstGeom>
        </p:spPr>
      </p:pic>
      <p:sp>
        <p:nvSpPr>
          <p:cNvPr id="10" name="Ellipse 28">
            <a:extLst>
              <a:ext uri="{FF2B5EF4-FFF2-40B4-BE49-F238E27FC236}">
                <a16:creationId xmlns:a16="http://schemas.microsoft.com/office/drawing/2014/main" id="{2A3DD878-9785-BAC1-B1D6-A63D94A10A06}"/>
              </a:ext>
            </a:extLst>
          </p:cNvPr>
          <p:cNvSpPr/>
          <p:nvPr/>
        </p:nvSpPr>
        <p:spPr>
          <a:xfrm>
            <a:off x="5197405" y="351548"/>
            <a:ext cx="658197" cy="6581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594544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6">
            <a:extLst>
              <a:ext uri="{FF2B5EF4-FFF2-40B4-BE49-F238E27FC236}">
                <a16:creationId xmlns:a16="http://schemas.microsoft.com/office/drawing/2014/main" id="{3C008F9F-C73D-7474-342A-718141D789A8}"/>
              </a:ext>
            </a:extLst>
          </p:cNvPr>
          <p:cNvPicPr>
            <a:picLocks noChangeAspect="1"/>
          </p:cNvPicPr>
          <p:nvPr/>
        </p:nvPicPr>
        <p:blipFill>
          <a:blip r:embed="rId2"/>
          <a:stretch>
            <a:fillRect/>
          </a:stretch>
        </p:blipFill>
        <p:spPr>
          <a:xfrm>
            <a:off x="1612677" y="560315"/>
            <a:ext cx="3329108" cy="4562111"/>
          </a:xfrm>
          <a:prstGeom prst="rect">
            <a:avLst/>
          </a:prstGeom>
        </p:spPr>
      </p:pic>
      <p:pic>
        <p:nvPicPr>
          <p:cNvPr id="4" name="Image 3">
            <a:extLst>
              <a:ext uri="{FF2B5EF4-FFF2-40B4-BE49-F238E27FC236}">
                <a16:creationId xmlns:a16="http://schemas.microsoft.com/office/drawing/2014/main" id="{B56B909B-FB94-4304-AE7F-BBAD6381909B}"/>
              </a:ext>
            </a:extLst>
          </p:cNvPr>
          <p:cNvPicPr>
            <a:picLocks noChangeAspect="1"/>
          </p:cNvPicPr>
          <p:nvPr/>
        </p:nvPicPr>
        <p:blipFill>
          <a:blip r:embed="rId3"/>
          <a:stretch>
            <a:fillRect/>
          </a:stretch>
        </p:blipFill>
        <p:spPr>
          <a:xfrm>
            <a:off x="4941785" y="492847"/>
            <a:ext cx="3142826" cy="4745173"/>
          </a:xfrm>
          <a:prstGeom prst="rect">
            <a:avLst/>
          </a:prstGeom>
        </p:spPr>
      </p:pic>
      <p:sp>
        <p:nvSpPr>
          <p:cNvPr id="7" name="Ellipse 28">
            <a:extLst>
              <a:ext uri="{FF2B5EF4-FFF2-40B4-BE49-F238E27FC236}">
                <a16:creationId xmlns:a16="http://schemas.microsoft.com/office/drawing/2014/main" id="{62FD699E-B6E7-85B0-D951-439B1ADD9846}"/>
              </a:ext>
            </a:extLst>
          </p:cNvPr>
          <p:cNvSpPr/>
          <p:nvPr/>
        </p:nvSpPr>
        <p:spPr>
          <a:xfrm>
            <a:off x="4854271" y="705321"/>
            <a:ext cx="658197" cy="6581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11" name="Groupe 27">
            <a:extLst>
              <a:ext uri="{FF2B5EF4-FFF2-40B4-BE49-F238E27FC236}">
                <a16:creationId xmlns:a16="http://schemas.microsoft.com/office/drawing/2014/main" id="{ACC585A9-5432-5E60-D3D8-E391F7112B85}"/>
              </a:ext>
            </a:extLst>
          </p:cNvPr>
          <p:cNvGrpSpPr/>
          <p:nvPr/>
        </p:nvGrpSpPr>
        <p:grpSpPr>
          <a:xfrm>
            <a:off x="4241502" y="4259174"/>
            <a:ext cx="658197" cy="674867"/>
            <a:chOff x="2444097" y="4625354"/>
            <a:chExt cx="658197" cy="674867"/>
          </a:xfrm>
        </p:grpSpPr>
        <p:sp>
          <p:nvSpPr>
            <p:cNvPr id="12" name="Ellipse 28">
              <a:extLst>
                <a:ext uri="{FF2B5EF4-FFF2-40B4-BE49-F238E27FC236}">
                  <a16:creationId xmlns:a16="http://schemas.microsoft.com/office/drawing/2014/main" id="{29CD1AA3-4498-2BBB-9672-037781804C7D}"/>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3" name="Image 29" descr="Une image contenant lumière, dessin&#10;&#10;Description générée automatiquement">
              <a:extLst>
                <a:ext uri="{FF2B5EF4-FFF2-40B4-BE49-F238E27FC236}">
                  <a16:creationId xmlns:a16="http://schemas.microsoft.com/office/drawing/2014/main" id="{313A44B6-C970-D405-3279-0A98A8201B1D}"/>
                </a:ext>
              </a:extLst>
            </p:cNvPr>
            <p:cNvPicPr>
              <a:picLocks noChangeAspect="1"/>
            </p:cNvPicPr>
            <p:nvPr/>
          </p:nvPicPr>
          <p:blipFill>
            <a:blip r:embed="rId4"/>
            <a:stretch>
              <a:fillRect/>
            </a:stretch>
          </p:blipFill>
          <p:spPr>
            <a:xfrm>
              <a:off x="2466787" y="4700589"/>
              <a:ext cx="635507" cy="599632"/>
            </a:xfrm>
            <a:prstGeom prst="rect">
              <a:avLst/>
            </a:prstGeom>
          </p:spPr>
        </p:pic>
      </p:grpSp>
      <p:grpSp>
        <p:nvGrpSpPr>
          <p:cNvPr id="14" name="Groupe 30">
            <a:extLst>
              <a:ext uri="{FF2B5EF4-FFF2-40B4-BE49-F238E27FC236}">
                <a16:creationId xmlns:a16="http://schemas.microsoft.com/office/drawing/2014/main" id="{412376E4-67C7-0CA0-AB46-50B66859218A}"/>
              </a:ext>
            </a:extLst>
          </p:cNvPr>
          <p:cNvGrpSpPr/>
          <p:nvPr/>
        </p:nvGrpSpPr>
        <p:grpSpPr>
          <a:xfrm>
            <a:off x="4568642" y="4956545"/>
            <a:ext cx="708742" cy="716337"/>
            <a:chOff x="7568986" y="1484376"/>
            <a:chExt cx="708742" cy="716337"/>
          </a:xfrm>
        </p:grpSpPr>
        <p:sp>
          <p:nvSpPr>
            <p:cNvPr id="15" name="Ellipse 31">
              <a:extLst>
                <a:ext uri="{FF2B5EF4-FFF2-40B4-BE49-F238E27FC236}">
                  <a16:creationId xmlns:a16="http://schemas.microsoft.com/office/drawing/2014/main" id="{66C69455-3EBD-7ED9-9C2D-8CAAE7A4CB3B}"/>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6" name="Image 32" descr="Une image contenant objet, lumière&#10;&#10;Description générée automatiquement">
              <a:extLst>
                <a:ext uri="{FF2B5EF4-FFF2-40B4-BE49-F238E27FC236}">
                  <a16:creationId xmlns:a16="http://schemas.microsoft.com/office/drawing/2014/main" id="{DB9285F5-738C-F7ED-D342-5A9701AB91E2}"/>
                </a:ext>
              </a:extLst>
            </p:cNvPr>
            <p:cNvPicPr>
              <a:picLocks noChangeAspect="1"/>
            </p:cNvPicPr>
            <p:nvPr/>
          </p:nvPicPr>
          <p:blipFill>
            <a:blip r:embed="rId5"/>
            <a:stretch>
              <a:fillRect/>
            </a:stretch>
          </p:blipFill>
          <p:spPr>
            <a:xfrm>
              <a:off x="7569287" y="1484376"/>
              <a:ext cx="708441" cy="658197"/>
            </a:xfrm>
            <a:prstGeom prst="rect">
              <a:avLst/>
            </a:prstGeom>
          </p:spPr>
        </p:pic>
      </p:grpSp>
      <p:cxnSp>
        <p:nvCxnSpPr>
          <p:cNvPr id="17" name="Connecteur droit avec flèche 33">
            <a:extLst>
              <a:ext uri="{FF2B5EF4-FFF2-40B4-BE49-F238E27FC236}">
                <a16:creationId xmlns:a16="http://schemas.microsoft.com/office/drawing/2014/main" id="{6EB54330-C830-B9F7-3AD4-92B64F019D33}"/>
              </a:ext>
            </a:extLst>
          </p:cNvPr>
          <p:cNvCxnSpPr>
            <a:cxnSpLocks/>
          </p:cNvCxnSpPr>
          <p:nvPr/>
        </p:nvCxnSpPr>
        <p:spPr>
          <a:xfrm flipV="1">
            <a:off x="4881321" y="4334409"/>
            <a:ext cx="324053" cy="20978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34">
            <a:extLst>
              <a:ext uri="{FF2B5EF4-FFF2-40B4-BE49-F238E27FC236}">
                <a16:creationId xmlns:a16="http://schemas.microsoft.com/office/drawing/2014/main" id="{34EC4246-EA5C-B242-2DD5-B61E26BE66EB}"/>
              </a:ext>
            </a:extLst>
          </p:cNvPr>
          <p:cNvCxnSpPr>
            <a:cxnSpLocks/>
          </p:cNvCxnSpPr>
          <p:nvPr/>
        </p:nvCxnSpPr>
        <p:spPr>
          <a:xfrm flipV="1">
            <a:off x="5117893" y="4628633"/>
            <a:ext cx="87481" cy="46132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9">
            <a:extLst>
              <a:ext uri="{FF2B5EF4-FFF2-40B4-BE49-F238E27FC236}">
                <a16:creationId xmlns:a16="http://schemas.microsoft.com/office/drawing/2014/main" id="{702951C9-EE04-1A37-20E4-C1A681AD4E21}"/>
              </a:ext>
            </a:extLst>
          </p:cNvPr>
          <p:cNvPicPr>
            <a:picLocks noChangeAspect="1"/>
          </p:cNvPicPr>
          <p:nvPr/>
        </p:nvPicPr>
        <p:blipFill>
          <a:blip r:embed="rId6"/>
          <a:stretch>
            <a:fillRect/>
          </a:stretch>
        </p:blipFill>
        <p:spPr>
          <a:xfrm>
            <a:off x="4275303" y="5343783"/>
            <a:ext cx="468209" cy="459848"/>
          </a:xfrm>
          <a:prstGeom prst="rect">
            <a:avLst/>
          </a:prstGeom>
        </p:spPr>
      </p:pic>
      <p:pic>
        <p:nvPicPr>
          <p:cNvPr id="20" name="Image 9">
            <a:extLst>
              <a:ext uri="{FF2B5EF4-FFF2-40B4-BE49-F238E27FC236}">
                <a16:creationId xmlns:a16="http://schemas.microsoft.com/office/drawing/2014/main" id="{5DE86623-E0BD-8553-B299-26B0CD21681C}"/>
              </a:ext>
            </a:extLst>
          </p:cNvPr>
          <p:cNvPicPr>
            <a:picLocks noChangeAspect="1"/>
          </p:cNvPicPr>
          <p:nvPr/>
        </p:nvPicPr>
        <p:blipFill>
          <a:blip r:embed="rId6"/>
          <a:stretch>
            <a:fillRect/>
          </a:stretch>
        </p:blipFill>
        <p:spPr>
          <a:xfrm>
            <a:off x="3953269" y="4596608"/>
            <a:ext cx="468209" cy="459848"/>
          </a:xfrm>
          <a:prstGeom prst="rect">
            <a:avLst/>
          </a:prstGeom>
        </p:spPr>
      </p:pic>
    </p:spTree>
    <p:extLst>
      <p:ext uri="{BB962C8B-B14F-4D97-AF65-F5344CB8AC3E}">
        <p14:creationId xmlns:p14="http://schemas.microsoft.com/office/powerpoint/2010/main" val="2561369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9575C55-3794-404D-872F-34953C393AFB}"/>
              </a:ext>
            </a:extLst>
          </p:cNvPr>
          <p:cNvPicPr>
            <a:picLocks noChangeAspect="1"/>
          </p:cNvPicPr>
          <p:nvPr/>
        </p:nvPicPr>
        <p:blipFill>
          <a:blip r:embed="rId2"/>
          <a:stretch>
            <a:fillRect/>
          </a:stretch>
        </p:blipFill>
        <p:spPr>
          <a:xfrm>
            <a:off x="1074863" y="2187619"/>
            <a:ext cx="7037262" cy="4365581"/>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a:t>
            </a:r>
            <a:r>
              <a:rPr lang="fr-CA" dirty="0"/>
              <a:t> étape 3</a:t>
            </a:r>
          </a:p>
        </p:txBody>
      </p:sp>
      <p:sp>
        <p:nvSpPr>
          <p:cNvPr id="41" name="ZoneTexte 40">
            <a:extLst>
              <a:ext uri="{FF2B5EF4-FFF2-40B4-BE49-F238E27FC236}">
                <a16:creationId xmlns:a16="http://schemas.microsoft.com/office/drawing/2014/main" id="{1CEA7123-4B3A-48EB-B220-1CDF0E649158}"/>
              </a:ext>
            </a:extLst>
          </p:cNvPr>
          <p:cNvSpPr txBox="1"/>
          <p:nvPr/>
        </p:nvSpPr>
        <p:spPr>
          <a:xfrm>
            <a:off x="1024707" y="1425627"/>
            <a:ext cx="9248006" cy="646331"/>
          </a:xfrm>
          <a:prstGeom prst="rect">
            <a:avLst/>
          </a:prstGeom>
          <a:noFill/>
        </p:spPr>
        <p:txBody>
          <a:bodyPr wrap="square">
            <a:spAutoFit/>
          </a:bodyPr>
          <a:lstStyle/>
          <a:p>
            <a:r>
              <a:rPr lang="fr-CA" dirty="0">
                <a:solidFill>
                  <a:schemeClr val="tx2"/>
                </a:solidFill>
              </a:rPr>
              <a:t>Brancher le câble USB micro entre une prise USB de votre ordinateur et la carte Arduino. C’est le 5 Volts de votre prise USB qui alimente maintenant la carte Arduino et la platine d’expérimentation!</a:t>
            </a:r>
          </a:p>
        </p:txBody>
      </p:sp>
      <p:sp>
        <p:nvSpPr>
          <p:cNvPr id="43" name="ZoneTexte 42">
            <a:extLst>
              <a:ext uri="{FF2B5EF4-FFF2-40B4-BE49-F238E27FC236}">
                <a16:creationId xmlns:a16="http://schemas.microsoft.com/office/drawing/2014/main" id="{4573A8AF-64E0-49BB-A0BB-58471F4F8926}"/>
              </a:ext>
            </a:extLst>
          </p:cNvPr>
          <p:cNvSpPr txBox="1"/>
          <p:nvPr/>
        </p:nvSpPr>
        <p:spPr>
          <a:xfrm>
            <a:off x="7140038" y="4456172"/>
            <a:ext cx="3872198" cy="52322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accent3"/>
                </a:solidFill>
              </a:rPr>
              <a:t>La petite lumière verte sur la carte devrait s’allumer quand vous branchez le câble USB.</a:t>
            </a:r>
          </a:p>
        </p:txBody>
      </p:sp>
      <p:cxnSp>
        <p:nvCxnSpPr>
          <p:cNvPr id="26" name="Connecteur droit avec flèche 25">
            <a:extLst>
              <a:ext uri="{FF2B5EF4-FFF2-40B4-BE49-F238E27FC236}">
                <a16:creationId xmlns:a16="http://schemas.microsoft.com/office/drawing/2014/main" id="{44A29BD7-B4A3-4045-852E-A71A431BF2F0}"/>
              </a:ext>
            </a:extLst>
          </p:cNvPr>
          <p:cNvCxnSpPr>
            <a:cxnSpLocks/>
          </p:cNvCxnSpPr>
          <p:nvPr/>
        </p:nvCxnSpPr>
        <p:spPr>
          <a:xfrm flipH="1">
            <a:off x="6328418" y="4613867"/>
            <a:ext cx="9224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27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FBBFB21-C75C-4832-8EEB-C89461E53BFA}"/>
              </a:ext>
            </a:extLst>
          </p:cNvPr>
          <p:cNvPicPr>
            <a:picLocks noChangeAspect="1"/>
          </p:cNvPicPr>
          <p:nvPr/>
        </p:nvPicPr>
        <p:blipFill>
          <a:blip r:embed="rId2"/>
          <a:stretch>
            <a:fillRect/>
          </a:stretch>
        </p:blipFill>
        <p:spPr>
          <a:xfrm>
            <a:off x="1062515" y="2151403"/>
            <a:ext cx="6832780" cy="4401797"/>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a:t>
            </a:r>
            <a:r>
              <a:rPr lang="fr-CA" dirty="0"/>
              <a:t> étape 4</a:t>
            </a:r>
          </a:p>
        </p:txBody>
      </p:sp>
      <p:sp>
        <p:nvSpPr>
          <p:cNvPr id="41" name="ZoneTexte 40">
            <a:extLst>
              <a:ext uri="{FF2B5EF4-FFF2-40B4-BE49-F238E27FC236}">
                <a16:creationId xmlns:a16="http://schemas.microsoft.com/office/drawing/2014/main" id="{1CEA7123-4B3A-48EB-B220-1CDF0E649158}"/>
              </a:ext>
            </a:extLst>
          </p:cNvPr>
          <p:cNvSpPr txBox="1"/>
          <p:nvPr/>
        </p:nvSpPr>
        <p:spPr>
          <a:xfrm>
            <a:off x="1010464" y="1323317"/>
            <a:ext cx="9248006" cy="646331"/>
          </a:xfrm>
          <a:prstGeom prst="rect">
            <a:avLst/>
          </a:prstGeom>
          <a:noFill/>
        </p:spPr>
        <p:txBody>
          <a:bodyPr wrap="square">
            <a:spAutoFit/>
          </a:bodyPr>
          <a:lstStyle/>
          <a:p>
            <a:r>
              <a:rPr lang="fr-CA" dirty="0">
                <a:solidFill>
                  <a:schemeClr val="tx2"/>
                </a:solidFill>
              </a:rPr>
              <a:t>Si jamais la petite lumière verte s’éteint malgré que la prise USB est branchée à votre ordinateur, </a:t>
            </a:r>
            <a:r>
              <a:rPr lang="fr-CA" b="1" dirty="0">
                <a:solidFill>
                  <a:schemeClr val="tx2"/>
                </a:solidFill>
              </a:rPr>
              <a:t>débranchez immédiatement le câble USB</a:t>
            </a:r>
            <a:r>
              <a:rPr lang="fr-CA" dirty="0">
                <a:solidFill>
                  <a:schemeClr val="tx2"/>
                </a:solidFill>
              </a:rPr>
              <a:t>. </a:t>
            </a:r>
            <a:r>
              <a:rPr lang="fr-CA" sz="1800" dirty="0">
                <a:solidFill>
                  <a:schemeClr val="tx2"/>
                </a:solidFill>
              </a:rPr>
              <a:t>Vérifiez que vous n’avez pas commis une </a:t>
            </a:r>
            <a:r>
              <a:rPr lang="fr-CA" sz="1800" b="1" dirty="0">
                <a:solidFill>
                  <a:schemeClr val="tx2"/>
                </a:solidFill>
              </a:rPr>
              <a:t>erreur fatale!</a:t>
            </a:r>
            <a:r>
              <a:rPr lang="fr-CA" dirty="0">
                <a:solidFill>
                  <a:schemeClr val="tx2"/>
                </a:solidFill>
              </a:rPr>
              <a:t> </a:t>
            </a:r>
          </a:p>
        </p:txBody>
      </p:sp>
      <p:sp>
        <p:nvSpPr>
          <p:cNvPr id="43" name="ZoneTexte 42">
            <a:extLst>
              <a:ext uri="{FF2B5EF4-FFF2-40B4-BE49-F238E27FC236}">
                <a16:creationId xmlns:a16="http://schemas.microsoft.com/office/drawing/2014/main" id="{4573A8AF-64E0-49BB-A0BB-58471F4F8926}"/>
              </a:ext>
            </a:extLst>
          </p:cNvPr>
          <p:cNvSpPr txBox="1"/>
          <p:nvPr/>
        </p:nvSpPr>
        <p:spPr>
          <a:xfrm>
            <a:off x="7257287" y="3718802"/>
            <a:ext cx="3872198" cy="116955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accent3"/>
                </a:solidFill>
              </a:rPr>
              <a:t>La petite lumière verte sur la carte devrait s’allumer quand vous branchez le câble USB. Si ce n’est pas le cas, débranchez immédiatement le câble USB et vérifiez que vous n’avez pas commis une </a:t>
            </a:r>
            <a:r>
              <a:rPr lang="fr-CA" sz="1400" b="1" dirty="0">
                <a:solidFill>
                  <a:schemeClr val="accent3"/>
                </a:solidFill>
              </a:rPr>
              <a:t>erreur fatale!</a:t>
            </a:r>
          </a:p>
        </p:txBody>
      </p:sp>
      <p:cxnSp>
        <p:nvCxnSpPr>
          <p:cNvPr id="10" name="Connecteur droit avec flèche 9">
            <a:extLst>
              <a:ext uri="{FF2B5EF4-FFF2-40B4-BE49-F238E27FC236}">
                <a16:creationId xmlns:a16="http://schemas.microsoft.com/office/drawing/2014/main" id="{4EA9B47E-57AF-42D6-A713-8969AA68BFFB}"/>
              </a:ext>
            </a:extLst>
          </p:cNvPr>
          <p:cNvCxnSpPr>
            <a:cxnSpLocks/>
          </p:cNvCxnSpPr>
          <p:nvPr/>
        </p:nvCxnSpPr>
        <p:spPr>
          <a:xfrm flipH="1">
            <a:off x="6328418" y="4613867"/>
            <a:ext cx="9224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59D1CC6A-949D-4D61-8957-084DECD4DB73}"/>
              </a:ext>
            </a:extLst>
          </p:cNvPr>
          <p:cNvPicPr>
            <a:picLocks noChangeAspect="1"/>
          </p:cNvPicPr>
          <p:nvPr/>
        </p:nvPicPr>
        <p:blipFill>
          <a:blip r:embed="rId3"/>
          <a:stretch>
            <a:fillRect/>
          </a:stretch>
        </p:blipFill>
        <p:spPr>
          <a:xfrm>
            <a:off x="9639595" y="4577154"/>
            <a:ext cx="830401" cy="1143622"/>
          </a:xfrm>
          <a:prstGeom prst="rect">
            <a:avLst/>
          </a:prstGeom>
        </p:spPr>
      </p:pic>
    </p:spTree>
    <p:extLst>
      <p:ext uri="{BB962C8B-B14F-4D97-AF65-F5344CB8AC3E}">
        <p14:creationId xmlns:p14="http://schemas.microsoft.com/office/powerpoint/2010/main" val="3839718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Allumer une lumière DEL sans platine d’expérimentation </a:t>
            </a:r>
          </a:p>
        </p:txBody>
      </p:sp>
      <p:sp>
        <p:nvSpPr>
          <p:cNvPr id="41" name="ZoneTexte 40">
            <a:extLst>
              <a:ext uri="{FF2B5EF4-FFF2-40B4-BE49-F238E27FC236}">
                <a16:creationId xmlns:a16="http://schemas.microsoft.com/office/drawing/2014/main" id="{1CEA7123-4B3A-48EB-B220-1CDF0E649158}"/>
              </a:ext>
            </a:extLst>
          </p:cNvPr>
          <p:cNvSpPr txBox="1"/>
          <p:nvPr/>
        </p:nvSpPr>
        <p:spPr>
          <a:xfrm>
            <a:off x="838200" y="1351758"/>
            <a:ext cx="9248006" cy="1015663"/>
          </a:xfrm>
          <a:prstGeom prst="rect">
            <a:avLst/>
          </a:prstGeom>
          <a:noFill/>
        </p:spPr>
        <p:txBody>
          <a:bodyPr wrap="square">
            <a:spAutoFit/>
          </a:bodyPr>
          <a:lstStyle/>
          <a:p>
            <a:r>
              <a:rPr lang="fr-CA" sz="2000" dirty="0">
                <a:solidFill>
                  <a:schemeClr val="tx2"/>
                </a:solidFill>
              </a:rPr>
              <a:t>À gauche, vous trouverez le circuit électrique pour allumer une lumière DEL à partir de la carte Arduino. Par contre, il apparaît évident qu’il est impossible de relier les composants sans faire de soudure. C’est pour cela que nous utilisons la platine d’expérimentation. </a:t>
            </a:r>
          </a:p>
        </p:txBody>
      </p:sp>
      <p:pic>
        <p:nvPicPr>
          <p:cNvPr id="16" name="Image 15">
            <a:extLst>
              <a:ext uri="{FF2B5EF4-FFF2-40B4-BE49-F238E27FC236}">
                <a16:creationId xmlns:a16="http://schemas.microsoft.com/office/drawing/2014/main" id="{9BC7CEB5-36CA-4074-A15C-7D90030E2D87}"/>
              </a:ext>
            </a:extLst>
          </p:cNvPr>
          <p:cNvPicPr>
            <a:picLocks noChangeAspect="1"/>
          </p:cNvPicPr>
          <p:nvPr/>
        </p:nvPicPr>
        <p:blipFill>
          <a:blip r:embed="rId2"/>
          <a:stretch>
            <a:fillRect/>
          </a:stretch>
        </p:blipFill>
        <p:spPr>
          <a:xfrm>
            <a:off x="731838" y="2514600"/>
            <a:ext cx="3968446" cy="3278282"/>
          </a:xfrm>
          <a:prstGeom prst="rect">
            <a:avLst/>
          </a:prstGeom>
        </p:spPr>
      </p:pic>
      <p:pic>
        <p:nvPicPr>
          <p:cNvPr id="18" name="Image 17">
            <a:extLst>
              <a:ext uri="{FF2B5EF4-FFF2-40B4-BE49-F238E27FC236}">
                <a16:creationId xmlns:a16="http://schemas.microsoft.com/office/drawing/2014/main" id="{46260E09-DFA0-41AE-B1C9-B5D6C475955E}"/>
              </a:ext>
            </a:extLst>
          </p:cNvPr>
          <p:cNvPicPr>
            <a:picLocks noChangeAspect="1"/>
          </p:cNvPicPr>
          <p:nvPr/>
        </p:nvPicPr>
        <p:blipFill>
          <a:blip r:embed="rId3"/>
          <a:stretch>
            <a:fillRect/>
          </a:stretch>
        </p:blipFill>
        <p:spPr>
          <a:xfrm>
            <a:off x="5258115" y="2667097"/>
            <a:ext cx="2244121" cy="3142630"/>
          </a:xfrm>
          <a:prstGeom prst="rect">
            <a:avLst/>
          </a:prstGeom>
        </p:spPr>
      </p:pic>
      <p:sp>
        <p:nvSpPr>
          <p:cNvPr id="20" name="ZoneTexte 19">
            <a:extLst>
              <a:ext uri="{FF2B5EF4-FFF2-40B4-BE49-F238E27FC236}">
                <a16:creationId xmlns:a16="http://schemas.microsoft.com/office/drawing/2014/main" id="{F35189B9-3740-4E7A-977D-E59FDB3EF80E}"/>
              </a:ext>
            </a:extLst>
          </p:cNvPr>
          <p:cNvSpPr txBox="1"/>
          <p:nvPr/>
        </p:nvSpPr>
        <p:spPr>
          <a:xfrm>
            <a:off x="4671233" y="3845605"/>
            <a:ext cx="700755" cy="830997"/>
          </a:xfrm>
          <a:prstGeom prst="rect">
            <a:avLst/>
          </a:prstGeom>
          <a:noFill/>
        </p:spPr>
        <p:txBody>
          <a:bodyPr wrap="square" rtlCol="0">
            <a:spAutoFit/>
          </a:bodyPr>
          <a:lstStyle/>
          <a:p>
            <a:r>
              <a:rPr lang="fr-CA" sz="4800" b="1" dirty="0"/>
              <a:t>+</a:t>
            </a:r>
          </a:p>
        </p:txBody>
      </p:sp>
      <p:sp>
        <p:nvSpPr>
          <p:cNvPr id="23" name="ZoneTexte 22">
            <a:extLst>
              <a:ext uri="{FF2B5EF4-FFF2-40B4-BE49-F238E27FC236}">
                <a16:creationId xmlns:a16="http://schemas.microsoft.com/office/drawing/2014/main" id="{557F309A-FDF2-4912-91E4-E92ED867C9E6}"/>
              </a:ext>
            </a:extLst>
          </p:cNvPr>
          <p:cNvSpPr txBox="1"/>
          <p:nvPr/>
        </p:nvSpPr>
        <p:spPr>
          <a:xfrm>
            <a:off x="7761747" y="3845604"/>
            <a:ext cx="700755" cy="830997"/>
          </a:xfrm>
          <a:prstGeom prst="rect">
            <a:avLst/>
          </a:prstGeom>
          <a:noFill/>
        </p:spPr>
        <p:txBody>
          <a:bodyPr wrap="square" rtlCol="0">
            <a:spAutoFit/>
          </a:bodyPr>
          <a:lstStyle/>
          <a:p>
            <a:r>
              <a:rPr lang="fr-CA" sz="4800" b="1" dirty="0"/>
              <a:t>=</a:t>
            </a:r>
          </a:p>
        </p:txBody>
      </p:sp>
      <p:pic>
        <p:nvPicPr>
          <p:cNvPr id="25" name="Image 24">
            <a:extLst>
              <a:ext uri="{FF2B5EF4-FFF2-40B4-BE49-F238E27FC236}">
                <a16:creationId xmlns:a16="http://schemas.microsoft.com/office/drawing/2014/main" id="{4D2DDF13-8A14-44A3-8CD0-2BAAF1C767FF}"/>
              </a:ext>
            </a:extLst>
          </p:cNvPr>
          <p:cNvPicPr>
            <a:picLocks noChangeAspect="1"/>
          </p:cNvPicPr>
          <p:nvPr/>
        </p:nvPicPr>
        <p:blipFill>
          <a:blip r:embed="rId4"/>
          <a:stretch>
            <a:fillRect/>
          </a:stretch>
        </p:blipFill>
        <p:spPr>
          <a:xfrm>
            <a:off x="8370615" y="2667097"/>
            <a:ext cx="2369819" cy="3222042"/>
          </a:xfrm>
          <a:prstGeom prst="rect">
            <a:avLst/>
          </a:prstGeom>
        </p:spPr>
      </p:pic>
    </p:spTree>
    <p:extLst>
      <p:ext uri="{BB962C8B-B14F-4D97-AF65-F5344CB8AC3E}">
        <p14:creationId xmlns:p14="http://schemas.microsoft.com/office/powerpoint/2010/main" val="4082250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Les composants pour les exercices suivants</a:t>
            </a:r>
          </a:p>
        </p:txBody>
      </p:sp>
      <p:pic>
        <p:nvPicPr>
          <p:cNvPr id="4" name="Image 3" descr="Une image contenant intérieur, objet, assis, suspendu&#10;&#10;Description générée automatiquement">
            <a:extLst>
              <a:ext uri="{FF2B5EF4-FFF2-40B4-BE49-F238E27FC236}">
                <a16:creationId xmlns:a16="http://schemas.microsoft.com/office/drawing/2014/main" id="{6DED14A9-1314-44E2-9F58-D994B1325267}"/>
              </a:ext>
            </a:extLst>
          </p:cNvPr>
          <p:cNvPicPr>
            <a:picLocks noChangeAspect="1"/>
          </p:cNvPicPr>
          <p:nvPr/>
        </p:nvPicPr>
        <p:blipFill>
          <a:blip r:embed="rId2"/>
          <a:stretch>
            <a:fillRect/>
          </a:stretch>
        </p:blipFill>
        <p:spPr>
          <a:xfrm>
            <a:off x="6203087" y="1393011"/>
            <a:ext cx="1073545" cy="1372662"/>
          </a:xfrm>
          <a:prstGeom prst="rect">
            <a:avLst/>
          </a:prstGeom>
        </p:spPr>
      </p:pic>
      <p:pic>
        <p:nvPicPr>
          <p:cNvPr id="6" name="Image 5" descr="Une image contenant casque, neige, pièce, chapeau&#10;&#10;Description générée automatiquement">
            <a:extLst>
              <a:ext uri="{FF2B5EF4-FFF2-40B4-BE49-F238E27FC236}">
                <a16:creationId xmlns:a16="http://schemas.microsoft.com/office/drawing/2014/main" id="{F2ECCB83-E241-4341-8D68-966E04160DDF}"/>
              </a:ext>
            </a:extLst>
          </p:cNvPr>
          <p:cNvPicPr>
            <a:picLocks noChangeAspect="1"/>
          </p:cNvPicPr>
          <p:nvPr/>
        </p:nvPicPr>
        <p:blipFill>
          <a:blip r:embed="rId3"/>
          <a:stretch>
            <a:fillRect/>
          </a:stretch>
        </p:blipFill>
        <p:spPr>
          <a:xfrm>
            <a:off x="6287257" y="2984863"/>
            <a:ext cx="858775" cy="1777139"/>
          </a:xfrm>
          <a:prstGeom prst="rect">
            <a:avLst/>
          </a:prstGeom>
        </p:spPr>
      </p:pic>
      <p:pic>
        <p:nvPicPr>
          <p:cNvPr id="8" name="Image 7" descr="Une image contenant assis, table, signe, miroir&#10;&#10;Description générée automatiquement">
            <a:extLst>
              <a:ext uri="{FF2B5EF4-FFF2-40B4-BE49-F238E27FC236}">
                <a16:creationId xmlns:a16="http://schemas.microsoft.com/office/drawing/2014/main" id="{5744D718-FB5F-4BBF-B9F0-584CE96AA691}"/>
              </a:ext>
            </a:extLst>
          </p:cNvPr>
          <p:cNvPicPr>
            <a:picLocks noChangeAspect="1"/>
          </p:cNvPicPr>
          <p:nvPr/>
        </p:nvPicPr>
        <p:blipFill rotWithShape="1">
          <a:blip r:embed="rId4"/>
          <a:srcRect r="17726"/>
          <a:stretch/>
        </p:blipFill>
        <p:spPr>
          <a:xfrm>
            <a:off x="6203087" y="5133707"/>
            <a:ext cx="1022316" cy="1081820"/>
          </a:xfrm>
          <a:prstGeom prst="rect">
            <a:avLst/>
          </a:prstGeom>
        </p:spPr>
      </p:pic>
      <p:pic>
        <p:nvPicPr>
          <p:cNvPr id="10" name="Image 9" descr="Une image contenant table&#10;&#10;Description générée automatiquement">
            <a:extLst>
              <a:ext uri="{FF2B5EF4-FFF2-40B4-BE49-F238E27FC236}">
                <a16:creationId xmlns:a16="http://schemas.microsoft.com/office/drawing/2014/main" id="{B00E8DFB-A3F7-4AE4-BEF7-590DC6B90F1C}"/>
              </a:ext>
            </a:extLst>
          </p:cNvPr>
          <p:cNvPicPr>
            <a:picLocks noChangeAspect="1"/>
          </p:cNvPicPr>
          <p:nvPr/>
        </p:nvPicPr>
        <p:blipFill>
          <a:blip r:embed="rId5"/>
          <a:stretch>
            <a:fillRect/>
          </a:stretch>
        </p:blipFill>
        <p:spPr>
          <a:xfrm>
            <a:off x="4673208" y="1599178"/>
            <a:ext cx="1438476" cy="695422"/>
          </a:xfrm>
          <a:prstGeom prst="rect">
            <a:avLst/>
          </a:prstGeom>
        </p:spPr>
      </p:pic>
      <p:pic>
        <p:nvPicPr>
          <p:cNvPr id="12" name="Image 11" descr="Une image contenant tabouret, table&#10;&#10;Description générée automatiquement">
            <a:extLst>
              <a:ext uri="{FF2B5EF4-FFF2-40B4-BE49-F238E27FC236}">
                <a16:creationId xmlns:a16="http://schemas.microsoft.com/office/drawing/2014/main" id="{74CBE6E6-9C78-4D4F-BF33-7890A13CE861}"/>
              </a:ext>
            </a:extLst>
          </p:cNvPr>
          <p:cNvPicPr>
            <a:picLocks noChangeAspect="1"/>
          </p:cNvPicPr>
          <p:nvPr/>
        </p:nvPicPr>
        <p:blipFill>
          <a:blip r:embed="rId6"/>
          <a:stretch>
            <a:fillRect/>
          </a:stretch>
        </p:blipFill>
        <p:spPr>
          <a:xfrm>
            <a:off x="4955138" y="2875887"/>
            <a:ext cx="1247949" cy="2114845"/>
          </a:xfrm>
          <a:prstGeom prst="rect">
            <a:avLst/>
          </a:prstGeom>
        </p:spPr>
      </p:pic>
      <p:pic>
        <p:nvPicPr>
          <p:cNvPr id="14" name="Image 13" descr="Une image contenant dessin&#10;&#10;Description générée automatiquement">
            <a:extLst>
              <a:ext uri="{FF2B5EF4-FFF2-40B4-BE49-F238E27FC236}">
                <a16:creationId xmlns:a16="http://schemas.microsoft.com/office/drawing/2014/main" id="{EA397333-BC1B-4E89-A2F7-43FD7EF1BC0B}"/>
              </a:ext>
            </a:extLst>
          </p:cNvPr>
          <p:cNvPicPr>
            <a:picLocks noChangeAspect="1"/>
          </p:cNvPicPr>
          <p:nvPr/>
        </p:nvPicPr>
        <p:blipFill>
          <a:blip r:embed="rId7"/>
          <a:stretch>
            <a:fillRect/>
          </a:stretch>
        </p:blipFill>
        <p:spPr>
          <a:xfrm rot="5400000">
            <a:off x="4876169" y="5177378"/>
            <a:ext cx="1171739" cy="1114581"/>
          </a:xfrm>
          <a:prstGeom prst="rect">
            <a:avLst/>
          </a:prstGeom>
        </p:spPr>
      </p:pic>
      <p:sp>
        <p:nvSpPr>
          <p:cNvPr id="15" name="ZoneTexte 14">
            <a:extLst>
              <a:ext uri="{FF2B5EF4-FFF2-40B4-BE49-F238E27FC236}">
                <a16:creationId xmlns:a16="http://schemas.microsoft.com/office/drawing/2014/main" id="{51B3A36D-0AD1-460F-8905-1B1351FF1493}"/>
              </a:ext>
            </a:extLst>
          </p:cNvPr>
          <p:cNvSpPr txBox="1"/>
          <p:nvPr/>
        </p:nvSpPr>
        <p:spPr>
          <a:xfrm>
            <a:off x="733260" y="1830394"/>
            <a:ext cx="2704238" cy="523220"/>
          </a:xfrm>
          <a:prstGeom prst="rect">
            <a:avLst/>
          </a:prstGeom>
          <a:noFill/>
        </p:spPr>
        <p:txBody>
          <a:bodyPr wrap="square" rtlCol="0">
            <a:spAutoFit/>
          </a:bodyPr>
          <a:lstStyle/>
          <a:p>
            <a:r>
              <a:rPr lang="fr-CA" sz="2800" dirty="0"/>
              <a:t>Résistance 100 </a:t>
            </a:r>
            <a:r>
              <a:rPr lang="el-GR" sz="2800" dirty="0">
                <a:solidFill>
                  <a:schemeClr val="tx1"/>
                </a:solidFill>
              </a:rPr>
              <a:t>Ω</a:t>
            </a:r>
            <a:endParaRPr lang="fr-CA" sz="2800" dirty="0"/>
          </a:p>
        </p:txBody>
      </p:sp>
      <p:sp>
        <p:nvSpPr>
          <p:cNvPr id="22" name="ZoneTexte 21">
            <a:extLst>
              <a:ext uri="{FF2B5EF4-FFF2-40B4-BE49-F238E27FC236}">
                <a16:creationId xmlns:a16="http://schemas.microsoft.com/office/drawing/2014/main" id="{8CB82A83-62DF-424E-A744-4413848A1C0E}"/>
              </a:ext>
            </a:extLst>
          </p:cNvPr>
          <p:cNvSpPr txBox="1"/>
          <p:nvPr/>
        </p:nvSpPr>
        <p:spPr>
          <a:xfrm>
            <a:off x="820602" y="3200870"/>
            <a:ext cx="2529555" cy="1384995"/>
          </a:xfrm>
          <a:prstGeom prst="rect">
            <a:avLst/>
          </a:prstGeom>
          <a:noFill/>
        </p:spPr>
        <p:txBody>
          <a:bodyPr wrap="square" rtlCol="0">
            <a:spAutoFit/>
          </a:bodyPr>
          <a:lstStyle/>
          <a:p>
            <a:r>
              <a:rPr lang="fr-CA" sz="2800" dirty="0"/>
              <a:t>Diode électroluminescente (DEL)</a:t>
            </a:r>
          </a:p>
        </p:txBody>
      </p:sp>
      <p:sp>
        <p:nvSpPr>
          <p:cNvPr id="24" name="ZoneTexte 23">
            <a:extLst>
              <a:ext uri="{FF2B5EF4-FFF2-40B4-BE49-F238E27FC236}">
                <a16:creationId xmlns:a16="http://schemas.microsoft.com/office/drawing/2014/main" id="{70512809-9342-47D5-9B4E-81A668BE1BC5}"/>
              </a:ext>
            </a:extLst>
          </p:cNvPr>
          <p:cNvSpPr txBox="1"/>
          <p:nvPr/>
        </p:nvSpPr>
        <p:spPr>
          <a:xfrm>
            <a:off x="731838" y="5407488"/>
            <a:ext cx="2529555" cy="523220"/>
          </a:xfrm>
          <a:prstGeom prst="rect">
            <a:avLst/>
          </a:prstGeom>
          <a:noFill/>
        </p:spPr>
        <p:txBody>
          <a:bodyPr wrap="square" rtlCol="0">
            <a:spAutoFit/>
          </a:bodyPr>
          <a:lstStyle/>
          <a:p>
            <a:r>
              <a:rPr lang="fr-CA" sz="2800" dirty="0"/>
              <a:t>Interrupteur</a:t>
            </a:r>
          </a:p>
        </p:txBody>
      </p:sp>
      <p:sp>
        <p:nvSpPr>
          <p:cNvPr id="26" name="ZoneTexte 25">
            <a:extLst>
              <a:ext uri="{FF2B5EF4-FFF2-40B4-BE49-F238E27FC236}">
                <a16:creationId xmlns:a16="http://schemas.microsoft.com/office/drawing/2014/main" id="{05E55F06-0C3F-40E2-871C-DB9863FE946F}"/>
              </a:ext>
            </a:extLst>
          </p:cNvPr>
          <p:cNvSpPr txBox="1"/>
          <p:nvPr/>
        </p:nvSpPr>
        <p:spPr>
          <a:xfrm>
            <a:off x="7416416" y="1447971"/>
            <a:ext cx="4096193" cy="707886"/>
          </a:xfrm>
          <a:prstGeom prst="rect">
            <a:avLst/>
          </a:prstGeom>
          <a:noFill/>
        </p:spPr>
        <p:txBody>
          <a:bodyPr wrap="square" rtlCol="0">
            <a:spAutoFit/>
          </a:bodyPr>
          <a:lstStyle/>
          <a:p>
            <a:r>
              <a:rPr lang="fr-CA" sz="2000" dirty="0"/>
              <a:t>Assurez-vous de choisir la résistance avec les bandes brun-noir-brun</a:t>
            </a:r>
          </a:p>
        </p:txBody>
      </p:sp>
      <p:sp>
        <p:nvSpPr>
          <p:cNvPr id="27" name="ZoneTexte 26">
            <a:extLst>
              <a:ext uri="{FF2B5EF4-FFF2-40B4-BE49-F238E27FC236}">
                <a16:creationId xmlns:a16="http://schemas.microsoft.com/office/drawing/2014/main" id="{72EC1FA8-D9F8-46B4-9CE0-FFE3A0C3A1E4}"/>
              </a:ext>
            </a:extLst>
          </p:cNvPr>
          <p:cNvSpPr txBox="1"/>
          <p:nvPr/>
        </p:nvSpPr>
        <p:spPr>
          <a:xfrm>
            <a:off x="7416416" y="2985426"/>
            <a:ext cx="4096193" cy="1323439"/>
          </a:xfrm>
          <a:prstGeom prst="rect">
            <a:avLst/>
          </a:prstGeom>
          <a:noFill/>
        </p:spPr>
        <p:txBody>
          <a:bodyPr wrap="square" rtlCol="0">
            <a:spAutoFit/>
          </a:bodyPr>
          <a:lstStyle/>
          <a:p>
            <a:r>
              <a:rPr lang="fr-CA" sz="2000" dirty="0"/>
              <a:t>Portez attention à la longueur des pattes. Une patte est plus longue que l’autre. Une DEL ne s’allume que si elle est branchée dans le bon sens. </a:t>
            </a:r>
          </a:p>
        </p:txBody>
      </p:sp>
      <p:sp>
        <p:nvSpPr>
          <p:cNvPr id="28" name="ZoneTexte 27">
            <a:extLst>
              <a:ext uri="{FF2B5EF4-FFF2-40B4-BE49-F238E27FC236}">
                <a16:creationId xmlns:a16="http://schemas.microsoft.com/office/drawing/2014/main" id="{244A8AD7-FBB8-4A7E-B5C0-11772ED44982}"/>
              </a:ext>
            </a:extLst>
          </p:cNvPr>
          <p:cNvSpPr txBox="1"/>
          <p:nvPr/>
        </p:nvSpPr>
        <p:spPr>
          <a:xfrm>
            <a:off x="7416416" y="5148799"/>
            <a:ext cx="4096193" cy="1015663"/>
          </a:xfrm>
          <a:prstGeom prst="rect">
            <a:avLst/>
          </a:prstGeom>
          <a:noFill/>
        </p:spPr>
        <p:txBody>
          <a:bodyPr wrap="square" rtlCol="0">
            <a:spAutoFit/>
          </a:bodyPr>
          <a:lstStyle/>
          <a:p>
            <a:r>
              <a:rPr lang="fr-CA" sz="2000" dirty="0"/>
              <a:t>Faites attention à ses pattes quand vous le branchez dans la platine d’expérimentation</a:t>
            </a:r>
          </a:p>
        </p:txBody>
      </p:sp>
      <p:pic>
        <p:nvPicPr>
          <p:cNvPr id="19" name="Image 18">
            <a:extLst>
              <a:ext uri="{FF2B5EF4-FFF2-40B4-BE49-F238E27FC236}">
                <a16:creationId xmlns:a16="http://schemas.microsoft.com/office/drawing/2014/main" id="{D652E09D-6BAD-473F-BA16-DEF6C6720A85}"/>
              </a:ext>
            </a:extLst>
          </p:cNvPr>
          <p:cNvPicPr>
            <a:picLocks noChangeAspect="1"/>
          </p:cNvPicPr>
          <p:nvPr/>
        </p:nvPicPr>
        <p:blipFill>
          <a:blip r:embed="rId8"/>
          <a:stretch>
            <a:fillRect/>
          </a:stretch>
        </p:blipFill>
        <p:spPr>
          <a:xfrm>
            <a:off x="3729979" y="3232749"/>
            <a:ext cx="1133633" cy="828791"/>
          </a:xfrm>
          <a:prstGeom prst="rect">
            <a:avLst/>
          </a:prstGeom>
        </p:spPr>
      </p:pic>
      <p:pic>
        <p:nvPicPr>
          <p:cNvPr id="29" name="Image 28">
            <a:extLst>
              <a:ext uri="{FF2B5EF4-FFF2-40B4-BE49-F238E27FC236}">
                <a16:creationId xmlns:a16="http://schemas.microsoft.com/office/drawing/2014/main" id="{0201EC19-689E-4858-9F17-6495D3CFDA8E}"/>
              </a:ext>
            </a:extLst>
          </p:cNvPr>
          <p:cNvPicPr>
            <a:picLocks noChangeAspect="1"/>
          </p:cNvPicPr>
          <p:nvPr/>
        </p:nvPicPr>
        <p:blipFill>
          <a:blip r:embed="rId9"/>
          <a:stretch>
            <a:fillRect/>
          </a:stretch>
        </p:blipFill>
        <p:spPr>
          <a:xfrm>
            <a:off x="3542654" y="1723110"/>
            <a:ext cx="1289406" cy="737788"/>
          </a:xfrm>
          <a:prstGeom prst="rect">
            <a:avLst/>
          </a:prstGeom>
        </p:spPr>
      </p:pic>
      <p:pic>
        <p:nvPicPr>
          <p:cNvPr id="31" name="Image 30">
            <a:extLst>
              <a:ext uri="{FF2B5EF4-FFF2-40B4-BE49-F238E27FC236}">
                <a16:creationId xmlns:a16="http://schemas.microsoft.com/office/drawing/2014/main" id="{50D92A06-DC7C-4369-B84D-756A42231ACA}"/>
              </a:ext>
            </a:extLst>
          </p:cNvPr>
          <p:cNvPicPr>
            <a:picLocks noChangeAspect="1"/>
          </p:cNvPicPr>
          <p:nvPr/>
        </p:nvPicPr>
        <p:blipFill>
          <a:blip r:embed="rId10"/>
          <a:stretch>
            <a:fillRect/>
          </a:stretch>
        </p:blipFill>
        <p:spPr>
          <a:xfrm>
            <a:off x="3763828" y="5218671"/>
            <a:ext cx="1068232" cy="782203"/>
          </a:xfrm>
          <a:prstGeom prst="rect">
            <a:avLst/>
          </a:prstGeom>
        </p:spPr>
      </p:pic>
    </p:spTree>
    <p:extLst>
      <p:ext uri="{BB962C8B-B14F-4D97-AF65-F5344CB8AC3E}">
        <p14:creationId xmlns:p14="http://schemas.microsoft.com/office/powerpoint/2010/main" val="2653166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1" descr="Une image contenant tabouret, table&#10;&#10;Description générée automatiquement">
            <a:extLst>
              <a:ext uri="{FF2B5EF4-FFF2-40B4-BE49-F238E27FC236}">
                <a16:creationId xmlns:a16="http://schemas.microsoft.com/office/drawing/2014/main" id="{9FF56A9D-26A3-8B9F-ADF8-310DEFB37123}"/>
              </a:ext>
            </a:extLst>
          </p:cNvPr>
          <p:cNvPicPr>
            <a:picLocks noChangeAspect="1"/>
          </p:cNvPicPr>
          <p:nvPr/>
        </p:nvPicPr>
        <p:blipFill>
          <a:blip r:embed="rId2"/>
          <a:stretch>
            <a:fillRect/>
          </a:stretch>
        </p:blipFill>
        <p:spPr>
          <a:xfrm>
            <a:off x="5250413" y="1818464"/>
            <a:ext cx="1247949" cy="2114845"/>
          </a:xfrm>
          <a:prstGeom prst="rect">
            <a:avLst/>
          </a:prstGeom>
        </p:spPr>
      </p:pic>
      <p:pic>
        <p:nvPicPr>
          <p:cNvPr id="5" name="Image 18">
            <a:extLst>
              <a:ext uri="{FF2B5EF4-FFF2-40B4-BE49-F238E27FC236}">
                <a16:creationId xmlns:a16="http://schemas.microsoft.com/office/drawing/2014/main" id="{B0ED2919-EB27-649B-AB96-6AE5E5E92386}"/>
              </a:ext>
            </a:extLst>
          </p:cNvPr>
          <p:cNvPicPr>
            <a:picLocks noChangeAspect="1"/>
          </p:cNvPicPr>
          <p:nvPr/>
        </p:nvPicPr>
        <p:blipFill>
          <a:blip r:embed="rId3"/>
          <a:stretch>
            <a:fillRect/>
          </a:stretch>
        </p:blipFill>
        <p:spPr>
          <a:xfrm>
            <a:off x="5250413" y="3933309"/>
            <a:ext cx="1133633" cy="828791"/>
          </a:xfrm>
          <a:prstGeom prst="rect">
            <a:avLst/>
          </a:prstGeom>
        </p:spPr>
      </p:pic>
      <p:cxnSp>
        <p:nvCxnSpPr>
          <p:cNvPr id="6" name="Connecteur droit avec flèche 33">
            <a:extLst>
              <a:ext uri="{FF2B5EF4-FFF2-40B4-BE49-F238E27FC236}">
                <a16:creationId xmlns:a16="http://schemas.microsoft.com/office/drawing/2014/main" id="{D37C00FE-7915-2780-6D03-CFE1CB2419ED}"/>
              </a:ext>
            </a:extLst>
          </p:cNvPr>
          <p:cNvCxnSpPr>
            <a:cxnSpLocks/>
          </p:cNvCxnSpPr>
          <p:nvPr/>
        </p:nvCxnSpPr>
        <p:spPr>
          <a:xfrm flipV="1">
            <a:off x="5400675" y="3609975"/>
            <a:ext cx="159872" cy="847725"/>
          </a:xfrm>
          <a:prstGeom prst="straightConnector1">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33">
            <a:extLst>
              <a:ext uri="{FF2B5EF4-FFF2-40B4-BE49-F238E27FC236}">
                <a16:creationId xmlns:a16="http://schemas.microsoft.com/office/drawing/2014/main" id="{3A591816-B3CB-7ED9-1185-D9DDF76E1086}"/>
              </a:ext>
            </a:extLst>
          </p:cNvPr>
          <p:cNvCxnSpPr>
            <a:cxnSpLocks/>
          </p:cNvCxnSpPr>
          <p:nvPr/>
        </p:nvCxnSpPr>
        <p:spPr>
          <a:xfrm flipH="1" flipV="1">
            <a:off x="5817229" y="3609975"/>
            <a:ext cx="310135" cy="847725"/>
          </a:xfrm>
          <a:prstGeom prst="straightConnector1">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8017CB8-C697-8F59-627D-41D03A7A96AE}"/>
              </a:ext>
            </a:extLst>
          </p:cNvPr>
          <p:cNvSpPr txBox="1"/>
          <p:nvPr/>
        </p:nvSpPr>
        <p:spPr>
          <a:xfrm>
            <a:off x="6174245" y="4326511"/>
            <a:ext cx="790601" cy="369332"/>
          </a:xfrm>
          <a:prstGeom prst="rect">
            <a:avLst/>
          </a:prstGeom>
          <a:noFill/>
        </p:spPr>
        <p:txBody>
          <a:bodyPr wrap="none" rtlCol="0">
            <a:spAutoFit/>
          </a:bodyPr>
          <a:lstStyle/>
          <a:p>
            <a:r>
              <a:rPr lang="fr-CA" dirty="0"/>
              <a:t>Anode</a:t>
            </a:r>
            <a:endParaRPr lang="en-CA" dirty="0"/>
          </a:p>
        </p:txBody>
      </p:sp>
      <p:sp>
        <p:nvSpPr>
          <p:cNvPr id="17" name="TextBox 16">
            <a:extLst>
              <a:ext uri="{FF2B5EF4-FFF2-40B4-BE49-F238E27FC236}">
                <a16:creationId xmlns:a16="http://schemas.microsoft.com/office/drawing/2014/main" id="{525C7C1A-0107-4177-C72A-752AA26C5A68}"/>
              </a:ext>
            </a:extLst>
          </p:cNvPr>
          <p:cNvSpPr txBox="1"/>
          <p:nvPr/>
        </p:nvSpPr>
        <p:spPr>
          <a:xfrm>
            <a:off x="5858023" y="3305575"/>
            <a:ext cx="790601" cy="369332"/>
          </a:xfrm>
          <a:prstGeom prst="rect">
            <a:avLst/>
          </a:prstGeom>
          <a:noFill/>
        </p:spPr>
        <p:txBody>
          <a:bodyPr wrap="none" rtlCol="0">
            <a:spAutoFit/>
          </a:bodyPr>
          <a:lstStyle/>
          <a:p>
            <a:r>
              <a:rPr lang="fr-CA" dirty="0"/>
              <a:t>Anode</a:t>
            </a:r>
            <a:endParaRPr lang="en-CA" dirty="0"/>
          </a:p>
        </p:txBody>
      </p:sp>
      <p:sp>
        <p:nvSpPr>
          <p:cNvPr id="18" name="TextBox 17">
            <a:extLst>
              <a:ext uri="{FF2B5EF4-FFF2-40B4-BE49-F238E27FC236}">
                <a16:creationId xmlns:a16="http://schemas.microsoft.com/office/drawing/2014/main" id="{4F05D8F4-DE28-7218-7D8C-0DDCE6DA447F}"/>
              </a:ext>
            </a:extLst>
          </p:cNvPr>
          <p:cNvSpPr txBox="1"/>
          <p:nvPr/>
        </p:nvSpPr>
        <p:spPr>
          <a:xfrm>
            <a:off x="4619538" y="3305575"/>
            <a:ext cx="961225" cy="369332"/>
          </a:xfrm>
          <a:prstGeom prst="rect">
            <a:avLst/>
          </a:prstGeom>
          <a:noFill/>
        </p:spPr>
        <p:txBody>
          <a:bodyPr wrap="none" rtlCol="0">
            <a:spAutoFit/>
          </a:bodyPr>
          <a:lstStyle/>
          <a:p>
            <a:r>
              <a:rPr lang="fr-CA" dirty="0"/>
              <a:t>Cathode</a:t>
            </a:r>
            <a:endParaRPr lang="en-CA" dirty="0"/>
          </a:p>
        </p:txBody>
      </p:sp>
      <p:sp>
        <p:nvSpPr>
          <p:cNvPr id="19" name="TextBox 18">
            <a:extLst>
              <a:ext uri="{FF2B5EF4-FFF2-40B4-BE49-F238E27FC236}">
                <a16:creationId xmlns:a16="http://schemas.microsoft.com/office/drawing/2014/main" id="{52D73EEF-D5FB-6B27-7A79-F3DE5688D012}"/>
              </a:ext>
            </a:extLst>
          </p:cNvPr>
          <p:cNvSpPr txBox="1"/>
          <p:nvPr/>
        </p:nvSpPr>
        <p:spPr>
          <a:xfrm>
            <a:off x="4479756" y="4326511"/>
            <a:ext cx="961225" cy="369332"/>
          </a:xfrm>
          <a:prstGeom prst="rect">
            <a:avLst/>
          </a:prstGeom>
          <a:noFill/>
        </p:spPr>
        <p:txBody>
          <a:bodyPr wrap="none" rtlCol="0">
            <a:spAutoFit/>
          </a:bodyPr>
          <a:lstStyle/>
          <a:p>
            <a:r>
              <a:rPr lang="fr-CA" dirty="0"/>
              <a:t>Cathode</a:t>
            </a:r>
            <a:endParaRPr lang="en-CA" dirty="0"/>
          </a:p>
        </p:txBody>
      </p:sp>
    </p:spTree>
    <p:extLst>
      <p:ext uri="{BB962C8B-B14F-4D97-AF65-F5344CB8AC3E}">
        <p14:creationId xmlns:p14="http://schemas.microsoft.com/office/powerpoint/2010/main" val="1326088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B919554-68F8-456A-BCC6-001F81133488}"/>
              </a:ext>
            </a:extLst>
          </p:cNvPr>
          <p:cNvPicPr>
            <a:picLocks noChangeAspect="1"/>
          </p:cNvPicPr>
          <p:nvPr/>
        </p:nvPicPr>
        <p:blipFill>
          <a:blip r:embed="rId3"/>
          <a:stretch>
            <a:fillRect/>
          </a:stretch>
        </p:blipFill>
        <p:spPr>
          <a:xfrm>
            <a:off x="1018644" y="1991170"/>
            <a:ext cx="3452798" cy="4749226"/>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1 (formatif) : allumer une lumière DEL avec la platine d’expérimentation</a:t>
            </a:r>
          </a:p>
        </p:txBody>
      </p:sp>
      <p:pic>
        <p:nvPicPr>
          <p:cNvPr id="6" name="Image 5">
            <a:extLst>
              <a:ext uri="{FF2B5EF4-FFF2-40B4-BE49-F238E27FC236}">
                <a16:creationId xmlns:a16="http://schemas.microsoft.com/office/drawing/2014/main" id="{CF2F5AE7-360E-45F5-AF9C-1FBB4B423F32}"/>
              </a:ext>
            </a:extLst>
          </p:cNvPr>
          <p:cNvPicPr>
            <a:picLocks noChangeAspect="1"/>
          </p:cNvPicPr>
          <p:nvPr/>
        </p:nvPicPr>
        <p:blipFill>
          <a:blip r:embed="rId4"/>
          <a:stretch>
            <a:fillRect/>
          </a:stretch>
        </p:blipFill>
        <p:spPr>
          <a:xfrm>
            <a:off x="7338010" y="1331356"/>
            <a:ext cx="4420217" cy="5277587"/>
          </a:xfrm>
          <a:prstGeom prst="rect">
            <a:avLst/>
          </a:prstGeom>
        </p:spPr>
      </p:pic>
      <p:sp>
        <p:nvSpPr>
          <p:cNvPr id="8" name="ZoneTexte 7">
            <a:extLst>
              <a:ext uri="{FF2B5EF4-FFF2-40B4-BE49-F238E27FC236}">
                <a16:creationId xmlns:a16="http://schemas.microsoft.com/office/drawing/2014/main" id="{27992A98-66A0-4B4B-892F-D53494B87B50}"/>
              </a:ext>
            </a:extLst>
          </p:cNvPr>
          <p:cNvSpPr txBox="1"/>
          <p:nvPr/>
        </p:nvSpPr>
        <p:spPr>
          <a:xfrm>
            <a:off x="1595438" y="1345799"/>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avoir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5"/>
          <a:stretch>
            <a:fillRect/>
          </a:stretch>
        </p:blipFill>
        <p:spPr>
          <a:xfrm>
            <a:off x="3375873" y="1307506"/>
            <a:ext cx="567497" cy="781553"/>
          </a:xfrm>
          <a:prstGeom prst="rect">
            <a:avLst/>
          </a:prstGeom>
        </p:spPr>
      </p:pic>
      <p:sp>
        <p:nvSpPr>
          <p:cNvPr id="14" name="ZoneTexte 13">
            <a:extLst>
              <a:ext uri="{FF2B5EF4-FFF2-40B4-BE49-F238E27FC236}">
                <a16:creationId xmlns:a16="http://schemas.microsoft.com/office/drawing/2014/main" id="{56DA6A67-DB92-47F2-A4EE-801DDBEC7431}"/>
              </a:ext>
            </a:extLst>
          </p:cNvPr>
          <p:cNvSpPr txBox="1"/>
          <p:nvPr/>
        </p:nvSpPr>
        <p:spPr>
          <a:xfrm>
            <a:off x="4289390" y="4897767"/>
            <a:ext cx="1717706" cy="1384995"/>
          </a:xfrm>
          <a:prstGeom prst="rect">
            <a:avLst/>
          </a:prstGeom>
          <a:noFill/>
        </p:spPr>
        <p:txBody>
          <a:bodyPr wrap="square" rtlCol="0">
            <a:spAutoFit/>
          </a:bodyPr>
          <a:lstStyle/>
          <a:p>
            <a:r>
              <a:rPr lang="fr-CA" sz="1200" dirty="0"/>
              <a:t>Portez attention à la longueur des pattes de la DEL. Une patte est plus longue que l’autre. Une DEL ne s’allume que si elle est branchée dans le bon sens. </a:t>
            </a:r>
          </a:p>
        </p:txBody>
      </p:sp>
      <p:sp>
        <p:nvSpPr>
          <p:cNvPr id="19" name="Légende : double flèche horizontale 18">
            <a:extLst>
              <a:ext uri="{FF2B5EF4-FFF2-40B4-BE49-F238E27FC236}">
                <a16:creationId xmlns:a16="http://schemas.microsoft.com/office/drawing/2014/main" id="{CF9A7409-7A7B-4705-A185-0950C79C5816}"/>
              </a:ext>
            </a:extLst>
          </p:cNvPr>
          <p:cNvSpPr/>
          <p:nvPr/>
        </p:nvSpPr>
        <p:spPr>
          <a:xfrm>
            <a:off x="4099038" y="1991170"/>
            <a:ext cx="3452798" cy="1204302"/>
          </a:xfrm>
          <a:prstGeom prst="leftRightArrowCallout">
            <a:avLst>
              <a:gd name="adj1" fmla="val 25000"/>
              <a:gd name="adj2" fmla="val 29031"/>
              <a:gd name="adj3" fmla="val 23450"/>
              <a:gd name="adj4" fmla="val 624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Le dessin à gauche et le schéma à droite représentent le même branchement. Pour commencer, le dessin à gauche est plus facile, mais le schéma à droite est plus efficace.</a:t>
            </a:r>
          </a:p>
        </p:txBody>
      </p:sp>
      <p:pic>
        <p:nvPicPr>
          <p:cNvPr id="26" name="Média en ligne 25" title="Exercice 1 : allumer une lumière DEL avec la platine d’expérimentation">
            <a:hlinkClick r:id="" action="ppaction://media"/>
            <a:extLst>
              <a:ext uri="{FF2B5EF4-FFF2-40B4-BE49-F238E27FC236}">
                <a16:creationId xmlns:a16="http://schemas.microsoft.com/office/drawing/2014/main" id="{6C256A0B-FACD-46A3-9D38-989D8FA2858C}"/>
              </a:ext>
            </a:extLst>
          </p:cNvPr>
          <p:cNvPicPr>
            <a:picLocks noRot="1" noChangeAspect="1"/>
          </p:cNvPicPr>
          <p:nvPr>
            <a:videoFile r:link="rId1"/>
          </p:nvPr>
        </p:nvPicPr>
        <p:blipFill>
          <a:blip r:embed="rId6"/>
          <a:stretch>
            <a:fillRect/>
          </a:stretch>
        </p:blipFill>
        <p:spPr>
          <a:xfrm>
            <a:off x="4385257" y="3282004"/>
            <a:ext cx="2880360" cy="1620203"/>
          </a:xfrm>
          <a:prstGeom prst="rect">
            <a:avLst/>
          </a:prstGeom>
        </p:spPr>
      </p:pic>
    </p:spTree>
    <p:extLst>
      <p:ext uri="{BB962C8B-B14F-4D97-AF65-F5344CB8AC3E}">
        <p14:creationId xmlns:p14="http://schemas.microsoft.com/office/powerpoint/2010/main" val="325751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4500A-BA7A-4255-8DD6-44AA0F2CB466}"/>
              </a:ext>
            </a:extLst>
          </p:cNvPr>
          <p:cNvSpPr>
            <a:spLocks noGrp="1"/>
          </p:cNvSpPr>
          <p:nvPr>
            <p:ph type="title"/>
          </p:nvPr>
        </p:nvSpPr>
        <p:spPr/>
        <p:txBody>
          <a:bodyPr/>
          <a:lstStyle/>
          <a:p>
            <a:r>
              <a:rPr lang="fr-CA" dirty="0"/>
              <a:t>Des mots </a:t>
            </a:r>
            <a:r>
              <a:rPr lang="fr-CA" dirty="0">
                <a:solidFill>
                  <a:schemeClr val="bg1"/>
                </a:solidFill>
                <a:highlight>
                  <a:srgbClr val="000000"/>
                </a:highlight>
              </a:rPr>
              <a:t>surlignés</a:t>
            </a:r>
            <a:r>
              <a:rPr lang="fr-CA" dirty="0">
                <a:solidFill>
                  <a:schemeClr val="bg1"/>
                </a:solidFill>
              </a:rPr>
              <a:t> </a:t>
            </a:r>
            <a:r>
              <a:rPr lang="fr-CA" b="0" dirty="0">
                <a:solidFill>
                  <a:schemeClr val="tx1">
                    <a:lumMod val="50000"/>
                  </a:schemeClr>
                </a:solidFill>
              </a:rPr>
              <a:t>ou en </a:t>
            </a:r>
            <a:r>
              <a:rPr lang="fr-CA" dirty="0">
                <a:solidFill>
                  <a:schemeClr val="tx1">
                    <a:lumMod val="50000"/>
                  </a:schemeClr>
                </a:solidFill>
              </a:rPr>
              <a:t>gras</a:t>
            </a:r>
          </a:p>
        </p:txBody>
      </p:sp>
      <p:sp>
        <p:nvSpPr>
          <p:cNvPr id="3" name="Espace réservé du contenu 2">
            <a:extLst>
              <a:ext uri="{FF2B5EF4-FFF2-40B4-BE49-F238E27FC236}">
                <a16:creationId xmlns:a16="http://schemas.microsoft.com/office/drawing/2014/main" id="{661B704C-3B0C-4FC7-86CD-EB7EFA41A0B5}"/>
              </a:ext>
            </a:extLst>
          </p:cNvPr>
          <p:cNvSpPr>
            <a:spLocks noGrp="1"/>
          </p:cNvSpPr>
          <p:nvPr>
            <p:ph idx="1"/>
          </p:nvPr>
        </p:nvSpPr>
        <p:spPr/>
        <p:txBody>
          <a:bodyPr>
            <a:normAutofit/>
          </a:bodyPr>
          <a:lstStyle/>
          <a:p>
            <a:pPr marL="0" indent="0">
              <a:buNone/>
            </a:pPr>
            <a:r>
              <a:rPr lang="fr-CA" sz="3200" dirty="0"/>
              <a:t>Lorsque vous trouvez des mots qui sont surlignés comme </a:t>
            </a:r>
            <a:r>
              <a:rPr lang="fr-CA" sz="3200" dirty="0">
                <a:solidFill>
                  <a:schemeClr val="bg1"/>
                </a:solidFill>
                <a:highlight>
                  <a:srgbClr val="000000"/>
                </a:highlight>
              </a:rPr>
              <a:t>capteur</a:t>
            </a:r>
            <a:r>
              <a:rPr lang="fr-CA" sz="3200" dirty="0">
                <a:solidFill>
                  <a:schemeClr val="bg1"/>
                </a:solidFill>
              </a:rPr>
              <a:t> </a:t>
            </a:r>
            <a:r>
              <a:rPr lang="fr-CA" sz="3200" dirty="0"/>
              <a:t>ou en </a:t>
            </a:r>
            <a:r>
              <a:rPr lang="fr-CA" sz="3200" b="1" dirty="0"/>
              <a:t>gras</a:t>
            </a:r>
            <a:r>
              <a:rPr lang="fr-CA" sz="3200" dirty="0"/>
              <a:t> , vous devez mémoriser ces terme qui sont très importants et vous devez être capable de les définir et des les utiliser convenablement; ils seront assurément dans l’examen!</a:t>
            </a:r>
          </a:p>
          <a:p>
            <a:pPr marL="0" indent="0">
              <a:buNone/>
            </a:pPr>
            <a:endParaRPr lang="fr-CA" sz="3200" dirty="0"/>
          </a:p>
          <a:p>
            <a:pPr marL="0" indent="0">
              <a:buNone/>
            </a:pPr>
            <a:r>
              <a:rPr lang="fr-CA" sz="3200" dirty="0"/>
              <a:t>À noter que la couleur de surlignage ou du gras peut changer. </a:t>
            </a:r>
          </a:p>
        </p:txBody>
      </p:sp>
    </p:spTree>
    <p:extLst>
      <p:ext uri="{BB962C8B-B14F-4D97-AF65-F5344CB8AC3E}">
        <p14:creationId xmlns:p14="http://schemas.microsoft.com/office/powerpoint/2010/main" val="2598505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B919554-68F8-456A-BCC6-001F81133488}"/>
              </a:ext>
            </a:extLst>
          </p:cNvPr>
          <p:cNvPicPr>
            <a:picLocks noChangeAspect="1"/>
          </p:cNvPicPr>
          <p:nvPr/>
        </p:nvPicPr>
        <p:blipFill>
          <a:blip r:embed="rId2"/>
          <a:stretch>
            <a:fillRect/>
          </a:stretch>
        </p:blipFill>
        <p:spPr>
          <a:xfrm>
            <a:off x="1098765" y="1318288"/>
            <a:ext cx="3452798" cy="4749226"/>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 cheminement électrique de l’exercice 1</a:t>
            </a:r>
          </a:p>
        </p:txBody>
      </p:sp>
      <p:pic>
        <p:nvPicPr>
          <p:cNvPr id="6" name="Image 5">
            <a:extLst>
              <a:ext uri="{FF2B5EF4-FFF2-40B4-BE49-F238E27FC236}">
                <a16:creationId xmlns:a16="http://schemas.microsoft.com/office/drawing/2014/main" id="{CF2F5AE7-360E-45F5-AF9C-1FBB4B423F32}"/>
              </a:ext>
            </a:extLst>
          </p:cNvPr>
          <p:cNvPicPr>
            <a:picLocks noChangeAspect="1"/>
          </p:cNvPicPr>
          <p:nvPr/>
        </p:nvPicPr>
        <p:blipFill>
          <a:blip r:embed="rId3"/>
          <a:stretch>
            <a:fillRect/>
          </a:stretch>
        </p:blipFill>
        <p:spPr>
          <a:xfrm>
            <a:off x="6829046" y="1160463"/>
            <a:ext cx="4420217" cy="5277587"/>
          </a:xfrm>
          <a:prstGeom prst="rect">
            <a:avLst/>
          </a:prstGeom>
        </p:spPr>
      </p:pic>
      <p:sp>
        <p:nvSpPr>
          <p:cNvPr id="7" name="ZoneTexte 6">
            <a:extLst>
              <a:ext uri="{FF2B5EF4-FFF2-40B4-BE49-F238E27FC236}">
                <a16:creationId xmlns:a16="http://schemas.microsoft.com/office/drawing/2014/main" id="{E48129C5-F586-4FB5-BE49-BA811D8D9F47}"/>
              </a:ext>
            </a:extLst>
          </p:cNvPr>
          <p:cNvSpPr txBox="1"/>
          <p:nvPr/>
        </p:nvSpPr>
        <p:spPr>
          <a:xfrm>
            <a:off x="4463846" y="3405330"/>
            <a:ext cx="2289293" cy="95410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tx2"/>
                </a:solidFill>
              </a:rPr>
              <a:t>Les flèches rouges représentent le cheminement du </a:t>
            </a:r>
            <a:r>
              <a:rPr lang="fr-CA" sz="1400" dirty="0">
                <a:solidFill>
                  <a:schemeClr val="bg1"/>
                </a:solidFill>
                <a:highlight>
                  <a:srgbClr val="000000"/>
                </a:highlight>
              </a:rPr>
              <a:t>positif (+)</a:t>
            </a:r>
            <a:r>
              <a:rPr lang="fr-CA" sz="1400" dirty="0">
                <a:solidFill>
                  <a:schemeClr val="tx2"/>
                </a:solidFill>
              </a:rPr>
              <a:t> et les flèches noires celui du </a:t>
            </a:r>
            <a:r>
              <a:rPr lang="fr-CA" sz="1400" dirty="0">
                <a:solidFill>
                  <a:schemeClr val="bg1"/>
                </a:solidFill>
                <a:highlight>
                  <a:srgbClr val="000000"/>
                </a:highlight>
              </a:rPr>
              <a:t>négatif (-)</a:t>
            </a:r>
            <a:r>
              <a:rPr lang="fr-CA" sz="1400" dirty="0">
                <a:solidFill>
                  <a:schemeClr val="tx2"/>
                </a:solidFill>
              </a:rPr>
              <a:t> </a:t>
            </a:r>
          </a:p>
        </p:txBody>
      </p:sp>
      <p:cxnSp>
        <p:nvCxnSpPr>
          <p:cNvPr id="10" name="Connecteur droit avec flèche 9">
            <a:extLst>
              <a:ext uri="{FF2B5EF4-FFF2-40B4-BE49-F238E27FC236}">
                <a16:creationId xmlns:a16="http://schemas.microsoft.com/office/drawing/2014/main" id="{90421C84-0F9E-4490-A264-C78EFED5BE81}"/>
              </a:ext>
            </a:extLst>
          </p:cNvPr>
          <p:cNvCxnSpPr>
            <a:cxnSpLocks/>
          </p:cNvCxnSpPr>
          <p:nvPr/>
        </p:nvCxnSpPr>
        <p:spPr>
          <a:xfrm flipH="1">
            <a:off x="1876434" y="3186233"/>
            <a:ext cx="348682"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72DC6445-541F-434F-93A0-845C322048AD}"/>
              </a:ext>
            </a:extLst>
          </p:cNvPr>
          <p:cNvCxnSpPr>
            <a:cxnSpLocks/>
          </p:cNvCxnSpPr>
          <p:nvPr/>
        </p:nvCxnSpPr>
        <p:spPr>
          <a:xfrm>
            <a:off x="1362262" y="1925039"/>
            <a:ext cx="0" cy="2324457"/>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247BDFB2-222E-4DD1-88D7-ADF37ED994BC}"/>
              </a:ext>
            </a:extLst>
          </p:cNvPr>
          <p:cNvCxnSpPr>
            <a:cxnSpLocks/>
          </p:cNvCxnSpPr>
          <p:nvPr/>
        </p:nvCxnSpPr>
        <p:spPr>
          <a:xfrm>
            <a:off x="1362262" y="4367395"/>
            <a:ext cx="0" cy="1189607"/>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B143549-343E-43BD-B94E-CB56FDC1467A}"/>
              </a:ext>
            </a:extLst>
          </p:cNvPr>
          <p:cNvCxnSpPr>
            <a:cxnSpLocks/>
          </p:cNvCxnSpPr>
          <p:nvPr/>
        </p:nvCxnSpPr>
        <p:spPr>
          <a:xfrm>
            <a:off x="2942962" y="4249496"/>
            <a:ext cx="367469"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46389124-0CF2-409B-BCFB-0B1AB46C5082}"/>
              </a:ext>
            </a:extLst>
          </p:cNvPr>
          <p:cNvCxnSpPr>
            <a:cxnSpLocks/>
          </p:cNvCxnSpPr>
          <p:nvPr/>
        </p:nvCxnSpPr>
        <p:spPr>
          <a:xfrm flipH="1">
            <a:off x="1943104" y="4762244"/>
            <a:ext cx="376015" cy="0"/>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F6802432-06ED-4322-832A-3D7E070957F8}"/>
              </a:ext>
            </a:extLst>
          </p:cNvPr>
          <p:cNvCxnSpPr>
            <a:cxnSpLocks/>
          </p:cNvCxnSpPr>
          <p:nvPr/>
        </p:nvCxnSpPr>
        <p:spPr>
          <a:xfrm>
            <a:off x="1498723" y="4676785"/>
            <a:ext cx="0" cy="880217"/>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E018EE94-F2CA-45C9-A7A6-5DA426F93237}"/>
              </a:ext>
            </a:extLst>
          </p:cNvPr>
          <p:cNvCxnSpPr>
            <a:cxnSpLocks/>
          </p:cNvCxnSpPr>
          <p:nvPr/>
        </p:nvCxnSpPr>
        <p:spPr>
          <a:xfrm flipH="1" flipV="1">
            <a:off x="1498723" y="1925039"/>
            <a:ext cx="1" cy="2503918"/>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4352584-12BB-4E10-8E86-5CF1BD1A11F0}"/>
              </a:ext>
            </a:extLst>
          </p:cNvPr>
          <p:cNvCxnSpPr>
            <a:cxnSpLocks/>
          </p:cNvCxnSpPr>
          <p:nvPr/>
        </p:nvCxnSpPr>
        <p:spPr>
          <a:xfrm>
            <a:off x="1898682" y="3456975"/>
            <a:ext cx="287681" cy="0"/>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3E8A9D6B-46D3-4240-B742-05B47B344FE6}"/>
              </a:ext>
            </a:extLst>
          </p:cNvPr>
          <p:cNvCxnSpPr>
            <a:cxnSpLocks/>
          </p:cNvCxnSpPr>
          <p:nvPr/>
        </p:nvCxnSpPr>
        <p:spPr>
          <a:xfrm flipH="1">
            <a:off x="2825164" y="4787883"/>
            <a:ext cx="510905" cy="0"/>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2AAA49A0-8FF4-4882-90E8-6E133ED34A0A}"/>
              </a:ext>
            </a:extLst>
          </p:cNvPr>
          <p:cNvCxnSpPr>
            <a:cxnSpLocks/>
          </p:cNvCxnSpPr>
          <p:nvPr/>
        </p:nvCxnSpPr>
        <p:spPr>
          <a:xfrm flipV="1">
            <a:off x="8117500" y="1728923"/>
            <a:ext cx="0" cy="683662"/>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9DDE0AEE-6115-4E9E-AE1D-13B39A8DA3C6}"/>
              </a:ext>
            </a:extLst>
          </p:cNvPr>
          <p:cNvCxnSpPr>
            <a:cxnSpLocks/>
          </p:cNvCxnSpPr>
          <p:nvPr/>
        </p:nvCxnSpPr>
        <p:spPr>
          <a:xfrm>
            <a:off x="10194127" y="1728923"/>
            <a:ext cx="0" cy="2367184"/>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8505C67F-B2DA-4E61-807D-E7E64A910642}"/>
              </a:ext>
            </a:extLst>
          </p:cNvPr>
          <p:cNvCxnSpPr>
            <a:cxnSpLocks/>
          </p:cNvCxnSpPr>
          <p:nvPr/>
        </p:nvCxnSpPr>
        <p:spPr>
          <a:xfrm>
            <a:off x="10194127" y="4335389"/>
            <a:ext cx="0" cy="401653"/>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9F1E6A66-1954-47A6-B4FE-149423A2DD67}"/>
              </a:ext>
            </a:extLst>
          </p:cNvPr>
          <p:cNvCxnSpPr>
            <a:cxnSpLocks/>
          </p:cNvCxnSpPr>
          <p:nvPr/>
        </p:nvCxnSpPr>
        <p:spPr>
          <a:xfrm flipH="1">
            <a:off x="10194127" y="5164331"/>
            <a:ext cx="1" cy="717847"/>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E1222C05-CEA9-4FEC-88A5-F9C57DD2AFA7}"/>
              </a:ext>
            </a:extLst>
          </p:cNvPr>
          <p:cNvCxnSpPr>
            <a:cxnSpLocks/>
          </p:cNvCxnSpPr>
          <p:nvPr/>
        </p:nvCxnSpPr>
        <p:spPr>
          <a:xfrm flipV="1">
            <a:off x="8117500" y="5275430"/>
            <a:ext cx="0" cy="606748"/>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667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480ADD6-F6EF-4F9A-93EE-1FA69E3E6E99}"/>
              </a:ext>
            </a:extLst>
          </p:cNvPr>
          <p:cNvPicPr>
            <a:picLocks noChangeAspect="1"/>
          </p:cNvPicPr>
          <p:nvPr/>
        </p:nvPicPr>
        <p:blipFill>
          <a:blip r:embed="rId3"/>
          <a:stretch>
            <a:fillRect/>
          </a:stretch>
        </p:blipFill>
        <p:spPr>
          <a:xfrm>
            <a:off x="1111666" y="2115240"/>
            <a:ext cx="3178463" cy="4298148"/>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2 (formatif) : allumer une lumière DEL avec un interrupteur</a:t>
            </a:r>
          </a:p>
        </p:txBody>
      </p:sp>
      <p:sp>
        <p:nvSpPr>
          <p:cNvPr id="8" name="ZoneTexte 7">
            <a:extLst>
              <a:ext uri="{FF2B5EF4-FFF2-40B4-BE49-F238E27FC236}">
                <a16:creationId xmlns:a16="http://schemas.microsoft.com/office/drawing/2014/main" id="{27992A98-66A0-4B4B-892F-D53494B87B50}"/>
              </a:ext>
            </a:extLst>
          </p:cNvPr>
          <p:cNvSpPr txBox="1"/>
          <p:nvPr/>
        </p:nvSpPr>
        <p:spPr>
          <a:xfrm>
            <a:off x="1595438" y="1345799"/>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être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4"/>
          <a:stretch>
            <a:fillRect/>
          </a:stretch>
        </p:blipFill>
        <p:spPr>
          <a:xfrm>
            <a:off x="3375873" y="1307506"/>
            <a:ext cx="567497" cy="781553"/>
          </a:xfrm>
          <a:prstGeom prst="rect">
            <a:avLst/>
          </a:prstGeom>
        </p:spPr>
      </p:pic>
      <p:pic>
        <p:nvPicPr>
          <p:cNvPr id="11" name="Image 10">
            <a:extLst>
              <a:ext uri="{FF2B5EF4-FFF2-40B4-BE49-F238E27FC236}">
                <a16:creationId xmlns:a16="http://schemas.microsoft.com/office/drawing/2014/main" id="{5DC7CFD9-9DA5-464F-9177-4022849389A2}"/>
              </a:ext>
            </a:extLst>
          </p:cNvPr>
          <p:cNvPicPr>
            <a:picLocks noChangeAspect="1"/>
          </p:cNvPicPr>
          <p:nvPr/>
        </p:nvPicPr>
        <p:blipFill>
          <a:blip r:embed="rId5"/>
          <a:stretch>
            <a:fillRect/>
          </a:stretch>
        </p:blipFill>
        <p:spPr>
          <a:xfrm>
            <a:off x="7088332" y="1474265"/>
            <a:ext cx="4113553" cy="4857782"/>
          </a:xfrm>
          <a:prstGeom prst="rect">
            <a:avLst/>
          </a:prstGeom>
        </p:spPr>
      </p:pic>
      <p:sp>
        <p:nvSpPr>
          <p:cNvPr id="13" name="Légende : double flèche horizontale 12">
            <a:extLst>
              <a:ext uri="{FF2B5EF4-FFF2-40B4-BE49-F238E27FC236}">
                <a16:creationId xmlns:a16="http://schemas.microsoft.com/office/drawing/2014/main" id="{0D530CC0-B5D1-41A1-9E9E-8A12B42A723E}"/>
              </a:ext>
            </a:extLst>
          </p:cNvPr>
          <p:cNvSpPr/>
          <p:nvPr/>
        </p:nvSpPr>
        <p:spPr>
          <a:xfrm>
            <a:off x="4071900" y="2786900"/>
            <a:ext cx="3031672" cy="1284200"/>
          </a:xfrm>
          <a:prstGeom prst="leftRightArrowCallout">
            <a:avLst>
              <a:gd name="adj1" fmla="val 25000"/>
              <a:gd name="adj2" fmla="val 29031"/>
              <a:gd name="adj3" fmla="val 23450"/>
              <a:gd name="adj4" fmla="val 695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Le dessin à gauche et le schéma à droite représentent le même branchement. Pour commencer, le dessin à gauche est plus facile, mais le schéma à droite est plus efficace.</a:t>
            </a:r>
          </a:p>
        </p:txBody>
      </p:sp>
      <p:pic>
        <p:nvPicPr>
          <p:cNvPr id="14" name="Média en ligne 13" title="Exercice 2 : allumer une DEL avec un interrupteur">
            <a:hlinkClick r:id="" action="ppaction://media"/>
            <a:extLst>
              <a:ext uri="{FF2B5EF4-FFF2-40B4-BE49-F238E27FC236}">
                <a16:creationId xmlns:a16="http://schemas.microsoft.com/office/drawing/2014/main" id="{4CF8855E-C23E-4884-B71D-69F1D7061135}"/>
              </a:ext>
            </a:extLst>
          </p:cNvPr>
          <p:cNvPicPr>
            <a:picLocks noRot="1" noChangeAspect="1"/>
          </p:cNvPicPr>
          <p:nvPr>
            <a:videoFile r:link="rId1"/>
          </p:nvPr>
        </p:nvPicPr>
        <p:blipFill>
          <a:blip r:embed="rId6"/>
          <a:stretch>
            <a:fillRect/>
          </a:stretch>
        </p:blipFill>
        <p:spPr>
          <a:xfrm>
            <a:off x="4418898" y="4527682"/>
            <a:ext cx="2540665" cy="1429124"/>
          </a:xfrm>
          <a:prstGeom prst="rect">
            <a:avLst/>
          </a:prstGeom>
        </p:spPr>
      </p:pic>
    </p:spTree>
    <p:extLst>
      <p:ext uri="{BB962C8B-B14F-4D97-AF65-F5344CB8AC3E}">
        <p14:creationId xmlns:p14="http://schemas.microsoft.com/office/powerpoint/2010/main" val="53744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DFD9DC0-BCF7-451A-AA96-21B57168DF0B}"/>
              </a:ext>
            </a:extLst>
          </p:cNvPr>
          <p:cNvPicPr>
            <a:picLocks noChangeAspect="1"/>
          </p:cNvPicPr>
          <p:nvPr/>
        </p:nvPicPr>
        <p:blipFill>
          <a:blip r:embed="rId3"/>
          <a:stretch>
            <a:fillRect/>
          </a:stretch>
        </p:blipFill>
        <p:spPr>
          <a:xfrm>
            <a:off x="5979047" y="1384419"/>
            <a:ext cx="5597328" cy="5062290"/>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3 (sommatif) : allumer deux lumières DEL à partir de deux interrupteurs</a:t>
            </a:r>
          </a:p>
        </p:txBody>
      </p:sp>
      <p:sp>
        <p:nvSpPr>
          <p:cNvPr id="8" name="ZoneTexte 7">
            <a:extLst>
              <a:ext uri="{FF2B5EF4-FFF2-40B4-BE49-F238E27FC236}">
                <a16:creationId xmlns:a16="http://schemas.microsoft.com/office/drawing/2014/main" id="{27992A98-66A0-4B4B-892F-D53494B87B50}"/>
              </a:ext>
            </a:extLst>
          </p:cNvPr>
          <p:cNvSpPr txBox="1"/>
          <p:nvPr/>
        </p:nvSpPr>
        <p:spPr>
          <a:xfrm>
            <a:off x="4615343" y="1319618"/>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être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4"/>
          <a:stretch>
            <a:fillRect/>
          </a:stretch>
        </p:blipFill>
        <p:spPr>
          <a:xfrm>
            <a:off x="6395778" y="1281325"/>
            <a:ext cx="567497" cy="781553"/>
          </a:xfrm>
          <a:prstGeom prst="rect">
            <a:avLst/>
          </a:prstGeom>
        </p:spPr>
      </p:pic>
      <p:pic>
        <p:nvPicPr>
          <p:cNvPr id="6" name="Média en ligne 5" title="Exercice 3 : allumer deux DEL avec des interrupteurs">
            <a:hlinkClick r:id="" action="ppaction://media"/>
            <a:extLst>
              <a:ext uri="{FF2B5EF4-FFF2-40B4-BE49-F238E27FC236}">
                <a16:creationId xmlns:a16="http://schemas.microsoft.com/office/drawing/2014/main" id="{8DA005AB-EDAE-40A4-85B0-E2FFF6573162}"/>
              </a:ext>
            </a:extLst>
          </p:cNvPr>
          <p:cNvPicPr>
            <a:picLocks noRot="1" noChangeAspect="1"/>
          </p:cNvPicPr>
          <p:nvPr>
            <a:videoFile r:link="rId1"/>
          </p:nvPr>
        </p:nvPicPr>
        <p:blipFill>
          <a:blip r:embed="rId5"/>
          <a:stretch>
            <a:fillRect/>
          </a:stretch>
        </p:blipFill>
        <p:spPr>
          <a:xfrm>
            <a:off x="1595438" y="3741017"/>
            <a:ext cx="3912075" cy="2200542"/>
          </a:xfrm>
          <a:prstGeom prst="rect">
            <a:avLst/>
          </a:prstGeom>
        </p:spPr>
      </p:pic>
      <p:sp>
        <p:nvSpPr>
          <p:cNvPr id="7" name="ZoneTexte 6">
            <a:extLst>
              <a:ext uri="{FF2B5EF4-FFF2-40B4-BE49-F238E27FC236}">
                <a16:creationId xmlns:a16="http://schemas.microsoft.com/office/drawing/2014/main" id="{47FB0EE6-BBB9-4E65-A25A-5AB776B92838}"/>
              </a:ext>
            </a:extLst>
          </p:cNvPr>
          <p:cNvSpPr txBox="1"/>
          <p:nvPr/>
        </p:nvSpPr>
        <p:spPr>
          <a:xfrm>
            <a:off x="1503378" y="2505670"/>
            <a:ext cx="4096193" cy="923330"/>
          </a:xfrm>
          <a:prstGeom prst="rect">
            <a:avLst/>
          </a:prstGeom>
          <a:noFill/>
        </p:spPr>
        <p:txBody>
          <a:bodyPr wrap="square" rtlCol="0">
            <a:spAutoFit/>
          </a:bodyPr>
          <a:lstStyle/>
          <a:p>
            <a:r>
              <a:rPr lang="fr-CA" dirty="0"/>
              <a:t>Réalisez le circuit de droite qui est simplement l’ajout d’un interrupteur et d’une DEL à l’exercice 2.</a:t>
            </a:r>
          </a:p>
        </p:txBody>
      </p:sp>
    </p:spTree>
    <p:extLst>
      <p:ext uri="{BB962C8B-B14F-4D97-AF65-F5344CB8AC3E}">
        <p14:creationId xmlns:p14="http://schemas.microsoft.com/office/powerpoint/2010/main" val="411785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3</a:t>
            </a:r>
            <a:endParaRPr lang="fr-CA" dirty="0"/>
          </a:p>
        </p:txBody>
      </p:sp>
      <p:sp>
        <p:nvSpPr>
          <p:cNvPr id="3" name="Espace réservé du texte 2">
            <a:extLst>
              <a:ext uri="{FF2B5EF4-FFF2-40B4-BE49-F238E27FC236}">
                <a16:creationId xmlns:a16="http://schemas.microsoft.com/office/drawing/2014/main" id="{FD3A09EF-7CCD-43FF-80DD-E58030B8E38F}"/>
              </a:ext>
            </a:extLst>
          </p:cNvPr>
          <p:cNvSpPr>
            <a:spLocks noGrp="1"/>
          </p:cNvSpPr>
          <p:nvPr>
            <p:ph type="body" sz="quarter" idx="10"/>
          </p:nvPr>
        </p:nvSpPr>
        <p:spPr/>
        <p:txBody>
          <a:bodyPr/>
          <a:lstStyle/>
          <a:p>
            <a:r>
              <a:rPr lang="fr-CA" dirty="0"/>
              <a:t>Introduction à l’électronique et à l’environnement Arduino</a:t>
            </a:r>
          </a:p>
          <a:p>
            <a:endParaRPr lang="fr-CA" dirty="0"/>
          </a:p>
        </p:txBody>
      </p:sp>
    </p:spTree>
    <p:extLst>
      <p:ext uri="{BB962C8B-B14F-4D97-AF65-F5344CB8AC3E}">
        <p14:creationId xmlns:p14="http://schemas.microsoft.com/office/powerpoint/2010/main" val="2327618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p:txBody>
          <a:bodyPr>
            <a:normAutofit/>
          </a:bodyPr>
          <a:lstStyle/>
          <a:p>
            <a:r>
              <a:rPr lang="en-CA" dirty="0"/>
              <a:t>RETOUR SUR LE QUIZ FORMATIF 1</a:t>
            </a:r>
            <a:endParaRPr lang="fr-CA" dirty="0"/>
          </a:p>
        </p:txBody>
      </p:sp>
    </p:spTree>
    <p:extLst>
      <p:ext uri="{BB962C8B-B14F-4D97-AF65-F5344CB8AC3E}">
        <p14:creationId xmlns:p14="http://schemas.microsoft.com/office/powerpoint/2010/main" val="3454586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498FF-CD89-44C4-8F30-5207A500442A}"/>
              </a:ext>
            </a:extLst>
          </p:cNvPr>
          <p:cNvSpPr>
            <a:spLocks noGrp="1"/>
          </p:cNvSpPr>
          <p:nvPr>
            <p:ph type="title"/>
          </p:nvPr>
        </p:nvSpPr>
        <p:spPr>
          <a:xfrm>
            <a:off x="839788" y="365125"/>
            <a:ext cx="10515600" cy="1325563"/>
          </a:xfrm>
        </p:spPr>
        <p:txBody>
          <a:bodyPr anchor="ctr">
            <a:normAutofit/>
          </a:bodyPr>
          <a:lstStyle/>
          <a:p>
            <a:r>
              <a:rPr lang="en-CA" dirty="0"/>
              <a:t>LA LOI D’OHM : U = I • R</a:t>
            </a:r>
            <a:endParaRPr lang="fr-CA" dirty="0"/>
          </a:p>
        </p:txBody>
      </p:sp>
      <p:sp>
        <p:nvSpPr>
          <p:cNvPr id="3" name="Espace réservé du contenu 2">
            <a:extLst>
              <a:ext uri="{FF2B5EF4-FFF2-40B4-BE49-F238E27FC236}">
                <a16:creationId xmlns:a16="http://schemas.microsoft.com/office/drawing/2014/main" id="{1590C506-123B-455B-A605-0AE8FEED38EE}"/>
              </a:ext>
            </a:extLst>
          </p:cNvPr>
          <p:cNvSpPr>
            <a:spLocks noGrp="1"/>
          </p:cNvSpPr>
          <p:nvPr>
            <p:ph sz="half" idx="2"/>
          </p:nvPr>
        </p:nvSpPr>
        <p:spPr>
          <a:xfrm>
            <a:off x="839788" y="1523145"/>
            <a:ext cx="5157787" cy="4304302"/>
          </a:xfrm>
        </p:spPr>
        <p:txBody>
          <a:bodyPr>
            <a:normAutofit/>
          </a:bodyPr>
          <a:lstStyle/>
          <a:p>
            <a:r>
              <a:rPr lang="fr-CA" dirty="0"/>
              <a:t>On peut comparer l’électricité à l’écoulement de l’eau dans un tuyau : </a:t>
            </a:r>
          </a:p>
          <a:p>
            <a:pPr lvl="1"/>
            <a:r>
              <a:rPr lang="fr-CA" sz="2000" dirty="0"/>
              <a:t>le débit d’eau correspond au courant électrique </a:t>
            </a:r>
            <a:r>
              <a:rPr lang="fr-CA" sz="2000" b="1" dirty="0"/>
              <a:t>I </a:t>
            </a:r>
            <a:r>
              <a:rPr lang="fr-CA" sz="2000" dirty="0"/>
              <a:t>(qui est d’ailleurs le débit d’électrons), </a:t>
            </a:r>
          </a:p>
          <a:p>
            <a:pPr lvl="1"/>
            <a:r>
              <a:rPr lang="fr-CA" sz="2000" dirty="0"/>
              <a:t>la différence de pression à la différence de potentiel électrique (qui est la tension </a:t>
            </a:r>
            <a:r>
              <a:rPr lang="fr-CA" sz="2000" b="1" dirty="0"/>
              <a:t>U</a:t>
            </a:r>
            <a:r>
              <a:rPr lang="fr-CA" sz="2000" dirty="0"/>
              <a:t>) </a:t>
            </a:r>
          </a:p>
          <a:p>
            <a:pPr lvl="1"/>
            <a:r>
              <a:rPr lang="fr-CA" sz="2000" dirty="0"/>
              <a:t>et, enfin, le rétrécissement à la résistance </a:t>
            </a:r>
            <a:r>
              <a:rPr lang="fr-CA" sz="2000" b="1" dirty="0"/>
              <a:t>R</a:t>
            </a:r>
            <a:r>
              <a:rPr lang="fr-CA" sz="2000" dirty="0"/>
              <a:t>.</a:t>
            </a:r>
          </a:p>
          <a:p>
            <a:r>
              <a:rPr lang="fr-CA" dirty="0"/>
              <a:t>Pour une tension fixe, plus la résistance est faible, plus le courant la traversant est fort. Cette proportion est vérifiée par la loi d’Ohm:</a:t>
            </a:r>
          </a:p>
          <a:p>
            <a:pPr marL="0" indent="0" algn="ctr">
              <a:buNone/>
            </a:pPr>
            <a:r>
              <a:rPr lang="en-CA" sz="4000" b="1" dirty="0"/>
              <a:t>U = I • R</a:t>
            </a:r>
            <a:endParaRPr lang="fr-CA" sz="4000" b="1" dirty="0"/>
          </a:p>
        </p:txBody>
      </p:sp>
      <p:pic>
        <p:nvPicPr>
          <p:cNvPr id="4" name="Image 3">
            <a:extLst>
              <a:ext uri="{FF2B5EF4-FFF2-40B4-BE49-F238E27FC236}">
                <a16:creationId xmlns:a16="http://schemas.microsoft.com/office/drawing/2014/main" id="{08B21A5F-E65A-4C0D-A163-B15C44D55476}"/>
              </a:ext>
            </a:extLst>
          </p:cNvPr>
          <p:cNvPicPr>
            <a:picLocks noChangeAspect="1"/>
          </p:cNvPicPr>
          <p:nvPr/>
        </p:nvPicPr>
        <p:blipFill>
          <a:blip r:embed="rId2"/>
          <a:stretch>
            <a:fillRect/>
          </a:stretch>
        </p:blipFill>
        <p:spPr>
          <a:xfrm>
            <a:off x="6194427" y="1690688"/>
            <a:ext cx="5183188" cy="3939222"/>
          </a:xfrm>
          <a:prstGeom prst="rect">
            <a:avLst/>
          </a:prstGeom>
          <a:noFill/>
        </p:spPr>
      </p:pic>
    </p:spTree>
    <p:extLst>
      <p:ext uri="{BB962C8B-B14F-4D97-AF65-F5344CB8AC3E}">
        <p14:creationId xmlns:p14="http://schemas.microsoft.com/office/powerpoint/2010/main" val="17878470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498FF-CD89-44C4-8F30-5207A500442A}"/>
              </a:ext>
            </a:extLst>
          </p:cNvPr>
          <p:cNvSpPr>
            <a:spLocks noGrp="1"/>
          </p:cNvSpPr>
          <p:nvPr>
            <p:ph type="title"/>
          </p:nvPr>
        </p:nvSpPr>
        <p:spPr>
          <a:xfrm>
            <a:off x="839788" y="365125"/>
            <a:ext cx="10515600" cy="1325563"/>
          </a:xfrm>
        </p:spPr>
        <p:txBody>
          <a:bodyPr anchor="ctr">
            <a:normAutofit/>
          </a:bodyPr>
          <a:lstStyle/>
          <a:p>
            <a:r>
              <a:rPr lang="en-CA" sz="3200" dirty="0"/>
              <a:t>EXERCICE : CALCULER LE COURANT AVEC U = I • R</a:t>
            </a:r>
            <a:endParaRPr lang="fr-CA" sz="3200" dirty="0"/>
          </a:p>
        </p:txBody>
      </p:sp>
      <p:pic>
        <p:nvPicPr>
          <p:cNvPr id="7" name="Image 6">
            <a:extLst>
              <a:ext uri="{FF2B5EF4-FFF2-40B4-BE49-F238E27FC236}">
                <a16:creationId xmlns:a16="http://schemas.microsoft.com/office/drawing/2014/main" id="{719CB5B1-53F3-46CB-9523-9B9D29370DAE}"/>
              </a:ext>
            </a:extLst>
          </p:cNvPr>
          <p:cNvPicPr>
            <a:picLocks noChangeAspect="1"/>
          </p:cNvPicPr>
          <p:nvPr/>
        </p:nvPicPr>
        <p:blipFill>
          <a:blip r:embed="rId2"/>
          <a:stretch>
            <a:fillRect/>
          </a:stretch>
        </p:blipFill>
        <p:spPr>
          <a:xfrm>
            <a:off x="1076661" y="1515035"/>
            <a:ext cx="3125945" cy="4668260"/>
          </a:xfrm>
          <a:prstGeom prst="rect">
            <a:avLst/>
          </a:prstGeom>
        </p:spPr>
      </p:pic>
      <p:pic>
        <p:nvPicPr>
          <p:cNvPr id="8" name="Image 7">
            <a:extLst>
              <a:ext uri="{FF2B5EF4-FFF2-40B4-BE49-F238E27FC236}">
                <a16:creationId xmlns:a16="http://schemas.microsoft.com/office/drawing/2014/main" id="{BEE8E9D7-F554-4F81-8B83-AC2C2C817003}"/>
              </a:ext>
            </a:extLst>
          </p:cNvPr>
          <p:cNvPicPr>
            <a:picLocks noChangeAspect="1"/>
          </p:cNvPicPr>
          <p:nvPr/>
        </p:nvPicPr>
        <p:blipFill>
          <a:blip r:embed="rId3"/>
          <a:stretch>
            <a:fillRect/>
          </a:stretch>
        </p:blipFill>
        <p:spPr>
          <a:xfrm>
            <a:off x="4371334" y="1690688"/>
            <a:ext cx="3449331" cy="4110847"/>
          </a:xfrm>
          <a:prstGeom prst="rect">
            <a:avLst/>
          </a:prstGeom>
        </p:spPr>
      </p:pic>
      <p:sp>
        <p:nvSpPr>
          <p:cNvPr id="9" name="Explosion : 14 points 8">
            <a:extLst>
              <a:ext uri="{FF2B5EF4-FFF2-40B4-BE49-F238E27FC236}">
                <a16:creationId xmlns:a16="http://schemas.microsoft.com/office/drawing/2014/main" id="{D36188A5-EC1E-4262-A6C7-2F9E8624DB7E}"/>
              </a:ext>
            </a:extLst>
          </p:cNvPr>
          <p:cNvSpPr/>
          <p:nvPr/>
        </p:nvSpPr>
        <p:spPr>
          <a:xfrm>
            <a:off x="7989393" y="1963271"/>
            <a:ext cx="3449331" cy="3500944"/>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bg1"/>
                </a:solidFill>
              </a:rPr>
              <a:t>Calculez le courant qui traverse la résistance!</a:t>
            </a:r>
          </a:p>
        </p:txBody>
      </p:sp>
    </p:spTree>
    <p:extLst>
      <p:ext uri="{BB962C8B-B14F-4D97-AF65-F5344CB8AC3E}">
        <p14:creationId xmlns:p14="http://schemas.microsoft.com/office/powerpoint/2010/main" val="3426381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B103E-4EE2-4EB7-A2E7-CE9B73BFA7EE}"/>
              </a:ext>
            </a:extLst>
          </p:cNvPr>
          <p:cNvSpPr>
            <a:spLocks noGrp="1"/>
          </p:cNvSpPr>
          <p:nvPr>
            <p:ph type="title"/>
          </p:nvPr>
        </p:nvSpPr>
        <p:spPr/>
        <p:txBody>
          <a:bodyPr/>
          <a:lstStyle/>
          <a:p>
            <a:r>
              <a:rPr lang="fr-CA" spc="0" dirty="0"/>
              <a:t>L’IDE ARDUINO</a:t>
            </a:r>
          </a:p>
        </p:txBody>
      </p:sp>
      <p:sp>
        <p:nvSpPr>
          <p:cNvPr id="3" name="Espace réservé du contenu 2">
            <a:extLst>
              <a:ext uri="{FF2B5EF4-FFF2-40B4-BE49-F238E27FC236}">
                <a16:creationId xmlns:a16="http://schemas.microsoft.com/office/drawing/2014/main" id="{C36B3D58-D641-46EF-8E63-5200C56ED700}"/>
              </a:ext>
            </a:extLst>
          </p:cNvPr>
          <p:cNvSpPr>
            <a:spLocks noGrp="1"/>
          </p:cNvSpPr>
          <p:nvPr>
            <p:ph idx="1"/>
          </p:nvPr>
        </p:nvSpPr>
        <p:spPr>
          <a:xfrm>
            <a:off x="838200" y="1392144"/>
            <a:ext cx="5257800" cy="971363"/>
          </a:xfrm>
        </p:spPr>
        <p:txBody>
          <a:bodyPr/>
          <a:lstStyle/>
          <a:p>
            <a:pPr marL="0" indent="0">
              <a:buNone/>
            </a:pPr>
            <a:r>
              <a:rPr lang="fr-CA" dirty="0"/>
              <a:t>L’IDE Arduino est un des outils possible pour programmer des microcontrôleurs.</a:t>
            </a:r>
          </a:p>
        </p:txBody>
      </p:sp>
      <p:pic>
        <p:nvPicPr>
          <p:cNvPr id="4" name="Image 3">
            <a:extLst>
              <a:ext uri="{FF2B5EF4-FFF2-40B4-BE49-F238E27FC236}">
                <a16:creationId xmlns:a16="http://schemas.microsoft.com/office/drawing/2014/main" id="{A22B306A-D1E2-4043-8AEA-73DC5691C032}"/>
              </a:ext>
            </a:extLst>
          </p:cNvPr>
          <p:cNvPicPr>
            <a:picLocks noChangeAspect="1"/>
          </p:cNvPicPr>
          <p:nvPr/>
        </p:nvPicPr>
        <p:blipFill>
          <a:blip r:embed="rId2"/>
          <a:stretch>
            <a:fillRect/>
          </a:stretch>
        </p:blipFill>
        <p:spPr>
          <a:xfrm>
            <a:off x="1525281" y="2128366"/>
            <a:ext cx="3705831" cy="4364509"/>
          </a:xfrm>
          <a:prstGeom prst="rect">
            <a:avLst/>
          </a:prstGeom>
        </p:spPr>
      </p:pic>
      <p:pic>
        <p:nvPicPr>
          <p:cNvPr id="5" name="Image 4">
            <a:extLst>
              <a:ext uri="{FF2B5EF4-FFF2-40B4-BE49-F238E27FC236}">
                <a16:creationId xmlns:a16="http://schemas.microsoft.com/office/drawing/2014/main" id="{3E91D35C-B6C2-4869-8EC3-EDC7C1FD456A}"/>
              </a:ext>
            </a:extLst>
          </p:cNvPr>
          <p:cNvPicPr>
            <a:picLocks noChangeAspect="1"/>
          </p:cNvPicPr>
          <p:nvPr/>
        </p:nvPicPr>
        <p:blipFill>
          <a:blip r:embed="rId3"/>
          <a:stretch>
            <a:fillRect/>
          </a:stretch>
        </p:blipFill>
        <p:spPr>
          <a:xfrm>
            <a:off x="6154189" y="3650462"/>
            <a:ext cx="4725059" cy="2362530"/>
          </a:xfrm>
          <a:prstGeom prst="rect">
            <a:avLst/>
          </a:prstGeom>
        </p:spPr>
      </p:pic>
      <p:sp>
        <p:nvSpPr>
          <p:cNvPr id="6" name="Espace réservé du contenu 2">
            <a:extLst>
              <a:ext uri="{FF2B5EF4-FFF2-40B4-BE49-F238E27FC236}">
                <a16:creationId xmlns:a16="http://schemas.microsoft.com/office/drawing/2014/main" id="{4ED0427C-3C00-44D5-9B62-9602B4A7D84D}"/>
              </a:ext>
            </a:extLst>
          </p:cNvPr>
          <p:cNvSpPr txBox="1">
            <a:spLocks/>
          </p:cNvSpPr>
          <p:nvPr/>
        </p:nvSpPr>
        <p:spPr>
          <a:xfrm>
            <a:off x="6281704" y="1473594"/>
            <a:ext cx="5257800" cy="218400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dirty="0"/>
              <a:t>Le menu :</a:t>
            </a:r>
          </a:p>
          <a:p>
            <a:pPr marL="457200" indent="-457200">
              <a:buFont typeface="+mj-lt"/>
              <a:buAutoNum type="arabicPeriod"/>
            </a:pPr>
            <a:r>
              <a:rPr lang="fr-CA" dirty="0"/>
              <a:t>Ce bouton permet de vérifier le programme, il actionne un module qui cherche les erreurs dans le programme</a:t>
            </a:r>
          </a:p>
          <a:p>
            <a:pPr marL="457200" indent="-457200">
              <a:buFont typeface="+mj-lt"/>
              <a:buAutoNum type="arabicPeriod"/>
            </a:pPr>
            <a:r>
              <a:rPr lang="fr-CA" dirty="0"/>
              <a:t>Envoi du programme sur l’Arduino</a:t>
            </a:r>
          </a:p>
          <a:p>
            <a:pPr marL="457200" indent="-457200">
              <a:buFont typeface="+mj-lt"/>
              <a:buAutoNum type="arabicPeriod"/>
            </a:pPr>
            <a:r>
              <a:rPr lang="fr-CA" dirty="0"/>
              <a:t>Créer un nouveau fichier</a:t>
            </a:r>
          </a:p>
          <a:p>
            <a:pPr marL="457200" indent="-457200">
              <a:buFont typeface="+mj-lt"/>
              <a:buAutoNum type="arabicPeriod"/>
            </a:pPr>
            <a:r>
              <a:rPr lang="fr-CA" dirty="0"/>
              <a:t>Ouvrir un fichier existant</a:t>
            </a:r>
          </a:p>
          <a:p>
            <a:pPr marL="457200" indent="-457200">
              <a:buFont typeface="+mj-lt"/>
              <a:buAutoNum type="arabicPeriod"/>
            </a:pPr>
            <a:r>
              <a:rPr lang="fr-CA" dirty="0"/>
              <a:t>Enregistrer un fichier </a:t>
            </a:r>
          </a:p>
        </p:txBody>
      </p:sp>
    </p:spTree>
    <p:extLst>
      <p:ext uri="{BB962C8B-B14F-4D97-AF65-F5344CB8AC3E}">
        <p14:creationId xmlns:p14="http://schemas.microsoft.com/office/powerpoint/2010/main" val="28007112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normAutofit fontScale="90000"/>
          </a:bodyPr>
          <a:lstStyle/>
          <a:p>
            <a:r>
              <a:rPr lang="fr-CA"/>
              <a:t>IDENTIFIER LE PORT DE LA CARTE DANS WINDOWS</a:t>
            </a:r>
          </a:p>
        </p:txBody>
      </p:sp>
      <p:pic>
        <p:nvPicPr>
          <p:cNvPr id="10" name="Espace réservé du contenu 9" descr="Une image contenant capture d’écran&#10;&#10;Description générée automatiquement">
            <a:extLst>
              <a:ext uri="{FF2B5EF4-FFF2-40B4-BE49-F238E27FC236}">
                <a16:creationId xmlns:a16="http://schemas.microsoft.com/office/drawing/2014/main" id="{53210963-2442-4A8B-80BC-A63EE3DA8B9D}"/>
              </a:ext>
            </a:extLst>
          </p:cNvPr>
          <p:cNvPicPr>
            <a:picLocks noGrp="1" noChangeAspect="1"/>
          </p:cNvPicPr>
          <p:nvPr>
            <p:ph idx="1"/>
          </p:nvPr>
        </p:nvPicPr>
        <p:blipFill>
          <a:blip r:embed="rId2"/>
          <a:stretch>
            <a:fillRect/>
          </a:stretch>
        </p:blipFill>
        <p:spPr>
          <a:xfrm>
            <a:off x="7756548" y="2443683"/>
            <a:ext cx="3295500" cy="3867732"/>
          </a:xfrm>
        </p:spPr>
      </p:pic>
      <p:pic>
        <p:nvPicPr>
          <p:cNvPr id="5" name="Image 4">
            <a:extLst>
              <a:ext uri="{FF2B5EF4-FFF2-40B4-BE49-F238E27FC236}">
                <a16:creationId xmlns:a16="http://schemas.microsoft.com/office/drawing/2014/main" id="{FC6E13FD-F1BC-4F8B-A340-42BE5EE9FD5B}"/>
              </a:ext>
            </a:extLst>
          </p:cNvPr>
          <p:cNvPicPr>
            <a:picLocks noChangeAspect="1"/>
          </p:cNvPicPr>
          <p:nvPr/>
        </p:nvPicPr>
        <p:blipFill>
          <a:blip r:embed="rId3"/>
          <a:stretch>
            <a:fillRect/>
          </a:stretch>
        </p:blipFill>
        <p:spPr>
          <a:xfrm>
            <a:off x="4435453" y="2501153"/>
            <a:ext cx="2173569" cy="3385240"/>
          </a:xfrm>
          <a:prstGeom prst="rect">
            <a:avLst/>
          </a:prstGeom>
        </p:spPr>
      </p:pic>
      <p:pic>
        <p:nvPicPr>
          <p:cNvPr id="8" name="Image 7" descr="Une image contenant équipement électronique, circuit&#10;&#10;Description générée automatiquement">
            <a:extLst>
              <a:ext uri="{FF2B5EF4-FFF2-40B4-BE49-F238E27FC236}">
                <a16:creationId xmlns:a16="http://schemas.microsoft.com/office/drawing/2014/main" id="{629255D7-502C-42F9-94C3-DE61969F195E}"/>
              </a:ext>
            </a:extLst>
          </p:cNvPr>
          <p:cNvPicPr>
            <a:picLocks noChangeAspect="1"/>
          </p:cNvPicPr>
          <p:nvPr/>
        </p:nvPicPr>
        <p:blipFill>
          <a:blip r:embed="rId4"/>
          <a:stretch>
            <a:fillRect/>
          </a:stretch>
        </p:blipFill>
        <p:spPr>
          <a:xfrm>
            <a:off x="1639135" y="2684929"/>
            <a:ext cx="1260553" cy="3017687"/>
          </a:xfrm>
          <a:prstGeom prst="rect">
            <a:avLst/>
          </a:prstGeom>
        </p:spPr>
      </p:pic>
      <p:sp>
        <p:nvSpPr>
          <p:cNvPr id="11" name="ZoneTexte 10">
            <a:extLst>
              <a:ext uri="{FF2B5EF4-FFF2-40B4-BE49-F238E27FC236}">
                <a16:creationId xmlns:a16="http://schemas.microsoft.com/office/drawing/2014/main" id="{808057FE-68DA-48D2-BAF2-FB9A88D8AEE3}"/>
              </a:ext>
            </a:extLst>
          </p:cNvPr>
          <p:cNvSpPr txBox="1"/>
          <p:nvPr/>
        </p:nvSpPr>
        <p:spPr>
          <a:xfrm>
            <a:off x="986118" y="1693108"/>
            <a:ext cx="2832847" cy="338554"/>
          </a:xfrm>
          <a:prstGeom prst="rect">
            <a:avLst/>
          </a:prstGeom>
          <a:noFill/>
        </p:spPr>
        <p:txBody>
          <a:bodyPr wrap="square" rtlCol="0">
            <a:spAutoFit/>
          </a:bodyPr>
          <a:lstStyle/>
          <a:p>
            <a:pPr algn="ctr"/>
            <a:r>
              <a:rPr lang="fr-CA" sz="1600"/>
              <a:t>Brancher l’Arduino à l’ordinateur</a:t>
            </a:r>
          </a:p>
        </p:txBody>
      </p:sp>
      <p:sp>
        <p:nvSpPr>
          <p:cNvPr id="12" name="ZoneTexte 11">
            <a:extLst>
              <a:ext uri="{FF2B5EF4-FFF2-40B4-BE49-F238E27FC236}">
                <a16:creationId xmlns:a16="http://schemas.microsoft.com/office/drawing/2014/main" id="{45F345A0-5E8D-479A-8883-8CBFB3566AD5}"/>
              </a:ext>
            </a:extLst>
          </p:cNvPr>
          <p:cNvSpPr txBox="1"/>
          <p:nvPr/>
        </p:nvSpPr>
        <p:spPr>
          <a:xfrm>
            <a:off x="4183422" y="1690688"/>
            <a:ext cx="2832847" cy="584775"/>
          </a:xfrm>
          <a:prstGeom prst="rect">
            <a:avLst/>
          </a:prstGeom>
          <a:noFill/>
        </p:spPr>
        <p:txBody>
          <a:bodyPr wrap="square" rtlCol="0">
            <a:spAutoFit/>
          </a:bodyPr>
          <a:lstStyle/>
          <a:p>
            <a:pPr algn="ctr"/>
            <a:r>
              <a:rPr lang="fr-CA" sz="1600"/>
              <a:t>Ouvrir le gestionnaire de péripéhiques</a:t>
            </a:r>
          </a:p>
        </p:txBody>
      </p:sp>
      <p:sp>
        <p:nvSpPr>
          <p:cNvPr id="13" name="ZoneTexte 12">
            <a:extLst>
              <a:ext uri="{FF2B5EF4-FFF2-40B4-BE49-F238E27FC236}">
                <a16:creationId xmlns:a16="http://schemas.microsoft.com/office/drawing/2014/main" id="{261B7D4B-09A8-4E97-9FDF-3FA1D370800E}"/>
              </a:ext>
            </a:extLst>
          </p:cNvPr>
          <p:cNvSpPr txBox="1"/>
          <p:nvPr/>
        </p:nvSpPr>
        <p:spPr>
          <a:xfrm>
            <a:off x="7756548" y="1673278"/>
            <a:ext cx="2832847" cy="338554"/>
          </a:xfrm>
          <a:prstGeom prst="rect">
            <a:avLst/>
          </a:prstGeom>
          <a:noFill/>
        </p:spPr>
        <p:txBody>
          <a:bodyPr wrap="square" rtlCol="0">
            <a:spAutoFit/>
          </a:bodyPr>
          <a:lstStyle/>
          <a:p>
            <a:pPr algn="ctr"/>
            <a:r>
              <a:rPr lang="fr-CA" sz="1600"/>
              <a:t>Trouver le périphérique</a:t>
            </a:r>
          </a:p>
        </p:txBody>
      </p:sp>
      <p:sp>
        <p:nvSpPr>
          <p:cNvPr id="14" name="Rectangle : coins arrondis 13">
            <a:extLst>
              <a:ext uri="{FF2B5EF4-FFF2-40B4-BE49-F238E27FC236}">
                <a16:creationId xmlns:a16="http://schemas.microsoft.com/office/drawing/2014/main" id="{E56674E7-FB3C-4045-9DDF-36044918A067}"/>
              </a:ext>
            </a:extLst>
          </p:cNvPr>
          <p:cNvSpPr/>
          <p:nvPr/>
        </p:nvSpPr>
        <p:spPr>
          <a:xfrm>
            <a:off x="7952904" y="5519651"/>
            <a:ext cx="2072245"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5" name="Rectangle : coins arrondis 14">
            <a:extLst>
              <a:ext uri="{FF2B5EF4-FFF2-40B4-BE49-F238E27FC236}">
                <a16:creationId xmlns:a16="http://schemas.microsoft.com/office/drawing/2014/main" id="{A8153991-9B4B-4DFC-8ECC-0060F3523661}"/>
              </a:ext>
            </a:extLst>
          </p:cNvPr>
          <p:cNvSpPr/>
          <p:nvPr/>
        </p:nvSpPr>
        <p:spPr>
          <a:xfrm>
            <a:off x="4536777" y="2819533"/>
            <a:ext cx="2173569"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6" name="Rectangle : coins arrondis 15">
            <a:extLst>
              <a:ext uri="{FF2B5EF4-FFF2-40B4-BE49-F238E27FC236}">
                <a16:creationId xmlns:a16="http://schemas.microsoft.com/office/drawing/2014/main" id="{1836A601-7903-4AA4-9156-51A3CA13A548}"/>
              </a:ext>
            </a:extLst>
          </p:cNvPr>
          <p:cNvSpPr/>
          <p:nvPr/>
        </p:nvSpPr>
        <p:spPr>
          <a:xfrm>
            <a:off x="4536776" y="5503159"/>
            <a:ext cx="2173569"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cxnSp>
        <p:nvCxnSpPr>
          <p:cNvPr id="17" name="Connecteur droit avec flèche 16">
            <a:extLst>
              <a:ext uri="{FF2B5EF4-FFF2-40B4-BE49-F238E27FC236}">
                <a16:creationId xmlns:a16="http://schemas.microsoft.com/office/drawing/2014/main" id="{AC5AC09A-FEED-4DCC-B127-CD10618A3144}"/>
              </a:ext>
            </a:extLst>
          </p:cNvPr>
          <p:cNvCxnSpPr>
            <a:cxnSpLocks/>
          </p:cNvCxnSpPr>
          <p:nvPr/>
        </p:nvCxnSpPr>
        <p:spPr>
          <a:xfrm flipV="1">
            <a:off x="5623561" y="3429001"/>
            <a:ext cx="0" cy="195764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466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B103E-4EE2-4EB7-A2E7-CE9B73BFA7EE}"/>
              </a:ext>
            </a:extLst>
          </p:cNvPr>
          <p:cNvSpPr>
            <a:spLocks noGrp="1"/>
          </p:cNvSpPr>
          <p:nvPr>
            <p:ph type="title"/>
          </p:nvPr>
        </p:nvSpPr>
        <p:spPr>
          <a:xfrm>
            <a:off x="838200" y="1865376"/>
            <a:ext cx="10515600" cy="3127248"/>
          </a:xfrm>
        </p:spPr>
        <p:txBody>
          <a:bodyPr>
            <a:normAutofit fontScale="90000"/>
          </a:bodyPr>
          <a:lstStyle/>
          <a:p>
            <a:pPr algn="ctr"/>
            <a:r>
              <a:rPr lang="fr-CA" spc="0" dirty="0"/>
              <a:t>INSTALLER LE PILOTE ARDUINO NANO (SEULEMENT SI NÉCESSAIRE) : </a:t>
            </a:r>
            <a:r>
              <a:rPr lang="fr-CA" b="0" dirty="0">
                <a:hlinkClick r:id="rId2" tooltip="https://learn.sparkfun.com/tutorials/how-to-install-ch340-drivers/all"/>
              </a:rPr>
              <a:t>https://learn.sparkfun.com/tutorials/how-to-install-ch340-drivers/all</a:t>
            </a:r>
            <a:br>
              <a:rPr lang="fr-CA" b="0" dirty="0"/>
            </a:br>
            <a:endParaRPr lang="fr-CA" spc="0" dirty="0"/>
          </a:p>
        </p:txBody>
      </p:sp>
    </p:spTree>
    <p:extLst>
      <p:ext uri="{BB962C8B-B14F-4D97-AF65-F5344CB8AC3E}">
        <p14:creationId xmlns:p14="http://schemas.microsoft.com/office/powerpoint/2010/main" val="7980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CDC7B-D461-4F63-99A1-D5AC9ED78CD5}"/>
              </a:ext>
            </a:extLst>
          </p:cNvPr>
          <p:cNvSpPr>
            <a:spLocks noGrp="1"/>
          </p:cNvSpPr>
          <p:nvPr>
            <p:ph type="title"/>
          </p:nvPr>
        </p:nvSpPr>
        <p:spPr/>
        <p:txBody>
          <a:bodyPr/>
          <a:lstStyle/>
          <a:p>
            <a:r>
              <a:rPr lang="fr-CA" dirty="0"/>
              <a:t>Qu’est-ce que l’informatique physique?</a:t>
            </a:r>
          </a:p>
        </p:txBody>
      </p:sp>
      <p:sp>
        <p:nvSpPr>
          <p:cNvPr id="3" name="Espace réservé du contenu 2">
            <a:extLst>
              <a:ext uri="{FF2B5EF4-FFF2-40B4-BE49-F238E27FC236}">
                <a16:creationId xmlns:a16="http://schemas.microsoft.com/office/drawing/2014/main" id="{8E2AE7D9-D177-4C5D-8DCE-577725C6123F}"/>
              </a:ext>
            </a:extLst>
          </p:cNvPr>
          <p:cNvSpPr>
            <a:spLocks noGrp="1"/>
          </p:cNvSpPr>
          <p:nvPr>
            <p:ph idx="1"/>
          </p:nvPr>
        </p:nvSpPr>
        <p:spPr>
          <a:xfrm>
            <a:off x="838200" y="1364342"/>
            <a:ext cx="10515600" cy="5188857"/>
          </a:xfrm>
        </p:spPr>
        <p:txBody>
          <a:bodyPr>
            <a:normAutofit fontScale="92500"/>
          </a:bodyPr>
          <a:lstStyle/>
          <a:p>
            <a:pPr marL="0" indent="0" algn="l">
              <a:buNone/>
            </a:pPr>
            <a:r>
              <a:rPr lang="fr-CA" sz="2400" b="0" i="0" u="none" strike="noStrike" baseline="0" dirty="0"/>
              <a:t>En informatique physique, une collection de composantes électroniques travaillent ensemble sous la direction d’algorithmes afin de communiquer avec le monde extérieur. Dans de nombreux cas, ces algorithmes sont pris en charge par un microcontrôleur, tandis que divers</a:t>
            </a:r>
            <a:r>
              <a:rPr lang="fr-CA" sz="2400" b="0" i="0" u="none" strike="noStrike" baseline="0" dirty="0">
                <a:solidFill>
                  <a:schemeClr val="bg1"/>
                </a:solidFill>
              </a:rPr>
              <a:t> </a:t>
            </a:r>
            <a:r>
              <a:rPr lang="fr-CA" sz="2400" b="0" i="0" u="none" strike="noStrike" baseline="0" dirty="0">
                <a:solidFill>
                  <a:schemeClr val="bg1"/>
                </a:solidFill>
                <a:highlight>
                  <a:srgbClr val="000000"/>
                </a:highlight>
              </a:rPr>
              <a:t>transducteurs</a:t>
            </a:r>
            <a:r>
              <a:rPr lang="fr-CA" sz="2400" b="0" i="0" u="none" strike="noStrike" baseline="0" dirty="0">
                <a:solidFill>
                  <a:schemeClr val="bg1"/>
                </a:solidFill>
              </a:rPr>
              <a:t> </a:t>
            </a:r>
            <a:r>
              <a:rPr lang="fr-CA" sz="2400" b="0" i="0" u="none" strike="noStrike" baseline="0" dirty="0"/>
              <a:t>tels que des </a:t>
            </a:r>
            <a:r>
              <a:rPr lang="fr-CA" sz="2400" b="0" i="0" u="none" strike="noStrike" baseline="0" dirty="0">
                <a:solidFill>
                  <a:schemeClr val="bg1"/>
                </a:solidFill>
                <a:highlight>
                  <a:srgbClr val="000000"/>
                </a:highlight>
              </a:rPr>
              <a:t>capteurs</a:t>
            </a:r>
            <a:r>
              <a:rPr lang="fr-CA" sz="2400" b="0" i="0" u="none" strike="noStrike" baseline="0" dirty="0"/>
              <a:t> et des </a:t>
            </a:r>
            <a:r>
              <a:rPr lang="fr-CA" sz="2400" b="0" i="0" u="none" strike="noStrike" baseline="0" dirty="0">
                <a:solidFill>
                  <a:schemeClr val="bg1"/>
                </a:solidFill>
                <a:highlight>
                  <a:srgbClr val="000000"/>
                </a:highlight>
              </a:rPr>
              <a:t>actionneurs</a:t>
            </a:r>
            <a:r>
              <a:rPr lang="fr-CA" sz="2400" b="0" i="0" u="none" strike="noStrike" baseline="0" dirty="0"/>
              <a:t> prennent en charge l’interfaçage avec le monde physique.</a:t>
            </a:r>
          </a:p>
          <a:p>
            <a:pPr marL="0" indent="0" algn="l">
              <a:buNone/>
            </a:pPr>
            <a:r>
              <a:rPr lang="fr-CA" sz="2400" b="0" i="0" u="none" strike="noStrike" baseline="0" dirty="0"/>
              <a:t>La relation avec le monde physique est centrale à l’informatique physique. Par la combinaison de composantes logicielles et matérielles, ces systèmes interactifs peuvent obtenir de l’information sur le réel (</a:t>
            </a:r>
            <a:r>
              <a:rPr lang="fr-CA" sz="2400" b="0" i="0" u="none" strike="noStrike" baseline="0" dirty="0">
                <a:solidFill>
                  <a:schemeClr val="bg1"/>
                </a:solidFill>
                <a:highlight>
                  <a:srgbClr val="000000"/>
                </a:highlight>
              </a:rPr>
              <a:t>capteurs</a:t>
            </a:r>
            <a:r>
              <a:rPr lang="fr-CA" sz="2400" b="0" i="0" u="none" strike="noStrike" baseline="0" dirty="0"/>
              <a:t>) et agir sur celui-ci (</a:t>
            </a:r>
            <a:r>
              <a:rPr lang="fr-CA" sz="2400" b="0" i="0" u="none" strike="noStrike" baseline="0" dirty="0">
                <a:solidFill>
                  <a:schemeClr val="bg1"/>
                </a:solidFill>
                <a:highlight>
                  <a:srgbClr val="000000"/>
                </a:highlight>
              </a:rPr>
              <a:t>actionneurs</a:t>
            </a:r>
            <a:r>
              <a:rPr lang="fr-CA" sz="2400" b="0" i="0" u="none" strike="noStrike" baseline="0" dirty="0"/>
              <a:t>). Cette définition très large englobe une multitude d’objets tels que l’automobile ou la chaîne de montage en usine, mais en réalité, d’autres termes tels que la mécatronique ou les automates programmables sont préférés à informatique physique ou systèmes ordinés pour décrire ce type de réalisation.</a:t>
            </a:r>
          </a:p>
          <a:p>
            <a:pPr marL="0" indent="0" algn="l">
              <a:buNone/>
            </a:pPr>
            <a:r>
              <a:rPr lang="fr-CA" sz="2400" b="0" i="0" u="none" strike="noStrike" baseline="0" dirty="0"/>
              <a:t>En anglais, l’expression </a:t>
            </a:r>
            <a:r>
              <a:rPr lang="fr-CA" sz="2400" b="0" i="0" u="none" strike="noStrike" baseline="0" dirty="0" err="1">
                <a:solidFill>
                  <a:schemeClr val="bg1"/>
                </a:solidFill>
                <a:highlight>
                  <a:srgbClr val="000000"/>
                </a:highlight>
              </a:rPr>
              <a:t>physical</a:t>
            </a:r>
            <a:r>
              <a:rPr lang="fr-CA" sz="2400" b="0" i="0" u="none" strike="noStrike" baseline="0" dirty="0">
                <a:solidFill>
                  <a:schemeClr val="bg1"/>
                </a:solidFill>
                <a:highlight>
                  <a:srgbClr val="000000"/>
                </a:highlight>
              </a:rPr>
              <a:t> </a:t>
            </a:r>
            <a:r>
              <a:rPr lang="fr-CA" sz="2400" b="0" i="0" u="none" strike="noStrike" baseline="0" dirty="0" err="1">
                <a:solidFill>
                  <a:schemeClr val="bg1"/>
                </a:solidFill>
                <a:highlight>
                  <a:srgbClr val="000000"/>
                </a:highlight>
              </a:rPr>
              <a:t>computing</a:t>
            </a:r>
            <a:r>
              <a:rPr lang="fr-CA" sz="2400" b="0" i="0" u="none" strike="noStrike" baseline="0" dirty="0">
                <a:solidFill>
                  <a:schemeClr val="bg1"/>
                </a:solidFill>
                <a:highlight>
                  <a:srgbClr val="000000"/>
                </a:highlight>
              </a:rPr>
              <a:t> </a:t>
            </a:r>
            <a:r>
              <a:rPr lang="fr-CA" sz="2400" b="0" i="0" u="none" strike="noStrike" baseline="0" dirty="0"/>
              <a:t>est utilisée pour décrire les systèmes ordinés réalisés par les artistes, les designers et les </a:t>
            </a:r>
            <a:r>
              <a:rPr lang="fr-CA" sz="2400" b="0" i="1" u="none" strike="noStrike" baseline="0" dirty="0" err="1"/>
              <a:t>hobbyistes</a:t>
            </a:r>
            <a:r>
              <a:rPr lang="fr-CA" sz="2400" b="0" i="0" u="none" strike="noStrike" baseline="0" dirty="0"/>
              <a:t>. Au moment d’écrire ces lignes, il n’existe pas encore de consensus autour d’une expression francophone pour distinguer les systèmes ordinés commerciaux et industriels de ceux réalisés par les artistes. Nous utilisons dans ce cours le terme </a:t>
            </a:r>
            <a:r>
              <a:rPr lang="fr-CA" sz="2400" dirty="0">
                <a:solidFill>
                  <a:schemeClr val="bg1"/>
                </a:solidFill>
                <a:highlight>
                  <a:srgbClr val="000000"/>
                </a:highlight>
              </a:rPr>
              <a:t>informatique physique</a:t>
            </a:r>
            <a:r>
              <a:rPr lang="fr-CA" sz="2400" dirty="0"/>
              <a:t>.</a:t>
            </a:r>
          </a:p>
        </p:txBody>
      </p:sp>
    </p:spTree>
    <p:extLst>
      <p:ext uri="{BB962C8B-B14F-4D97-AF65-F5344CB8AC3E}">
        <p14:creationId xmlns:p14="http://schemas.microsoft.com/office/powerpoint/2010/main" val="14219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CONFIGURER ARDUINO</a:t>
            </a:r>
          </a:p>
        </p:txBody>
      </p:sp>
      <p:pic>
        <p:nvPicPr>
          <p:cNvPr id="7" name="Image 6" descr="Une image contenant capture d’écran&#10;&#10;Description générée automatiquement">
            <a:extLst>
              <a:ext uri="{FF2B5EF4-FFF2-40B4-BE49-F238E27FC236}">
                <a16:creationId xmlns:a16="http://schemas.microsoft.com/office/drawing/2014/main" id="{AB73E54F-49F6-4B5C-BD39-390E69DA9D8F}"/>
              </a:ext>
            </a:extLst>
          </p:cNvPr>
          <p:cNvPicPr>
            <a:picLocks noChangeAspect="1"/>
          </p:cNvPicPr>
          <p:nvPr/>
        </p:nvPicPr>
        <p:blipFill>
          <a:blip r:embed="rId2"/>
          <a:stretch>
            <a:fillRect/>
          </a:stretch>
        </p:blipFill>
        <p:spPr>
          <a:xfrm>
            <a:off x="838200" y="2434191"/>
            <a:ext cx="3214977" cy="3256461"/>
          </a:xfrm>
          <a:prstGeom prst="rect">
            <a:avLst/>
          </a:prstGeom>
        </p:spPr>
      </p:pic>
      <p:pic>
        <p:nvPicPr>
          <p:cNvPr id="18" name="Image 17" descr="Une image contenant capture d’écran&#10;&#10;Description générée automatiquement">
            <a:extLst>
              <a:ext uri="{FF2B5EF4-FFF2-40B4-BE49-F238E27FC236}">
                <a16:creationId xmlns:a16="http://schemas.microsoft.com/office/drawing/2014/main" id="{743A007C-03A7-4E0D-A2E1-9C5292538F28}"/>
              </a:ext>
            </a:extLst>
          </p:cNvPr>
          <p:cNvPicPr>
            <a:picLocks noChangeAspect="1"/>
          </p:cNvPicPr>
          <p:nvPr/>
        </p:nvPicPr>
        <p:blipFill>
          <a:blip r:embed="rId3"/>
          <a:stretch>
            <a:fillRect/>
          </a:stretch>
        </p:blipFill>
        <p:spPr>
          <a:xfrm>
            <a:off x="4276844" y="2434191"/>
            <a:ext cx="3563500" cy="4045054"/>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D45419DC-0CA1-47B2-BBA6-C85B5ADF9142}"/>
              </a:ext>
            </a:extLst>
          </p:cNvPr>
          <p:cNvPicPr>
            <a:picLocks noChangeAspect="1"/>
          </p:cNvPicPr>
          <p:nvPr/>
        </p:nvPicPr>
        <p:blipFill>
          <a:blip r:embed="rId4"/>
          <a:stretch>
            <a:fillRect/>
          </a:stretch>
        </p:blipFill>
        <p:spPr>
          <a:xfrm>
            <a:off x="8064011" y="2407574"/>
            <a:ext cx="3618491" cy="3037454"/>
          </a:xfrm>
          <a:prstGeom prst="rect">
            <a:avLst/>
          </a:prstGeom>
        </p:spPr>
      </p:pic>
      <p:sp>
        <p:nvSpPr>
          <p:cNvPr id="21" name="ZoneTexte 20">
            <a:extLst>
              <a:ext uri="{FF2B5EF4-FFF2-40B4-BE49-F238E27FC236}">
                <a16:creationId xmlns:a16="http://schemas.microsoft.com/office/drawing/2014/main" id="{8AE3E874-7EC2-4C59-AED2-13F239204382}"/>
              </a:ext>
            </a:extLst>
          </p:cNvPr>
          <p:cNvSpPr txBox="1"/>
          <p:nvPr/>
        </p:nvSpPr>
        <p:spPr>
          <a:xfrm>
            <a:off x="780010" y="1576577"/>
            <a:ext cx="2832847" cy="830997"/>
          </a:xfrm>
          <a:prstGeom prst="rect">
            <a:avLst/>
          </a:prstGeom>
          <a:noFill/>
        </p:spPr>
        <p:txBody>
          <a:bodyPr wrap="square" rtlCol="0">
            <a:spAutoFit/>
          </a:bodyPr>
          <a:lstStyle/>
          <a:p>
            <a:pPr algn="ctr"/>
            <a:r>
              <a:rPr lang="fr-CA" sz="1600" dirty="0"/>
              <a:t>Brancher la carte à l’ordinateur et choisir le port déterminé à l’étape précédente</a:t>
            </a:r>
          </a:p>
        </p:txBody>
      </p:sp>
      <p:sp>
        <p:nvSpPr>
          <p:cNvPr id="22" name="ZoneTexte 21">
            <a:extLst>
              <a:ext uri="{FF2B5EF4-FFF2-40B4-BE49-F238E27FC236}">
                <a16:creationId xmlns:a16="http://schemas.microsoft.com/office/drawing/2014/main" id="{0FCA87E1-954B-4F7D-9DD6-958D30A977A3}"/>
              </a:ext>
            </a:extLst>
          </p:cNvPr>
          <p:cNvSpPr txBox="1"/>
          <p:nvPr/>
        </p:nvSpPr>
        <p:spPr>
          <a:xfrm>
            <a:off x="4422010" y="1625250"/>
            <a:ext cx="2832847" cy="584775"/>
          </a:xfrm>
          <a:prstGeom prst="rect">
            <a:avLst/>
          </a:prstGeom>
          <a:noFill/>
        </p:spPr>
        <p:txBody>
          <a:bodyPr wrap="square" rtlCol="0">
            <a:spAutoFit/>
          </a:bodyPr>
          <a:lstStyle/>
          <a:p>
            <a:pPr algn="ctr"/>
            <a:r>
              <a:rPr lang="fr-CA" sz="1600" dirty="0"/>
              <a:t>Choisir le modèle de carte «Arduino Nano»</a:t>
            </a:r>
          </a:p>
        </p:txBody>
      </p:sp>
      <p:sp>
        <p:nvSpPr>
          <p:cNvPr id="23" name="ZoneTexte 22">
            <a:extLst>
              <a:ext uri="{FF2B5EF4-FFF2-40B4-BE49-F238E27FC236}">
                <a16:creationId xmlns:a16="http://schemas.microsoft.com/office/drawing/2014/main" id="{01503352-3FDC-47AC-8FEE-0E4F856126DC}"/>
              </a:ext>
            </a:extLst>
          </p:cNvPr>
          <p:cNvSpPr txBox="1"/>
          <p:nvPr/>
        </p:nvSpPr>
        <p:spPr>
          <a:xfrm>
            <a:off x="7733247" y="1710716"/>
            <a:ext cx="2832847" cy="338554"/>
          </a:xfrm>
          <a:prstGeom prst="rect">
            <a:avLst/>
          </a:prstGeom>
          <a:noFill/>
        </p:spPr>
        <p:txBody>
          <a:bodyPr wrap="square" rtlCol="0">
            <a:spAutoFit/>
          </a:bodyPr>
          <a:lstStyle/>
          <a:p>
            <a:pPr algn="ctr"/>
            <a:r>
              <a:rPr lang="fr-CA" sz="1600" dirty="0"/>
              <a:t>Choisir le vieux Bootloader</a:t>
            </a:r>
          </a:p>
        </p:txBody>
      </p:sp>
    </p:spTree>
    <p:extLst>
      <p:ext uri="{BB962C8B-B14F-4D97-AF65-F5344CB8AC3E}">
        <p14:creationId xmlns:p14="http://schemas.microsoft.com/office/powerpoint/2010/main" val="1636096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TESTER LA CONFIGURATION (1/2)</a:t>
            </a:r>
          </a:p>
        </p:txBody>
      </p:sp>
      <p:grpSp>
        <p:nvGrpSpPr>
          <p:cNvPr id="8" name="Groupe 7">
            <a:extLst>
              <a:ext uri="{FF2B5EF4-FFF2-40B4-BE49-F238E27FC236}">
                <a16:creationId xmlns:a16="http://schemas.microsoft.com/office/drawing/2014/main" id="{8B2FE8BD-4693-41D2-AE45-D46245D6A993}"/>
              </a:ext>
            </a:extLst>
          </p:cNvPr>
          <p:cNvGrpSpPr/>
          <p:nvPr/>
        </p:nvGrpSpPr>
        <p:grpSpPr>
          <a:xfrm>
            <a:off x="4697855" y="2236123"/>
            <a:ext cx="3473046" cy="3963871"/>
            <a:chOff x="5038677" y="1690688"/>
            <a:chExt cx="3950944" cy="4509307"/>
          </a:xfrm>
        </p:grpSpPr>
        <p:pic>
          <p:nvPicPr>
            <p:cNvPr id="4" name="Image 3">
              <a:extLst>
                <a:ext uri="{FF2B5EF4-FFF2-40B4-BE49-F238E27FC236}">
                  <a16:creationId xmlns:a16="http://schemas.microsoft.com/office/drawing/2014/main" id="{642BB726-D241-4C2A-848B-9BB8C88101EE}"/>
                </a:ext>
              </a:extLst>
            </p:cNvPr>
            <p:cNvPicPr>
              <a:picLocks noChangeAspect="1"/>
            </p:cNvPicPr>
            <p:nvPr/>
          </p:nvPicPr>
          <p:blipFill>
            <a:blip r:embed="rId2"/>
            <a:stretch>
              <a:fillRect/>
            </a:stretch>
          </p:blipFill>
          <p:spPr>
            <a:xfrm>
              <a:off x="5038677" y="1690688"/>
              <a:ext cx="3950944" cy="4509307"/>
            </a:xfrm>
            <a:prstGeom prst="rect">
              <a:avLst/>
            </a:prstGeom>
          </p:spPr>
        </p:pic>
        <p:sp>
          <p:nvSpPr>
            <p:cNvPr id="11" name="Rectangle : coins arrondis 10">
              <a:extLst>
                <a:ext uri="{FF2B5EF4-FFF2-40B4-BE49-F238E27FC236}">
                  <a16:creationId xmlns:a16="http://schemas.microsoft.com/office/drawing/2014/main" id="{7F1C6AFA-2115-4531-B771-8CB21BDB83E6}"/>
                </a:ext>
              </a:extLst>
            </p:cNvPr>
            <p:cNvSpPr/>
            <p:nvPr/>
          </p:nvSpPr>
          <p:spPr>
            <a:xfrm>
              <a:off x="6715774" y="5800164"/>
              <a:ext cx="2072245"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3" name="Rectangle : coins arrondis 12">
              <a:extLst>
                <a:ext uri="{FF2B5EF4-FFF2-40B4-BE49-F238E27FC236}">
                  <a16:creationId xmlns:a16="http://schemas.microsoft.com/office/drawing/2014/main" id="{B08BDAF0-FDFE-41B3-A4C2-8C37E70906F7}"/>
                </a:ext>
              </a:extLst>
            </p:cNvPr>
            <p:cNvSpPr/>
            <p:nvPr/>
          </p:nvSpPr>
          <p:spPr>
            <a:xfrm>
              <a:off x="5129667" y="2120397"/>
              <a:ext cx="2072245"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grpSp>
        <p:nvGrpSpPr>
          <p:cNvPr id="6" name="Groupe 5">
            <a:extLst>
              <a:ext uri="{FF2B5EF4-FFF2-40B4-BE49-F238E27FC236}">
                <a16:creationId xmlns:a16="http://schemas.microsoft.com/office/drawing/2014/main" id="{CC231A9E-4E48-4545-8BC5-CF7E40F483B1}"/>
              </a:ext>
            </a:extLst>
          </p:cNvPr>
          <p:cNvGrpSpPr/>
          <p:nvPr/>
        </p:nvGrpSpPr>
        <p:grpSpPr>
          <a:xfrm>
            <a:off x="682367" y="1937102"/>
            <a:ext cx="3897099" cy="3963871"/>
            <a:chOff x="688922" y="1690687"/>
            <a:chExt cx="4433347" cy="4509307"/>
          </a:xfrm>
        </p:grpSpPr>
        <p:pic>
          <p:nvPicPr>
            <p:cNvPr id="3" name="Image 2">
              <a:extLst>
                <a:ext uri="{FF2B5EF4-FFF2-40B4-BE49-F238E27FC236}">
                  <a16:creationId xmlns:a16="http://schemas.microsoft.com/office/drawing/2014/main" id="{D047EF52-7C72-495F-AEFF-300FC1D44CB9}"/>
                </a:ext>
              </a:extLst>
            </p:cNvPr>
            <p:cNvPicPr>
              <a:picLocks noChangeAspect="1"/>
            </p:cNvPicPr>
            <p:nvPr/>
          </p:nvPicPr>
          <p:blipFill>
            <a:blip r:embed="rId3"/>
            <a:stretch>
              <a:fillRect/>
            </a:stretch>
          </p:blipFill>
          <p:spPr>
            <a:xfrm>
              <a:off x="688922" y="1690687"/>
              <a:ext cx="4433347" cy="4509307"/>
            </a:xfrm>
            <a:prstGeom prst="rect">
              <a:avLst/>
            </a:prstGeom>
          </p:spPr>
        </p:pic>
        <p:sp>
          <p:nvSpPr>
            <p:cNvPr id="14" name="Rectangle : coins arrondis 13">
              <a:extLst>
                <a:ext uri="{FF2B5EF4-FFF2-40B4-BE49-F238E27FC236}">
                  <a16:creationId xmlns:a16="http://schemas.microsoft.com/office/drawing/2014/main" id="{F5027C39-AA16-4DD4-917C-1B6CFAA0D6EF}"/>
                </a:ext>
              </a:extLst>
            </p:cNvPr>
            <p:cNvSpPr/>
            <p:nvPr/>
          </p:nvSpPr>
          <p:spPr>
            <a:xfrm>
              <a:off x="3759692" y="3229085"/>
              <a:ext cx="1278986"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grpSp>
        <p:nvGrpSpPr>
          <p:cNvPr id="9" name="Groupe 8">
            <a:extLst>
              <a:ext uri="{FF2B5EF4-FFF2-40B4-BE49-F238E27FC236}">
                <a16:creationId xmlns:a16="http://schemas.microsoft.com/office/drawing/2014/main" id="{EA21EE1D-B376-4C73-8D4B-2DD8E456048F}"/>
              </a:ext>
            </a:extLst>
          </p:cNvPr>
          <p:cNvGrpSpPr/>
          <p:nvPr/>
        </p:nvGrpSpPr>
        <p:grpSpPr>
          <a:xfrm>
            <a:off x="8395320" y="1330037"/>
            <a:ext cx="3350709" cy="3963870"/>
            <a:chOff x="8395320" y="2236124"/>
            <a:chExt cx="3350709" cy="3963870"/>
          </a:xfrm>
        </p:grpSpPr>
        <p:pic>
          <p:nvPicPr>
            <p:cNvPr id="5" name="Image 4">
              <a:extLst>
                <a:ext uri="{FF2B5EF4-FFF2-40B4-BE49-F238E27FC236}">
                  <a16:creationId xmlns:a16="http://schemas.microsoft.com/office/drawing/2014/main" id="{93ED5F51-A557-4AAA-B43F-8B7C267E12D2}"/>
                </a:ext>
              </a:extLst>
            </p:cNvPr>
            <p:cNvPicPr>
              <a:picLocks noChangeAspect="1"/>
            </p:cNvPicPr>
            <p:nvPr/>
          </p:nvPicPr>
          <p:blipFill>
            <a:blip r:embed="rId4"/>
            <a:stretch>
              <a:fillRect/>
            </a:stretch>
          </p:blipFill>
          <p:spPr>
            <a:xfrm>
              <a:off x="8395320" y="2236124"/>
              <a:ext cx="3350709" cy="3963870"/>
            </a:xfrm>
            <a:prstGeom prst="rect">
              <a:avLst/>
            </a:prstGeom>
          </p:spPr>
        </p:pic>
        <p:sp>
          <p:nvSpPr>
            <p:cNvPr id="19" name="Rectangle : coins arrondis 18">
              <a:extLst>
                <a:ext uri="{FF2B5EF4-FFF2-40B4-BE49-F238E27FC236}">
                  <a16:creationId xmlns:a16="http://schemas.microsoft.com/office/drawing/2014/main" id="{D8C3A275-2A8B-44DD-A7D8-BF07857EC0EE}"/>
                </a:ext>
              </a:extLst>
            </p:cNvPr>
            <p:cNvSpPr/>
            <p:nvPr/>
          </p:nvSpPr>
          <p:spPr>
            <a:xfrm>
              <a:off x="8461823" y="5227842"/>
              <a:ext cx="1164316" cy="35146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spTree>
    <p:extLst>
      <p:ext uri="{BB962C8B-B14F-4D97-AF65-F5344CB8AC3E}">
        <p14:creationId xmlns:p14="http://schemas.microsoft.com/office/powerpoint/2010/main" val="2111529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TESTER LA CONFIGURATION (2/2)</a:t>
            </a:r>
          </a:p>
        </p:txBody>
      </p:sp>
      <p:pic>
        <p:nvPicPr>
          <p:cNvPr id="10" name="Image 9">
            <a:extLst>
              <a:ext uri="{FF2B5EF4-FFF2-40B4-BE49-F238E27FC236}">
                <a16:creationId xmlns:a16="http://schemas.microsoft.com/office/drawing/2014/main" id="{F3A4E2AD-BCE8-4DE1-9102-78704568DDD1}"/>
              </a:ext>
            </a:extLst>
          </p:cNvPr>
          <p:cNvPicPr>
            <a:picLocks noChangeAspect="1"/>
          </p:cNvPicPr>
          <p:nvPr/>
        </p:nvPicPr>
        <p:blipFill>
          <a:blip r:embed="rId2"/>
          <a:stretch>
            <a:fillRect/>
          </a:stretch>
        </p:blipFill>
        <p:spPr>
          <a:xfrm rot="10800000">
            <a:off x="1109749" y="1378980"/>
            <a:ext cx="6059978" cy="5263524"/>
          </a:xfrm>
          <a:prstGeom prst="rect">
            <a:avLst/>
          </a:prstGeom>
        </p:spPr>
      </p:pic>
      <p:cxnSp>
        <p:nvCxnSpPr>
          <p:cNvPr id="15" name="Connecteur droit avec flèche 14">
            <a:extLst>
              <a:ext uri="{FF2B5EF4-FFF2-40B4-BE49-F238E27FC236}">
                <a16:creationId xmlns:a16="http://schemas.microsoft.com/office/drawing/2014/main" id="{CCCA29B8-3655-434D-80C2-10393F14D83B}"/>
              </a:ext>
            </a:extLst>
          </p:cNvPr>
          <p:cNvCxnSpPr>
            <a:cxnSpLocks/>
          </p:cNvCxnSpPr>
          <p:nvPr/>
        </p:nvCxnSpPr>
        <p:spPr>
          <a:xfrm flipH="1">
            <a:off x="6010103" y="4264429"/>
            <a:ext cx="206986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9EFB9C5-D2D7-42A8-B4BE-00A679741F27}"/>
              </a:ext>
            </a:extLst>
          </p:cNvPr>
          <p:cNvSpPr txBox="1"/>
          <p:nvPr/>
        </p:nvSpPr>
        <p:spPr>
          <a:xfrm>
            <a:off x="8138160" y="3910486"/>
            <a:ext cx="3316778" cy="707886"/>
          </a:xfrm>
          <a:prstGeom prst="rect">
            <a:avLst/>
          </a:prstGeom>
          <a:noFill/>
        </p:spPr>
        <p:txBody>
          <a:bodyPr wrap="square" rtlCol="0">
            <a:spAutoFit/>
          </a:bodyPr>
          <a:lstStyle/>
          <a:p>
            <a:r>
              <a:rPr lang="en-CA" sz="2000" dirty="0"/>
              <a:t>La petite DEL </a:t>
            </a:r>
            <a:r>
              <a:rPr lang="en-CA" sz="2000" dirty="0" err="1"/>
              <a:t>bleue</a:t>
            </a:r>
            <a:r>
              <a:rPr lang="en-CA" sz="2000" dirty="0"/>
              <a:t> </a:t>
            </a:r>
            <a:r>
              <a:rPr lang="en-CA" sz="2000" dirty="0" err="1"/>
              <a:t>étiquettée</a:t>
            </a:r>
            <a:r>
              <a:rPr lang="en-CA" sz="2000" dirty="0"/>
              <a:t> avec un «L» </a:t>
            </a:r>
            <a:r>
              <a:rPr lang="en-CA" sz="2000" dirty="0" err="1"/>
              <a:t>devrait</a:t>
            </a:r>
            <a:r>
              <a:rPr lang="en-CA" sz="2000" dirty="0"/>
              <a:t> </a:t>
            </a:r>
            <a:r>
              <a:rPr lang="en-CA" sz="2000" dirty="0" err="1"/>
              <a:t>clignoter</a:t>
            </a:r>
            <a:r>
              <a:rPr lang="en-CA" sz="2000" dirty="0"/>
              <a:t>. </a:t>
            </a:r>
            <a:endParaRPr lang="fr-CA" sz="2000" dirty="0"/>
          </a:p>
        </p:txBody>
      </p:sp>
    </p:spTree>
    <p:extLst>
      <p:ext uri="{BB962C8B-B14F-4D97-AF65-F5344CB8AC3E}">
        <p14:creationId xmlns:p14="http://schemas.microsoft.com/office/powerpoint/2010/main" val="2885462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b="1" i="0" kern="1200" spc="-150">
                <a:latin typeface="+mj-lt"/>
                <a:ea typeface="+mj-ea"/>
                <a:cs typeface="Gill Sans" panose="020B0502020104020203" pitchFamily="34" charset="-79"/>
              </a:rPr>
              <a:t>LE DÉROULEMENT DU PROGRAMME</a:t>
            </a:r>
          </a:p>
        </p:txBody>
      </p:sp>
      <p:pic>
        <p:nvPicPr>
          <p:cNvPr id="4" name="Espace réservé du contenu 3">
            <a:extLst>
              <a:ext uri="{FF2B5EF4-FFF2-40B4-BE49-F238E27FC236}">
                <a16:creationId xmlns:a16="http://schemas.microsoft.com/office/drawing/2014/main" id="{326F82BE-30DA-4E8C-B4A5-6C9C9DD9F5C7}"/>
              </a:ext>
            </a:extLst>
          </p:cNvPr>
          <p:cNvPicPr>
            <a:picLocks noGrp="1" noChangeAspect="1"/>
          </p:cNvPicPr>
          <p:nvPr>
            <p:ph sz="half" idx="2"/>
          </p:nvPr>
        </p:nvPicPr>
        <p:blipFill>
          <a:blip r:embed="rId2"/>
          <a:stretch>
            <a:fillRect/>
          </a:stretch>
        </p:blipFill>
        <p:spPr>
          <a:xfrm>
            <a:off x="864200" y="1885361"/>
            <a:ext cx="5108963" cy="4304302"/>
          </a:xfrm>
          <a:prstGeom prst="rect">
            <a:avLst/>
          </a:prstGeom>
          <a:noFill/>
        </p:spPr>
      </p:pic>
      <p:sp>
        <p:nvSpPr>
          <p:cNvPr id="6" name="Rectangle 5">
            <a:extLst>
              <a:ext uri="{FF2B5EF4-FFF2-40B4-BE49-F238E27FC236}">
                <a16:creationId xmlns:a16="http://schemas.microsoft.com/office/drawing/2014/main" id="{13E3183C-A5A2-4173-8FEC-7FFFEED0977C}"/>
              </a:ext>
            </a:extLst>
          </p:cNvPr>
          <p:cNvSpPr/>
          <p:nvPr/>
        </p:nvSpPr>
        <p:spPr>
          <a:xfrm>
            <a:off x="6172200" y="1885361"/>
            <a:ext cx="5183188" cy="4304302"/>
          </a:xfrm>
          <a:prstGeom prst="rect">
            <a:avLst/>
          </a:prstGeom>
        </p:spPr>
        <p:txBody>
          <a:bodyPr vert="horz" lIns="91440" tIns="45720" rIns="91440" bIns="45720" rtlCol="0">
            <a:normAutofit/>
          </a:bodyPr>
          <a:lstStyle/>
          <a:p>
            <a:pPr>
              <a:lnSpc>
                <a:spcPct val="90000"/>
              </a:lnSpc>
              <a:spcAft>
                <a:spcPts val="600"/>
              </a:spcAft>
            </a:pPr>
            <a:r>
              <a:rPr lang="fr-FR" sz="2000" dirty="0">
                <a:solidFill>
                  <a:schemeClr val="tx2"/>
                </a:solidFill>
              </a:rPr>
              <a:t>Le programme se déroule de la façon suivante :</a:t>
            </a:r>
          </a:p>
          <a:p>
            <a:pPr>
              <a:lnSpc>
                <a:spcPct val="90000"/>
              </a:lnSpc>
              <a:spcAft>
                <a:spcPts val="600"/>
              </a:spcAft>
            </a:pPr>
            <a:r>
              <a:rPr lang="fr-FR" sz="2000" dirty="0">
                <a:solidFill>
                  <a:schemeClr val="tx2"/>
                </a:solidFill>
              </a:rPr>
              <a:t>1. Prise en compte des instructions de la partie déclarative</a:t>
            </a:r>
          </a:p>
          <a:p>
            <a:pPr>
              <a:lnSpc>
                <a:spcPct val="90000"/>
              </a:lnSpc>
              <a:spcAft>
                <a:spcPts val="600"/>
              </a:spcAft>
            </a:pPr>
            <a:r>
              <a:rPr lang="fr-FR" sz="2000" dirty="0">
                <a:solidFill>
                  <a:schemeClr val="tx2"/>
                </a:solidFill>
              </a:rPr>
              <a:t>2. Exécution au démarrage de la partie configuration définie par la fonction setup(),</a:t>
            </a:r>
          </a:p>
          <a:p>
            <a:pPr>
              <a:lnSpc>
                <a:spcPct val="90000"/>
              </a:lnSpc>
              <a:spcAft>
                <a:spcPts val="600"/>
              </a:spcAft>
            </a:pPr>
            <a:r>
              <a:rPr lang="fr-FR" sz="2000" dirty="0">
                <a:solidFill>
                  <a:schemeClr val="tx2"/>
                </a:solidFill>
              </a:rPr>
              <a:t>3. Exécution de la boucle par la fonction </a:t>
            </a:r>
            <a:r>
              <a:rPr lang="fr-FR" sz="2000" dirty="0" err="1">
                <a:solidFill>
                  <a:schemeClr val="tx2"/>
                </a:solidFill>
              </a:rPr>
              <a:t>loop</a:t>
            </a:r>
            <a:r>
              <a:rPr lang="fr-FR" sz="2000" dirty="0">
                <a:solidFill>
                  <a:schemeClr val="tx2"/>
                </a:solidFill>
              </a:rPr>
              <a:t>(). Cette boucle s’exécute indéfiniment et le plus rapidement possible.</a:t>
            </a:r>
          </a:p>
        </p:txBody>
      </p:sp>
    </p:spTree>
    <p:extLst>
      <p:ext uri="{BB962C8B-B14F-4D97-AF65-F5344CB8AC3E}">
        <p14:creationId xmlns:p14="http://schemas.microsoft.com/office/powerpoint/2010/main" val="957608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b="1" i="0" kern="1200" spc="-150" dirty="0">
                <a:latin typeface="+mj-lt"/>
                <a:ea typeface="+mj-ea"/>
                <a:cs typeface="Gill Sans" panose="020B0502020104020203" pitchFamily="34" charset="-79"/>
              </a:rPr>
              <a:t>LE </a:t>
            </a:r>
            <a:r>
              <a:rPr lang="fr-FR" dirty="0"/>
              <a:t>CODE MINIMAL</a:t>
            </a:r>
            <a:endParaRPr lang="fr-FR" b="1" i="0" kern="1200" spc="-150" dirty="0">
              <a:latin typeface="+mj-lt"/>
              <a:ea typeface="+mj-ea"/>
              <a:cs typeface="Gill Sans" panose="020B0502020104020203" pitchFamily="34" charset="-79"/>
            </a:endParaRPr>
          </a:p>
        </p:txBody>
      </p:sp>
      <p:sp>
        <p:nvSpPr>
          <p:cNvPr id="5" name="Espace réservé du contenu 4">
            <a:extLst>
              <a:ext uri="{FF2B5EF4-FFF2-40B4-BE49-F238E27FC236}">
                <a16:creationId xmlns:a16="http://schemas.microsoft.com/office/drawing/2014/main" id="{0FB577E3-9257-4B8F-9B58-6E4C8E98C997}"/>
              </a:ext>
            </a:extLst>
          </p:cNvPr>
          <p:cNvSpPr>
            <a:spLocks noGrp="1"/>
          </p:cNvSpPr>
          <p:nvPr>
            <p:ph sz="half" idx="2"/>
          </p:nvPr>
        </p:nvSpPr>
        <p:spPr>
          <a:xfrm>
            <a:off x="839787" y="1407459"/>
            <a:ext cx="6690565" cy="5085416"/>
          </a:xfrm>
        </p:spPr>
        <p:txBody>
          <a:bodyPr>
            <a:normAutofit fontScale="92500" lnSpcReduction="20000"/>
          </a:bodyPr>
          <a:lstStyle/>
          <a:p>
            <a:pPr marL="0" indent="0">
              <a:buNone/>
            </a:pPr>
            <a:r>
              <a:rPr lang="fr-CA" sz="1400" dirty="0"/>
              <a:t>Dans ce code, se trouvent deux fonctions. Les fonctions sont en fait des portions de code.</a:t>
            </a:r>
          </a:p>
          <a:p>
            <a:pPr marL="0" indent="0">
              <a:buNone/>
            </a:pPr>
            <a:r>
              <a:rPr lang="fr-CA" sz="1400" dirty="0"/>
              <a:t>Première fonction:</a:t>
            </a:r>
          </a:p>
          <a:p>
            <a:pPr marL="0" indent="0">
              <a:buNone/>
            </a:pPr>
            <a:r>
              <a:rPr lang="fr-CA" sz="1400" b="1" dirty="0" err="1"/>
              <a:t>void</a:t>
            </a:r>
            <a:r>
              <a:rPr lang="fr-CA" sz="1400" b="1" dirty="0"/>
              <a:t> setup() {</a:t>
            </a:r>
          </a:p>
          <a:p>
            <a:pPr marL="0" indent="0">
              <a:buNone/>
            </a:pPr>
            <a:r>
              <a:rPr lang="fr-CA" sz="1400" b="1" dirty="0"/>
              <a:t>}</a:t>
            </a:r>
          </a:p>
          <a:p>
            <a:pPr marL="0" indent="0">
              <a:buNone/>
            </a:pPr>
            <a:r>
              <a:rPr lang="fr-CA" sz="1400" dirty="0"/>
              <a:t>Cette fonction setup() est appelée une seule fois lorsque le programme commence. C'est pourquoi c'est dans</a:t>
            </a:r>
          </a:p>
          <a:p>
            <a:pPr marL="0" indent="0">
              <a:buNone/>
            </a:pPr>
            <a:r>
              <a:rPr lang="fr-CA" sz="1400" dirty="0"/>
              <a:t>cette fonction que l'on va écrire le code qui n'a besoin d'être exécuté qu’une seule fois. On appelle cette</a:t>
            </a:r>
          </a:p>
          <a:p>
            <a:pPr marL="0" indent="0">
              <a:buNone/>
            </a:pPr>
            <a:r>
              <a:rPr lang="fr-CA" sz="1400" dirty="0"/>
              <a:t>fonction : "fonction d'initialisation". On y retrouvera la mise en place des différentes sorties et quelques autres</a:t>
            </a:r>
          </a:p>
          <a:p>
            <a:pPr marL="0" indent="0">
              <a:buNone/>
            </a:pPr>
            <a:r>
              <a:rPr lang="fr-CA" sz="1400" dirty="0"/>
              <a:t>réglages.</a:t>
            </a:r>
          </a:p>
          <a:p>
            <a:pPr marL="0" indent="0">
              <a:buNone/>
            </a:pPr>
            <a:r>
              <a:rPr lang="fr-CA" sz="1400" dirty="0"/>
              <a:t>Une fois que l'on a initialisé le programme, il faut ensuite créer le «cœur» du programme, autrement dit le programme en lui même.</a:t>
            </a:r>
          </a:p>
          <a:p>
            <a:pPr marL="0" indent="0">
              <a:buNone/>
            </a:pPr>
            <a:r>
              <a:rPr lang="fr-CA" sz="1400" dirty="0"/>
              <a:t>Deuxième fonction:</a:t>
            </a:r>
          </a:p>
          <a:p>
            <a:pPr marL="0" indent="0">
              <a:buNone/>
            </a:pPr>
            <a:r>
              <a:rPr lang="fr-CA" sz="1400" b="1" dirty="0" err="1"/>
              <a:t>void</a:t>
            </a:r>
            <a:r>
              <a:rPr lang="fr-CA" sz="1400" b="1" dirty="0"/>
              <a:t> </a:t>
            </a:r>
            <a:r>
              <a:rPr lang="fr-CA" sz="1400" b="1" dirty="0" err="1"/>
              <a:t>loop</a:t>
            </a:r>
            <a:r>
              <a:rPr lang="fr-CA" sz="1400" b="1" dirty="0"/>
              <a:t>() {</a:t>
            </a:r>
          </a:p>
          <a:p>
            <a:pPr marL="0" indent="0">
              <a:buNone/>
            </a:pPr>
            <a:r>
              <a:rPr lang="fr-CA" sz="1400" b="1" dirty="0"/>
              <a:t>}</a:t>
            </a:r>
          </a:p>
          <a:p>
            <a:pPr marL="0" indent="0">
              <a:buNone/>
            </a:pPr>
            <a:r>
              <a:rPr lang="fr-CA" sz="1400" dirty="0"/>
              <a:t>C'est donc dans cette fonction </a:t>
            </a:r>
            <a:r>
              <a:rPr lang="fr-CA" sz="1400" dirty="0" err="1"/>
              <a:t>loop</a:t>
            </a:r>
            <a:r>
              <a:rPr lang="fr-CA" sz="1400" dirty="0"/>
              <a:t>() que l’on va écrire le contenu du programme. Il faut savoir que cette</a:t>
            </a:r>
          </a:p>
          <a:p>
            <a:pPr marL="0" indent="0">
              <a:buNone/>
            </a:pPr>
            <a:r>
              <a:rPr lang="fr-CA" sz="1400" dirty="0"/>
              <a:t>fonction est appelée en permanence, c'est-à-dire qu'elle est exécutée une fois, puis lorsque son exécution est</a:t>
            </a:r>
          </a:p>
          <a:p>
            <a:pPr marL="0" indent="0">
              <a:buNone/>
            </a:pPr>
            <a:r>
              <a:rPr lang="fr-CA" sz="1400" dirty="0"/>
              <a:t>terminée, on la réexécute, encore et encore. O parle de boucle infinie.</a:t>
            </a:r>
          </a:p>
        </p:txBody>
      </p:sp>
      <p:pic>
        <p:nvPicPr>
          <p:cNvPr id="7" name="Image 6">
            <a:extLst>
              <a:ext uri="{FF2B5EF4-FFF2-40B4-BE49-F238E27FC236}">
                <a16:creationId xmlns:a16="http://schemas.microsoft.com/office/drawing/2014/main" id="{B3A6F94E-B80C-4A97-913F-8428053DE1B1}"/>
              </a:ext>
            </a:extLst>
          </p:cNvPr>
          <p:cNvPicPr>
            <a:picLocks noChangeAspect="1"/>
          </p:cNvPicPr>
          <p:nvPr/>
        </p:nvPicPr>
        <p:blipFill>
          <a:blip r:embed="rId2"/>
          <a:stretch>
            <a:fillRect/>
          </a:stretch>
        </p:blipFill>
        <p:spPr>
          <a:xfrm>
            <a:off x="7626960" y="1537987"/>
            <a:ext cx="3953860" cy="4824360"/>
          </a:xfrm>
          <a:prstGeom prst="rect">
            <a:avLst/>
          </a:prstGeom>
        </p:spPr>
      </p:pic>
    </p:spTree>
    <p:extLst>
      <p:ext uri="{BB962C8B-B14F-4D97-AF65-F5344CB8AC3E}">
        <p14:creationId xmlns:p14="http://schemas.microsoft.com/office/powerpoint/2010/main" val="2714625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2617874"/>
            <a:ext cx="4663237" cy="1325563"/>
          </a:xfrm>
        </p:spPr>
        <p:txBody>
          <a:bodyPr vert="horz" lIns="91440" tIns="45720" rIns="91440" bIns="45720" rtlCol="0" anchor="ctr">
            <a:normAutofit/>
          </a:bodyPr>
          <a:lstStyle/>
          <a:p>
            <a:r>
              <a:rPr lang="fr-FR" b="1" i="0" kern="1200" spc="-150" dirty="0">
                <a:latin typeface="+mj-lt"/>
                <a:ea typeface="+mj-ea"/>
                <a:cs typeface="Gill Sans" panose="020B0502020104020203" pitchFamily="34" charset="-79"/>
              </a:rPr>
              <a:t>LES INSTRUCTIONS</a:t>
            </a:r>
          </a:p>
        </p:txBody>
      </p:sp>
      <p:grpSp>
        <p:nvGrpSpPr>
          <p:cNvPr id="9" name="Groupe 8">
            <a:extLst>
              <a:ext uri="{FF2B5EF4-FFF2-40B4-BE49-F238E27FC236}">
                <a16:creationId xmlns:a16="http://schemas.microsoft.com/office/drawing/2014/main" id="{9976367A-35E1-420B-8FC4-110B806DAF35}"/>
              </a:ext>
            </a:extLst>
          </p:cNvPr>
          <p:cNvGrpSpPr/>
          <p:nvPr/>
        </p:nvGrpSpPr>
        <p:grpSpPr>
          <a:xfrm>
            <a:off x="5626381" y="533317"/>
            <a:ext cx="5870120" cy="6113291"/>
            <a:chOff x="5701196" y="533318"/>
            <a:chExt cx="5356367" cy="5578256"/>
          </a:xfrm>
        </p:grpSpPr>
        <p:pic>
          <p:nvPicPr>
            <p:cNvPr id="6" name="Image 5">
              <a:extLst>
                <a:ext uri="{FF2B5EF4-FFF2-40B4-BE49-F238E27FC236}">
                  <a16:creationId xmlns:a16="http://schemas.microsoft.com/office/drawing/2014/main" id="{8F34318D-4374-4D9A-B62D-D6E27551A120}"/>
                </a:ext>
              </a:extLst>
            </p:cNvPr>
            <p:cNvPicPr>
              <a:picLocks noChangeAspect="1"/>
            </p:cNvPicPr>
            <p:nvPr/>
          </p:nvPicPr>
          <p:blipFill>
            <a:blip r:embed="rId2"/>
            <a:stretch>
              <a:fillRect/>
            </a:stretch>
          </p:blipFill>
          <p:spPr>
            <a:xfrm>
              <a:off x="5701197" y="533318"/>
              <a:ext cx="5356366" cy="4188312"/>
            </a:xfrm>
            <a:prstGeom prst="rect">
              <a:avLst/>
            </a:prstGeom>
          </p:spPr>
        </p:pic>
        <p:pic>
          <p:nvPicPr>
            <p:cNvPr id="8" name="Image 7">
              <a:extLst>
                <a:ext uri="{FF2B5EF4-FFF2-40B4-BE49-F238E27FC236}">
                  <a16:creationId xmlns:a16="http://schemas.microsoft.com/office/drawing/2014/main" id="{99097825-D27B-447D-8F81-85B1D85785A5}"/>
                </a:ext>
              </a:extLst>
            </p:cNvPr>
            <p:cNvPicPr>
              <a:picLocks noChangeAspect="1"/>
            </p:cNvPicPr>
            <p:nvPr/>
          </p:nvPicPr>
          <p:blipFill>
            <a:blip r:embed="rId3"/>
            <a:stretch>
              <a:fillRect/>
            </a:stretch>
          </p:blipFill>
          <p:spPr>
            <a:xfrm>
              <a:off x="5701196" y="4721630"/>
              <a:ext cx="5356365" cy="1389944"/>
            </a:xfrm>
            <a:prstGeom prst="rect">
              <a:avLst/>
            </a:prstGeom>
          </p:spPr>
        </p:pic>
      </p:grpSp>
    </p:spTree>
    <p:extLst>
      <p:ext uri="{BB962C8B-B14F-4D97-AF65-F5344CB8AC3E}">
        <p14:creationId xmlns:p14="http://schemas.microsoft.com/office/powerpoint/2010/main" val="1334202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sz="5400" b="1" i="0" kern="1200" spc="-150" dirty="0">
                <a:latin typeface="+mj-lt"/>
                <a:ea typeface="+mj-ea"/>
                <a:cs typeface="Gill Sans" panose="020B0502020104020203" pitchFamily="34" charset="-79"/>
              </a:rPr>
              <a:t>ANALYSE DU CODE BLINK</a:t>
            </a:r>
          </a:p>
        </p:txBody>
      </p:sp>
      <p:sp>
        <p:nvSpPr>
          <p:cNvPr id="9" name="Rectangle 8">
            <a:extLst>
              <a:ext uri="{FF2B5EF4-FFF2-40B4-BE49-F238E27FC236}">
                <a16:creationId xmlns:a16="http://schemas.microsoft.com/office/drawing/2014/main" id="{905FCF9E-7880-4275-8FCC-FFB309085038}"/>
              </a:ext>
            </a:extLst>
          </p:cNvPr>
          <p:cNvSpPr/>
          <p:nvPr/>
        </p:nvSpPr>
        <p:spPr>
          <a:xfrm>
            <a:off x="5556554" y="1524000"/>
            <a:ext cx="6124458" cy="496887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fr-FR" sz="1400" dirty="0">
                <a:solidFill>
                  <a:schemeClr val="tx2"/>
                </a:solidFill>
              </a:rPr>
              <a:t>La ligne </a:t>
            </a:r>
            <a:r>
              <a:rPr lang="fr-FR" sz="1400" dirty="0" err="1">
                <a:solidFill>
                  <a:schemeClr val="tx2"/>
                </a:solidFill>
              </a:rPr>
              <a:t>pinMode</a:t>
            </a:r>
            <a:r>
              <a:rPr lang="fr-FR" sz="1400" dirty="0">
                <a:solidFill>
                  <a:schemeClr val="tx2"/>
                </a:solidFill>
              </a:rPr>
              <a:t>(LED_BUILTIN, OUTPUT); initialise la broche LED_BUILTIN de la carte comme sortie, c'est-à-dire que des données seront envoyées depuis le microcontrôleur vers cette broche (on va envoyer de l'électricité).</a:t>
            </a:r>
          </a:p>
          <a:p>
            <a:pPr indent="-228600">
              <a:lnSpc>
                <a:spcPct val="90000"/>
              </a:lnSpc>
              <a:spcAft>
                <a:spcPts val="600"/>
              </a:spcAft>
              <a:buFont typeface="Arial" panose="020B0604020202020204" pitchFamily="34" charset="0"/>
              <a:buChar char="•"/>
            </a:pPr>
            <a:r>
              <a:rPr lang="fr-FR" sz="1400" dirty="0">
                <a:solidFill>
                  <a:schemeClr val="tx2"/>
                </a:solidFill>
              </a:rPr>
              <a:t>Avec l'instruction </a:t>
            </a:r>
            <a:r>
              <a:rPr lang="fr-FR" sz="1400" dirty="0" err="1">
                <a:solidFill>
                  <a:schemeClr val="tx2"/>
                </a:solidFill>
              </a:rPr>
              <a:t>digitalWrite</a:t>
            </a:r>
            <a:r>
              <a:rPr lang="fr-FR" sz="1400" dirty="0">
                <a:solidFill>
                  <a:schemeClr val="tx2"/>
                </a:solidFill>
              </a:rPr>
              <a:t>(LED_BUILTIN, HIGH);, le microcontrôleur connecte la broche LED_BUILTIN au +5V ce qui a pour effet d'allumer la DEL (de l'électricité sort de la broche LED_BUILTIN ).</a:t>
            </a:r>
          </a:p>
          <a:p>
            <a:pPr indent="-228600">
              <a:lnSpc>
                <a:spcPct val="90000"/>
              </a:lnSpc>
              <a:spcAft>
                <a:spcPts val="600"/>
              </a:spcAft>
              <a:buFont typeface="Arial" panose="020B0604020202020204" pitchFamily="34" charset="0"/>
              <a:buChar char="•"/>
            </a:pPr>
            <a:r>
              <a:rPr lang="fr-FR" sz="1400" dirty="0">
                <a:solidFill>
                  <a:schemeClr val="tx2"/>
                </a:solidFill>
              </a:rPr>
              <a:t>L'instruction </a:t>
            </a:r>
            <a:r>
              <a:rPr lang="fr-FR" sz="1400" dirty="0" err="1">
                <a:solidFill>
                  <a:schemeClr val="tx2"/>
                </a:solidFill>
              </a:rPr>
              <a:t>delay</a:t>
            </a:r>
            <a:r>
              <a:rPr lang="fr-FR" sz="1400" dirty="0">
                <a:solidFill>
                  <a:schemeClr val="tx2"/>
                </a:solidFill>
              </a:rPr>
              <a:t>(500); indique au microcontrôleur de ne rien faire pendant 500 millisecondes, soit ½ seconde.</a:t>
            </a:r>
          </a:p>
          <a:p>
            <a:pPr indent="-228600">
              <a:lnSpc>
                <a:spcPct val="90000"/>
              </a:lnSpc>
              <a:spcAft>
                <a:spcPts val="600"/>
              </a:spcAft>
              <a:buFont typeface="Arial" panose="020B0604020202020204" pitchFamily="34" charset="0"/>
              <a:buChar char="•"/>
            </a:pPr>
            <a:r>
              <a:rPr lang="fr-FR" sz="1400" dirty="0">
                <a:solidFill>
                  <a:schemeClr val="tx2"/>
                </a:solidFill>
              </a:rPr>
              <a:t>Avec l'instruction </a:t>
            </a:r>
            <a:r>
              <a:rPr lang="fr-FR" sz="1400" dirty="0" err="1">
                <a:solidFill>
                  <a:schemeClr val="tx2"/>
                </a:solidFill>
              </a:rPr>
              <a:t>digitalWrite</a:t>
            </a:r>
            <a:r>
              <a:rPr lang="fr-FR" sz="1400" dirty="0">
                <a:solidFill>
                  <a:schemeClr val="tx2"/>
                </a:solidFill>
              </a:rPr>
              <a:t>(LED_BUILTIN, LOW);, le microcontrôleur connecte la broche LED_BUILTIN au 0V ce qui a pour effet d'éteindre la DEL (on coupe l'alimentation en électricité).</a:t>
            </a:r>
          </a:p>
          <a:p>
            <a:pPr indent="-228600">
              <a:lnSpc>
                <a:spcPct val="90000"/>
              </a:lnSpc>
              <a:spcAft>
                <a:spcPts val="600"/>
              </a:spcAft>
              <a:buFont typeface="Arial" panose="020B0604020202020204" pitchFamily="34" charset="0"/>
              <a:buChar char="•"/>
            </a:pPr>
            <a:r>
              <a:rPr lang="fr-FR" sz="1400" dirty="0">
                <a:solidFill>
                  <a:schemeClr val="tx2"/>
                </a:solidFill>
              </a:rPr>
              <a:t>L'instruction </a:t>
            </a:r>
            <a:r>
              <a:rPr lang="fr-FR" sz="1400" dirty="0" err="1">
                <a:solidFill>
                  <a:schemeClr val="tx2"/>
                </a:solidFill>
              </a:rPr>
              <a:t>delay</a:t>
            </a:r>
            <a:r>
              <a:rPr lang="fr-FR" sz="1400" dirty="0">
                <a:solidFill>
                  <a:schemeClr val="tx2"/>
                </a:solidFill>
              </a:rPr>
              <a:t>(500); indique au microcontrôleur à nouveau de ne rien faire pendant 500ms soit ½ seconde.</a:t>
            </a:r>
          </a:p>
          <a:p>
            <a:pPr indent="-228600">
              <a:lnSpc>
                <a:spcPct val="90000"/>
              </a:lnSpc>
              <a:spcAft>
                <a:spcPts val="600"/>
              </a:spcAft>
              <a:buFont typeface="Arial" panose="020B0604020202020204" pitchFamily="34" charset="0"/>
              <a:buChar char="•"/>
            </a:pPr>
            <a:r>
              <a:rPr lang="fr-FR" sz="1400" dirty="0">
                <a:solidFill>
                  <a:schemeClr val="tx2"/>
                </a:solidFill>
              </a:rPr>
              <a:t>Le résultat est donc que la DEL s'allume pendant ½ seconde, puis s'éteint pendant une ½ seconde puis s'allume pendant ½ seconde... elle clignote donc.</a:t>
            </a:r>
          </a:p>
          <a:p>
            <a:pPr indent="-228600">
              <a:lnSpc>
                <a:spcPct val="90000"/>
              </a:lnSpc>
              <a:spcAft>
                <a:spcPts val="600"/>
              </a:spcAft>
              <a:buFont typeface="Arial" panose="020B0604020202020204" pitchFamily="34" charset="0"/>
              <a:buChar char="•"/>
            </a:pPr>
            <a:r>
              <a:rPr lang="fr-FR" sz="1400" dirty="0">
                <a:solidFill>
                  <a:schemeClr val="tx2"/>
                </a:solidFill>
              </a:rPr>
              <a:t>Profitons maintenant pour voir ce que signifie le terme OUTPUT. Il s’agit de préciser si la broche est une entrée ou une sortie. En effet, le microcontrôleur a la capacité d'utiliser certaines de ses broches en entrée (INPUT) ou en sortie (OUTPUT). Il suffit simplement d’interchanger une ligne de code pour dire qu'il faut utiliser une broche en entrée (récupération de données) ou en sortie (envoi de données).</a:t>
            </a:r>
          </a:p>
        </p:txBody>
      </p:sp>
      <p:pic>
        <p:nvPicPr>
          <p:cNvPr id="10" name="Image 9">
            <a:extLst>
              <a:ext uri="{FF2B5EF4-FFF2-40B4-BE49-F238E27FC236}">
                <a16:creationId xmlns:a16="http://schemas.microsoft.com/office/drawing/2014/main" id="{7C43081C-6247-4832-978B-DFC8945D524C}"/>
              </a:ext>
            </a:extLst>
          </p:cNvPr>
          <p:cNvPicPr>
            <a:picLocks noChangeAspect="1"/>
          </p:cNvPicPr>
          <p:nvPr/>
        </p:nvPicPr>
        <p:blipFill>
          <a:blip r:embed="rId2"/>
          <a:stretch>
            <a:fillRect/>
          </a:stretch>
        </p:blipFill>
        <p:spPr>
          <a:xfrm>
            <a:off x="1207728" y="1520237"/>
            <a:ext cx="4093947" cy="4839000"/>
          </a:xfrm>
          <a:prstGeom prst="rect">
            <a:avLst/>
          </a:prstGeom>
        </p:spPr>
      </p:pic>
    </p:spTree>
    <p:extLst>
      <p:ext uri="{BB962C8B-B14F-4D97-AF65-F5344CB8AC3E}">
        <p14:creationId xmlns:p14="http://schemas.microsoft.com/office/powerpoint/2010/main" val="1988614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C705-4668-4AAB-9B40-3FD2DE54D4E3}"/>
              </a:ext>
            </a:extLst>
          </p:cNvPr>
          <p:cNvSpPr>
            <a:spLocks noGrp="1"/>
          </p:cNvSpPr>
          <p:nvPr>
            <p:ph type="title"/>
          </p:nvPr>
        </p:nvSpPr>
        <p:spPr>
          <a:xfrm>
            <a:off x="838200" y="365125"/>
            <a:ext cx="7474616" cy="1325563"/>
          </a:xfrm>
        </p:spPr>
        <p:txBody>
          <a:bodyPr/>
          <a:lstStyle/>
          <a:p>
            <a:r>
              <a:rPr lang="en-CA" dirty="0"/>
              <a:t>CONTRÔLER UNE DEL AVEC LA CARTE</a:t>
            </a:r>
            <a:endParaRPr lang="fr-CA" dirty="0"/>
          </a:p>
        </p:txBody>
      </p:sp>
      <p:pic>
        <p:nvPicPr>
          <p:cNvPr id="4" name="Image 3">
            <a:extLst>
              <a:ext uri="{FF2B5EF4-FFF2-40B4-BE49-F238E27FC236}">
                <a16:creationId xmlns:a16="http://schemas.microsoft.com/office/drawing/2014/main" id="{9A9E2B03-80CE-4198-AD13-0F0A27FE82ED}"/>
              </a:ext>
            </a:extLst>
          </p:cNvPr>
          <p:cNvPicPr>
            <a:picLocks noChangeAspect="1"/>
          </p:cNvPicPr>
          <p:nvPr/>
        </p:nvPicPr>
        <p:blipFill>
          <a:blip r:embed="rId2"/>
          <a:stretch>
            <a:fillRect/>
          </a:stretch>
        </p:blipFill>
        <p:spPr>
          <a:xfrm>
            <a:off x="838200" y="2079815"/>
            <a:ext cx="3168351" cy="4443580"/>
          </a:xfrm>
          <a:prstGeom prst="rect">
            <a:avLst/>
          </a:prstGeom>
        </p:spPr>
      </p:pic>
      <p:pic>
        <p:nvPicPr>
          <p:cNvPr id="5" name="Image 4">
            <a:extLst>
              <a:ext uri="{FF2B5EF4-FFF2-40B4-BE49-F238E27FC236}">
                <a16:creationId xmlns:a16="http://schemas.microsoft.com/office/drawing/2014/main" id="{A3D2397C-B508-484B-9415-199A3443413F}"/>
              </a:ext>
            </a:extLst>
          </p:cNvPr>
          <p:cNvPicPr>
            <a:picLocks noChangeAspect="1"/>
          </p:cNvPicPr>
          <p:nvPr/>
        </p:nvPicPr>
        <p:blipFill>
          <a:blip r:embed="rId3"/>
          <a:stretch>
            <a:fillRect/>
          </a:stretch>
        </p:blipFill>
        <p:spPr>
          <a:xfrm>
            <a:off x="4322786" y="1918931"/>
            <a:ext cx="3990030" cy="4604464"/>
          </a:xfrm>
          <a:prstGeom prst="rect">
            <a:avLst/>
          </a:prstGeom>
        </p:spPr>
      </p:pic>
      <p:sp>
        <p:nvSpPr>
          <p:cNvPr id="6" name="Explosion : 14 points 5">
            <a:extLst>
              <a:ext uri="{FF2B5EF4-FFF2-40B4-BE49-F238E27FC236}">
                <a16:creationId xmlns:a16="http://schemas.microsoft.com/office/drawing/2014/main" id="{AB4C23D6-1C0C-4C55-9A6E-28A5C751DFB1}"/>
              </a:ext>
            </a:extLst>
          </p:cNvPr>
          <p:cNvSpPr/>
          <p:nvPr/>
        </p:nvSpPr>
        <p:spPr>
          <a:xfrm>
            <a:off x="7099069" y="365126"/>
            <a:ext cx="4549806" cy="3949180"/>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bg1"/>
                </a:solidFill>
              </a:rPr>
              <a:t>Utilisez le même code que l’exemple précèdent, mais remplacer toutes les mentions de LED_BUILTIN par le numéro 3</a:t>
            </a:r>
          </a:p>
        </p:txBody>
      </p:sp>
    </p:spTree>
    <p:extLst>
      <p:ext uri="{BB962C8B-B14F-4D97-AF65-F5344CB8AC3E}">
        <p14:creationId xmlns:p14="http://schemas.microsoft.com/office/powerpoint/2010/main" val="878681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2227810"/>
            <a:ext cx="10515600" cy="2402380"/>
          </a:xfrm>
        </p:spPr>
        <p:txBody>
          <a:bodyPr>
            <a:normAutofit fontScale="90000"/>
          </a:bodyPr>
          <a:lstStyle/>
          <a:p>
            <a:pPr algn="l"/>
            <a:r>
              <a:rPr lang="en-CA" dirty="0">
                <a:solidFill>
                  <a:schemeClr val="bg2"/>
                </a:solidFill>
              </a:rPr>
              <a:t>EXERCICE</a:t>
            </a:r>
            <a:br>
              <a:rPr lang="en-CA" dirty="0">
                <a:solidFill>
                  <a:schemeClr val="accent2"/>
                </a:solidFill>
              </a:rPr>
            </a:br>
            <a:r>
              <a:rPr lang="en-CA" dirty="0">
                <a:solidFill>
                  <a:schemeClr val="accent2"/>
                </a:solidFill>
              </a:rPr>
              <a:t>MODIFIEZ</a:t>
            </a:r>
            <a:r>
              <a:rPr lang="en-CA" dirty="0"/>
              <a:t> LE CODE PRÉCÉDENT POUR AVOIR UNE LONGUE PAUSE, SUIVIE D’UNE COURTE PAUSE</a:t>
            </a:r>
            <a:endParaRPr lang="fr-CA" dirty="0"/>
          </a:p>
        </p:txBody>
      </p:sp>
    </p:spTree>
    <p:extLst>
      <p:ext uri="{BB962C8B-B14F-4D97-AF65-F5344CB8AC3E}">
        <p14:creationId xmlns:p14="http://schemas.microsoft.com/office/powerpoint/2010/main" val="3821328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C705-4668-4AAB-9B40-3FD2DE54D4E3}"/>
              </a:ext>
            </a:extLst>
          </p:cNvPr>
          <p:cNvSpPr>
            <a:spLocks noGrp="1"/>
          </p:cNvSpPr>
          <p:nvPr>
            <p:ph type="title"/>
          </p:nvPr>
        </p:nvSpPr>
        <p:spPr/>
        <p:txBody>
          <a:bodyPr/>
          <a:lstStyle/>
          <a:p>
            <a:r>
              <a:rPr lang="en-CA" dirty="0"/>
              <a:t>LE JEU DE LA DIFFÉRENCE</a:t>
            </a:r>
            <a:endParaRPr lang="fr-CA" dirty="0"/>
          </a:p>
        </p:txBody>
      </p:sp>
      <p:grpSp>
        <p:nvGrpSpPr>
          <p:cNvPr id="13" name="Groupe 12">
            <a:extLst>
              <a:ext uri="{FF2B5EF4-FFF2-40B4-BE49-F238E27FC236}">
                <a16:creationId xmlns:a16="http://schemas.microsoft.com/office/drawing/2014/main" id="{411D8B8D-8598-4E70-9D3A-A81F6AB1FC20}"/>
              </a:ext>
            </a:extLst>
          </p:cNvPr>
          <p:cNvGrpSpPr/>
          <p:nvPr/>
        </p:nvGrpSpPr>
        <p:grpSpPr>
          <a:xfrm>
            <a:off x="863138" y="2206512"/>
            <a:ext cx="4951407" cy="3105321"/>
            <a:chOff x="1490304" y="2343309"/>
            <a:chExt cx="4299303" cy="2696348"/>
          </a:xfrm>
        </p:grpSpPr>
        <p:pic>
          <p:nvPicPr>
            <p:cNvPr id="3" name="Image 2">
              <a:extLst>
                <a:ext uri="{FF2B5EF4-FFF2-40B4-BE49-F238E27FC236}">
                  <a16:creationId xmlns:a16="http://schemas.microsoft.com/office/drawing/2014/main" id="{9DABBBE0-B8F7-4BC5-8E54-91FD417F255E}"/>
                </a:ext>
              </a:extLst>
            </p:cNvPr>
            <p:cNvPicPr>
              <a:picLocks noChangeAspect="1"/>
            </p:cNvPicPr>
            <p:nvPr/>
          </p:nvPicPr>
          <p:blipFill>
            <a:blip r:embed="rId2"/>
            <a:stretch>
              <a:fillRect/>
            </a:stretch>
          </p:blipFill>
          <p:spPr>
            <a:xfrm>
              <a:off x="1490304" y="2419553"/>
              <a:ext cx="1858222" cy="2526211"/>
            </a:xfrm>
            <a:prstGeom prst="rect">
              <a:avLst/>
            </a:prstGeom>
          </p:spPr>
        </p:pic>
        <p:pic>
          <p:nvPicPr>
            <p:cNvPr id="7" name="Image 6">
              <a:extLst>
                <a:ext uri="{FF2B5EF4-FFF2-40B4-BE49-F238E27FC236}">
                  <a16:creationId xmlns:a16="http://schemas.microsoft.com/office/drawing/2014/main" id="{525F7ACC-81B2-4101-AE11-000C6D5A5522}"/>
                </a:ext>
              </a:extLst>
            </p:cNvPr>
            <p:cNvPicPr>
              <a:picLocks noChangeAspect="1"/>
            </p:cNvPicPr>
            <p:nvPr/>
          </p:nvPicPr>
          <p:blipFill>
            <a:blip r:embed="rId3"/>
            <a:stretch>
              <a:fillRect/>
            </a:stretch>
          </p:blipFill>
          <p:spPr>
            <a:xfrm>
              <a:off x="3431373" y="2343309"/>
              <a:ext cx="2358234" cy="2696348"/>
            </a:xfrm>
            <a:prstGeom prst="rect">
              <a:avLst/>
            </a:prstGeom>
          </p:spPr>
        </p:pic>
      </p:grpSp>
      <p:grpSp>
        <p:nvGrpSpPr>
          <p:cNvPr id="14" name="Groupe 13">
            <a:extLst>
              <a:ext uri="{FF2B5EF4-FFF2-40B4-BE49-F238E27FC236}">
                <a16:creationId xmlns:a16="http://schemas.microsoft.com/office/drawing/2014/main" id="{119B6CBC-9B18-4982-B7A0-D4A34772E8A9}"/>
              </a:ext>
            </a:extLst>
          </p:cNvPr>
          <p:cNvGrpSpPr/>
          <p:nvPr/>
        </p:nvGrpSpPr>
        <p:grpSpPr>
          <a:xfrm>
            <a:off x="6778911" y="2106522"/>
            <a:ext cx="4827407" cy="3300876"/>
            <a:chOff x="7096496" y="2140798"/>
            <a:chExt cx="4509823" cy="3083719"/>
          </a:xfrm>
        </p:grpSpPr>
        <p:pic>
          <p:nvPicPr>
            <p:cNvPr id="5" name="Image 4">
              <a:extLst>
                <a:ext uri="{FF2B5EF4-FFF2-40B4-BE49-F238E27FC236}">
                  <a16:creationId xmlns:a16="http://schemas.microsoft.com/office/drawing/2014/main" id="{A3D2397C-B508-484B-9415-199A3443413F}"/>
                </a:ext>
              </a:extLst>
            </p:cNvPr>
            <p:cNvPicPr>
              <a:picLocks noChangeAspect="1"/>
            </p:cNvPicPr>
            <p:nvPr/>
          </p:nvPicPr>
          <p:blipFill>
            <a:blip r:embed="rId4"/>
            <a:stretch>
              <a:fillRect/>
            </a:stretch>
          </p:blipFill>
          <p:spPr>
            <a:xfrm>
              <a:off x="8934101" y="2140798"/>
              <a:ext cx="2672218" cy="3083719"/>
            </a:xfrm>
            <a:prstGeom prst="rect">
              <a:avLst/>
            </a:prstGeom>
          </p:spPr>
        </p:pic>
        <p:pic>
          <p:nvPicPr>
            <p:cNvPr id="4" name="Image 3">
              <a:extLst>
                <a:ext uri="{FF2B5EF4-FFF2-40B4-BE49-F238E27FC236}">
                  <a16:creationId xmlns:a16="http://schemas.microsoft.com/office/drawing/2014/main" id="{9A9E2B03-80CE-4198-AD13-0F0A27FE82ED}"/>
                </a:ext>
              </a:extLst>
            </p:cNvPr>
            <p:cNvPicPr>
              <a:picLocks noChangeAspect="1"/>
            </p:cNvPicPr>
            <p:nvPr/>
          </p:nvPicPr>
          <p:blipFill>
            <a:blip r:embed="rId5"/>
            <a:stretch>
              <a:fillRect/>
            </a:stretch>
          </p:blipFill>
          <p:spPr>
            <a:xfrm>
              <a:off x="7096496" y="2419553"/>
              <a:ext cx="1760033" cy="2468429"/>
            </a:xfrm>
            <a:prstGeom prst="rect">
              <a:avLst/>
            </a:prstGeom>
          </p:spPr>
        </p:pic>
      </p:grpSp>
      <p:cxnSp>
        <p:nvCxnSpPr>
          <p:cNvPr id="9" name="Connecteur droit 8">
            <a:extLst>
              <a:ext uri="{FF2B5EF4-FFF2-40B4-BE49-F238E27FC236}">
                <a16:creationId xmlns:a16="http://schemas.microsoft.com/office/drawing/2014/main" id="{B50092F5-C1CB-43E1-B1C7-E58F638C4C0F}"/>
              </a:ext>
            </a:extLst>
          </p:cNvPr>
          <p:cNvCxnSpPr>
            <a:cxnSpLocks/>
          </p:cNvCxnSpPr>
          <p:nvPr/>
        </p:nvCxnSpPr>
        <p:spPr>
          <a:xfrm>
            <a:off x="6284259" y="1353671"/>
            <a:ext cx="0" cy="5139204"/>
          </a:xfrm>
          <a:prstGeom prst="line">
            <a:avLst/>
          </a:prstGeom>
          <a:ln w="571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D38B03D-3CE1-4F04-887C-3E37C69A2F98}"/>
              </a:ext>
            </a:extLst>
          </p:cNvPr>
          <p:cNvSpPr txBox="1"/>
          <p:nvPr/>
        </p:nvSpPr>
        <p:spPr>
          <a:xfrm>
            <a:off x="2227811" y="1546167"/>
            <a:ext cx="2618506" cy="369332"/>
          </a:xfrm>
          <a:prstGeom prst="rect">
            <a:avLst/>
          </a:prstGeom>
          <a:noFill/>
        </p:spPr>
        <p:txBody>
          <a:bodyPr wrap="square" rtlCol="0">
            <a:spAutoFit/>
          </a:bodyPr>
          <a:lstStyle/>
          <a:p>
            <a:r>
              <a:rPr lang="fr-CA" dirty="0"/>
              <a:t>Sans contrôle par la carte</a:t>
            </a:r>
          </a:p>
        </p:txBody>
      </p:sp>
      <p:sp>
        <p:nvSpPr>
          <p:cNvPr id="12" name="ZoneTexte 11">
            <a:extLst>
              <a:ext uri="{FF2B5EF4-FFF2-40B4-BE49-F238E27FC236}">
                <a16:creationId xmlns:a16="http://schemas.microsoft.com/office/drawing/2014/main" id="{FDC4D8F5-C234-40AA-9F48-6377DCE708B1}"/>
              </a:ext>
            </a:extLst>
          </p:cNvPr>
          <p:cNvSpPr txBox="1"/>
          <p:nvPr/>
        </p:nvSpPr>
        <p:spPr>
          <a:xfrm>
            <a:off x="7976512" y="1546167"/>
            <a:ext cx="2618506" cy="369332"/>
          </a:xfrm>
          <a:prstGeom prst="rect">
            <a:avLst/>
          </a:prstGeom>
          <a:noFill/>
        </p:spPr>
        <p:txBody>
          <a:bodyPr wrap="square" rtlCol="0">
            <a:spAutoFit/>
          </a:bodyPr>
          <a:lstStyle/>
          <a:p>
            <a:r>
              <a:rPr lang="fr-CA" dirty="0"/>
              <a:t>Avec contrôle par la carte</a:t>
            </a:r>
          </a:p>
        </p:txBody>
      </p:sp>
    </p:spTree>
    <p:extLst>
      <p:ext uri="{BB962C8B-B14F-4D97-AF65-F5344CB8AC3E}">
        <p14:creationId xmlns:p14="http://schemas.microsoft.com/office/powerpoint/2010/main" val="2861334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CDC7B-D461-4F63-99A1-D5AC9ED78CD5}"/>
              </a:ext>
            </a:extLst>
          </p:cNvPr>
          <p:cNvSpPr>
            <a:spLocks noGrp="1"/>
          </p:cNvSpPr>
          <p:nvPr>
            <p:ph type="title"/>
          </p:nvPr>
        </p:nvSpPr>
        <p:spPr/>
        <p:txBody>
          <a:bodyPr/>
          <a:lstStyle/>
          <a:p>
            <a:r>
              <a:rPr lang="fr-CA" dirty="0"/>
              <a:t>Qu’est-ce qu’un transducteur?</a:t>
            </a:r>
          </a:p>
        </p:txBody>
      </p:sp>
      <p:sp>
        <p:nvSpPr>
          <p:cNvPr id="3" name="Espace réservé du contenu 2">
            <a:extLst>
              <a:ext uri="{FF2B5EF4-FFF2-40B4-BE49-F238E27FC236}">
                <a16:creationId xmlns:a16="http://schemas.microsoft.com/office/drawing/2014/main" id="{8E2AE7D9-D177-4C5D-8DCE-577725C6123F}"/>
              </a:ext>
            </a:extLst>
          </p:cNvPr>
          <p:cNvSpPr>
            <a:spLocks noGrp="1"/>
          </p:cNvSpPr>
          <p:nvPr>
            <p:ph idx="1"/>
          </p:nvPr>
        </p:nvSpPr>
        <p:spPr>
          <a:xfrm>
            <a:off x="838200" y="1535340"/>
            <a:ext cx="10515600" cy="1106261"/>
          </a:xfrm>
        </p:spPr>
        <p:txBody>
          <a:bodyPr>
            <a:normAutofit/>
          </a:bodyPr>
          <a:lstStyle/>
          <a:p>
            <a:pPr marL="0" indent="0" algn="l">
              <a:lnSpc>
                <a:spcPct val="100000"/>
              </a:lnSpc>
              <a:buNone/>
            </a:pPr>
            <a:r>
              <a:rPr lang="fr-CA" b="0" i="0" u="none" strike="noStrike" baseline="0" dirty="0"/>
              <a:t>Un </a:t>
            </a:r>
            <a:r>
              <a:rPr lang="fr-CA" sz="2000" b="0" i="0" u="none" strike="noStrike" baseline="0" dirty="0">
                <a:solidFill>
                  <a:schemeClr val="bg1"/>
                </a:solidFill>
                <a:highlight>
                  <a:srgbClr val="000000"/>
                </a:highlight>
              </a:rPr>
              <a:t>transducteur</a:t>
            </a:r>
            <a:r>
              <a:rPr lang="fr-CA" b="0" i="0" u="none" strike="noStrike" baseline="0" dirty="0"/>
              <a:t> est un composant électromécanique qui permet d’effectuer un échange entre un système électrique et un phénomène physique. Nous retrouvons deux types de transducteurs : les </a:t>
            </a:r>
            <a:r>
              <a:rPr lang="fr-CA" sz="2000" b="0" i="0" u="none" strike="noStrike" baseline="0" dirty="0">
                <a:solidFill>
                  <a:schemeClr val="bg1"/>
                </a:solidFill>
                <a:highlight>
                  <a:srgbClr val="000000"/>
                </a:highlight>
              </a:rPr>
              <a:t>capteurs</a:t>
            </a:r>
            <a:r>
              <a:rPr lang="fr-CA" b="0" i="0" u="none" strike="noStrike" baseline="0" dirty="0"/>
              <a:t> et les </a:t>
            </a:r>
            <a:r>
              <a:rPr lang="fr-CA" sz="2000" b="0" i="0" u="none" strike="noStrike" baseline="0" dirty="0">
                <a:solidFill>
                  <a:schemeClr val="bg1"/>
                </a:solidFill>
                <a:highlight>
                  <a:srgbClr val="000000"/>
                </a:highlight>
              </a:rPr>
              <a:t>actionneurs</a:t>
            </a:r>
            <a:r>
              <a:rPr lang="fr-CA" b="0" i="0" u="none" strike="noStrike" baseline="0" dirty="0"/>
              <a:t>.</a:t>
            </a:r>
            <a:endParaRPr lang="fr-CA" b="0" i="0" u="none" strike="noStrike" baseline="0" dirty="0">
              <a:solidFill>
                <a:schemeClr val="tx1"/>
              </a:solidFill>
            </a:endParaRPr>
          </a:p>
          <a:p>
            <a:pPr marL="0" indent="0" algn="l">
              <a:lnSpc>
                <a:spcPct val="100000"/>
              </a:lnSpc>
              <a:buNone/>
            </a:pPr>
            <a:endParaRPr lang="fr-CA" b="0" i="0" u="none" strike="noStrike" baseline="0" dirty="0">
              <a:solidFill>
                <a:schemeClr val="tx1"/>
              </a:solidFill>
            </a:endParaRPr>
          </a:p>
          <a:p>
            <a:pPr marL="0" indent="0">
              <a:lnSpc>
                <a:spcPct val="100000"/>
              </a:lnSpc>
              <a:buNone/>
            </a:pPr>
            <a:endParaRPr lang="fr-CA" b="0" i="0" u="none" strike="noStrike" baseline="0" dirty="0"/>
          </a:p>
          <a:p>
            <a:pPr marL="0" indent="0" algn="l">
              <a:lnSpc>
                <a:spcPct val="100000"/>
              </a:lnSpc>
              <a:buNone/>
            </a:pPr>
            <a:endParaRPr lang="fr-CA" b="0" i="0" u="none" strike="noStrike" baseline="0" dirty="0">
              <a:solidFill>
                <a:schemeClr val="tx1"/>
              </a:solidFill>
            </a:endParaRPr>
          </a:p>
        </p:txBody>
      </p:sp>
      <p:sp>
        <p:nvSpPr>
          <p:cNvPr id="8" name="Espace réservé du contenu 2">
            <a:extLst>
              <a:ext uri="{FF2B5EF4-FFF2-40B4-BE49-F238E27FC236}">
                <a16:creationId xmlns:a16="http://schemas.microsoft.com/office/drawing/2014/main" id="{77AE6C36-D99B-4B30-9E0A-6F9245C85A3F}"/>
              </a:ext>
            </a:extLst>
          </p:cNvPr>
          <p:cNvSpPr txBox="1">
            <a:spLocks/>
          </p:cNvSpPr>
          <p:nvPr/>
        </p:nvSpPr>
        <p:spPr>
          <a:xfrm>
            <a:off x="7264401" y="2113756"/>
            <a:ext cx="3908198" cy="132556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CA" b="0" i="0" u="none" strike="noStrike" baseline="0" dirty="0"/>
              <a:t>Un </a:t>
            </a:r>
            <a:r>
              <a:rPr lang="fr-CA" sz="2000" b="0" i="0" u="none" strike="noStrike" baseline="0" dirty="0">
                <a:solidFill>
                  <a:schemeClr val="bg1"/>
                </a:solidFill>
                <a:highlight>
                  <a:srgbClr val="000000"/>
                </a:highlight>
              </a:rPr>
              <a:t>actionneur</a:t>
            </a:r>
            <a:r>
              <a:rPr lang="fr-CA" sz="2000" b="0" i="0" u="none" strike="noStrike" baseline="0" dirty="0">
                <a:solidFill>
                  <a:schemeClr val="tx1"/>
                </a:solidFill>
              </a:rPr>
              <a:t> convertit un signal électrique en phénomène physique.</a:t>
            </a:r>
            <a:endParaRPr lang="fr-CA" b="0" i="0" u="none" strike="noStrike" baseline="0" dirty="0">
              <a:solidFill>
                <a:schemeClr val="tx1"/>
              </a:solidFill>
            </a:endParaRPr>
          </a:p>
        </p:txBody>
      </p:sp>
      <p:sp>
        <p:nvSpPr>
          <p:cNvPr id="9" name="Espace réservé du contenu 2">
            <a:extLst>
              <a:ext uri="{FF2B5EF4-FFF2-40B4-BE49-F238E27FC236}">
                <a16:creationId xmlns:a16="http://schemas.microsoft.com/office/drawing/2014/main" id="{84FDD75B-B8F2-44EB-956C-BE3E0638D897}"/>
              </a:ext>
            </a:extLst>
          </p:cNvPr>
          <p:cNvSpPr txBox="1">
            <a:spLocks/>
          </p:cNvSpPr>
          <p:nvPr/>
        </p:nvSpPr>
        <p:spPr>
          <a:xfrm>
            <a:off x="1777405" y="2060901"/>
            <a:ext cx="4460813" cy="143127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fr-CA" b="0" i="0" u="none" strike="noStrike" baseline="0" dirty="0"/>
              <a:t>Un </a:t>
            </a:r>
            <a:r>
              <a:rPr lang="fr-CA" sz="2000" b="0" i="0" u="none" strike="noStrike" baseline="0" dirty="0">
                <a:solidFill>
                  <a:schemeClr val="bg1"/>
                </a:solidFill>
                <a:highlight>
                  <a:srgbClr val="000000"/>
                </a:highlight>
              </a:rPr>
              <a:t>capteur</a:t>
            </a:r>
            <a:r>
              <a:rPr lang="fr-CA" sz="2000" b="0" i="0" u="none" strike="noStrike" baseline="0" dirty="0">
                <a:solidFill>
                  <a:schemeClr val="tx1"/>
                </a:solidFill>
              </a:rPr>
              <a:t> convertit un phénomène physique en signal électrique.</a:t>
            </a:r>
            <a:endParaRPr lang="fr-CA" dirty="0">
              <a:solidFill>
                <a:schemeClr val="tx1"/>
              </a:solidFill>
            </a:endParaRPr>
          </a:p>
        </p:txBody>
      </p:sp>
      <p:grpSp>
        <p:nvGrpSpPr>
          <p:cNvPr id="18" name="Groupe 17">
            <a:extLst>
              <a:ext uri="{FF2B5EF4-FFF2-40B4-BE49-F238E27FC236}">
                <a16:creationId xmlns:a16="http://schemas.microsoft.com/office/drawing/2014/main" id="{21F775C0-DBD4-46E3-8647-8D32E6D4B8F9}"/>
              </a:ext>
            </a:extLst>
          </p:cNvPr>
          <p:cNvGrpSpPr/>
          <p:nvPr/>
        </p:nvGrpSpPr>
        <p:grpSpPr>
          <a:xfrm>
            <a:off x="1903703" y="3685054"/>
            <a:ext cx="3395310" cy="1278791"/>
            <a:chOff x="1540279" y="4086106"/>
            <a:chExt cx="3395310" cy="1278791"/>
          </a:xfrm>
        </p:grpSpPr>
        <p:pic>
          <p:nvPicPr>
            <p:cNvPr id="7" name="Image 6">
              <a:extLst>
                <a:ext uri="{FF2B5EF4-FFF2-40B4-BE49-F238E27FC236}">
                  <a16:creationId xmlns:a16="http://schemas.microsoft.com/office/drawing/2014/main" id="{CBA81FC4-5544-4BD9-AF3E-6B77DD6AA27F}"/>
                </a:ext>
              </a:extLst>
            </p:cNvPr>
            <p:cNvPicPr>
              <a:picLocks noChangeAspect="1"/>
            </p:cNvPicPr>
            <p:nvPr/>
          </p:nvPicPr>
          <p:blipFill>
            <a:blip r:embed="rId2"/>
            <a:stretch>
              <a:fillRect/>
            </a:stretch>
          </p:blipFill>
          <p:spPr>
            <a:xfrm>
              <a:off x="4042095" y="4109750"/>
              <a:ext cx="893494" cy="1255147"/>
            </a:xfrm>
            <a:prstGeom prst="rect">
              <a:avLst/>
            </a:prstGeom>
          </p:spPr>
        </p:pic>
        <p:sp>
          <p:nvSpPr>
            <p:cNvPr id="10" name="Flèche : droite 9">
              <a:extLst>
                <a:ext uri="{FF2B5EF4-FFF2-40B4-BE49-F238E27FC236}">
                  <a16:creationId xmlns:a16="http://schemas.microsoft.com/office/drawing/2014/main" id="{8F30F026-5B6B-4574-B6F4-B4407DCE45F2}"/>
                </a:ext>
              </a:extLst>
            </p:cNvPr>
            <p:cNvSpPr/>
            <p:nvPr/>
          </p:nvSpPr>
          <p:spPr>
            <a:xfrm>
              <a:off x="2433773" y="4109750"/>
              <a:ext cx="1639362" cy="1106261"/>
            </a:xfrm>
            <a:prstGeom prs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dirty="0"/>
                <a:t>Capteur de pression</a:t>
              </a:r>
            </a:p>
          </p:txBody>
        </p:sp>
        <p:pic>
          <p:nvPicPr>
            <p:cNvPr id="14" name="Image 13">
              <a:extLst>
                <a:ext uri="{FF2B5EF4-FFF2-40B4-BE49-F238E27FC236}">
                  <a16:creationId xmlns:a16="http://schemas.microsoft.com/office/drawing/2014/main" id="{387C2616-20FA-4C86-BCD2-3E592B518BAA}"/>
                </a:ext>
              </a:extLst>
            </p:cNvPr>
            <p:cNvPicPr>
              <a:picLocks noChangeAspect="1"/>
            </p:cNvPicPr>
            <p:nvPr/>
          </p:nvPicPr>
          <p:blipFill>
            <a:blip r:embed="rId3"/>
            <a:stretch>
              <a:fillRect/>
            </a:stretch>
          </p:blipFill>
          <p:spPr>
            <a:xfrm>
              <a:off x="1540279" y="4086106"/>
              <a:ext cx="764856" cy="1255148"/>
            </a:xfrm>
            <a:prstGeom prst="rect">
              <a:avLst/>
            </a:prstGeom>
          </p:spPr>
        </p:pic>
      </p:grpSp>
      <p:grpSp>
        <p:nvGrpSpPr>
          <p:cNvPr id="17" name="Groupe 16">
            <a:extLst>
              <a:ext uri="{FF2B5EF4-FFF2-40B4-BE49-F238E27FC236}">
                <a16:creationId xmlns:a16="http://schemas.microsoft.com/office/drawing/2014/main" id="{A013A172-5910-42FF-9AA6-90ADFE9B447A}"/>
              </a:ext>
            </a:extLst>
          </p:cNvPr>
          <p:cNvGrpSpPr/>
          <p:nvPr/>
        </p:nvGrpSpPr>
        <p:grpSpPr>
          <a:xfrm>
            <a:off x="4438351" y="3490585"/>
            <a:ext cx="3599734" cy="1542485"/>
            <a:chOff x="7159442" y="4129993"/>
            <a:chExt cx="3599734" cy="1542485"/>
          </a:xfrm>
        </p:grpSpPr>
        <p:pic>
          <p:nvPicPr>
            <p:cNvPr id="11" name="Image 10">
              <a:extLst>
                <a:ext uri="{FF2B5EF4-FFF2-40B4-BE49-F238E27FC236}">
                  <a16:creationId xmlns:a16="http://schemas.microsoft.com/office/drawing/2014/main" id="{0AB34363-E516-4B30-A76A-8DCEEB20EC3C}"/>
                </a:ext>
              </a:extLst>
            </p:cNvPr>
            <p:cNvPicPr>
              <a:picLocks noChangeAspect="1"/>
            </p:cNvPicPr>
            <p:nvPr/>
          </p:nvPicPr>
          <p:blipFill>
            <a:blip r:embed="rId2"/>
            <a:stretch>
              <a:fillRect/>
            </a:stretch>
          </p:blipFill>
          <p:spPr>
            <a:xfrm>
              <a:off x="7159442" y="4371237"/>
              <a:ext cx="893494" cy="1255147"/>
            </a:xfrm>
            <a:prstGeom prst="rect">
              <a:avLst/>
            </a:prstGeom>
          </p:spPr>
        </p:pic>
        <p:sp>
          <p:nvSpPr>
            <p:cNvPr id="12" name="Flèche : droite 11">
              <a:extLst>
                <a:ext uri="{FF2B5EF4-FFF2-40B4-BE49-F238E27FC236}">
                  <a16:creationId xmlns:a16="http://schemas.microsoft.com/office/drawing/2014/main" id="{485531D2-A5C8-484E-9386-A5C8629CE99C}"/>
                </a:ext>
              </a:extLst>
            </p:cNvPr>
            <p:cNvSpPr/>
            <p:nvPr/>
          </p:nvSpPr>
          <p:spPr>
            <a:xfrm>
              <a:off x="8118865" y="4371237"/>
              <a:ext cx="1639362" cy="1106261"/>
            </a:xfrm>
            <a:prstGeom prs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dirty="0"/>
                <a:t>Actionneur de lumière</a:t>
              </a:r>
            </a:p>
          </p:txBody>
        </p:sp>
        <p:pic>
          <p:nvPicPr>
            <p:cNvPr id="16" name="Image 15">
              <a:extLst>
                <a:ext uri="{FF2B5EF4-FFF2-40B4-BE49-F238E27FC236}">
                  <a16:creationId xmlns:a16="http://schemas.microsoft.com/office/drawing/2014/main" id="{63CC034C-1D49-4C01-ABA6-B7E8E642DC3F}"/>
                </a:ext>
              </a:extLst>
            </p:cNvPr>
            <p:cNvPicPr>
              <a:picLocks noChangeAspect="1"/>
            </p:cNvPicPr>
            <p:nvPr/>
          </p:nvPicPr>
          <p:blipFill>
            <a:blip r:embed="rId4"/>
            <a:stretch>
              <a:fillRect/>
            </a:stretch>
          </p:blipFill>
          <p:spPr>
            <a:xfrm>
              <a:off x="9807877" y="4129993"/>
              <a:ext cx="951299" cy="1542485"/>
            </a:xfrm>
            <a:prstGeom prst="rect">
              <a:avLst/>
            </a:prstGeom>
          </p:spPr>
        </p:pic>
      </p:grpSp>
      <p:pic>
        <p:nvPicPr>
          <p:cNvPr id="20" name="Image 19">
            <a:extLst>
              <a:ext uri="{FF2B5EF4-FFF2-40B4-BE49-F238E27FC236}">
                <a16:creationId xmlns:a16="http://schemas.microsoft.com/office/drawing/2014/main" id="{04329103-DEE8-493D-80C5-51069ED71438}"/>
              </a:ext>
            </a:extLst>
          </p:cNvPr>
          <p:cNvPicPr>
            <a:picLocks noChangeAspect="1"/>
          </p:cNvPicPr>
          <p:nvPr/>
        </p:nvPicPr>
        <p:blipFill>
          <a:blip r:embed="rId3"/>
          <a:stretch>
            <a:fillRect/>
          </a:stretch>
        </p:blipFill>
        <p:spPr>
          <a:xfrm>
            <a:off x="3766837" y="5312404"/>
            <a:ext cx="555711" cy="911936"/>
          </a:xfrm>
          <a:prstGeom prst="rect">
            <a:avLst/>
          </a:prstGeom>
        </p:spPr>
      </p:pic>
      <p:pic>
        <p:nvPicPr>
          <p:cNvPr id="22" name="Image 21">
            <a:extLst>
              <a:ext uri="{FF2B5EF4-FFF2-40B4-BE49-F238E27FC236}">
                <a16:creationId xmlns:a16="http://schemas.microsoft.com/office/drawing/2014/main" id="{22F5770D-9E1E-4056-9C84-A790EDDBD7E3}"/>
              </a:ext>
            </a:extLst>
          </p:cNvPr>
          <p:cNvPicPr>
            <a:picLocks noChangeAspect="1"/>
          </p:cNvPicPr>
          <p:nvPr/>
        </p:nvPicPr>
        <p:blipFill>
          <a:blip r:embed="rId4"/>
          <a:stretch>
            <a:fillRect/>
          </a:stretch>
        </p:blipFill>
        <p:spPr>
          <a:xfrm>
            <a:off x="4634668" y="5210950"/>
            <a:ext cx="641300" cy="1039836"/>
          </a:xfrm>
          <a:prstGeom prst="rect">
            <a:avLst/>
          </a:prstGeom>
        </p:spPr>
      </p:pic>
      <p:sp>
        <p:nvSpPr>
          <p:cNvPr id="24" name="Espace réservé du contenu 2">
            <a:extLst>
              <a:ext uri="{FF2B5EF4-FFF2-40B4-BE49-F238E27FC236}">
                <a16:creationId xmlns:a16="http://schemas.microsoft.com/office/drawing/2014/main" id="{9DDB0F69-9456-4E24-AE08-CE40F11A58E3}"/>
              </a:ext>
            </a:extLst>
          </p:cNvPr>
          <p:cNvSpPr txBox="1">
            <a:spLocks/>
          </p:cNvSpPr>
          <p:nvPr/>
        </p:nvSpPr>
        <p:spPr>
          <a:xfrm>
            <a:off x="5491847" y="5327682"/>
            <a:ext cx="3908198" cy="804976"/>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CA" b="0" i="0" u="none" strike="noStrike" baseline="0" dirty="0"/>
              <a:t>L’interrupteur et l’ampoule sont tous les deux des </a:t>
            </a:r>
            <a:r>
              <a:rPr lang="fr-CA" sz="2000" b="0" i="0" u="none" strike="noStrike" baseline="0" dirty="0">
                <a:solidFill>
                  <a:schemeClr val="bg1"/>
                </a:solidFill>
                <a:highlight>
                  <a:srgbClr val="000000"/>
                </a:highlight>
              </a:rPr>
              <a:t>transducteurs</a:t>
            </a:r>
            <a:endParaRPr lang="fr-CA" b="0" i="0" u="none" strike="noStrike" baseline="0" dirty="0">
              <a:solidFill>
                <a:schemeClr val="tx1"/>
              </a:solidFill>
            </a:endParaRPr>
          </a:p>
        </p:txBody>
      </p:sp>
    </p:spTree>
    <p:extLst>
      <p:ext uri="{BB962C8B-B14F-4D97-AF65-F5344CB8AC3E}">
        <p14:creationId xmlns:p14="http://schemas.microsoft.com/office/powerpoint/2010/main" val="41154851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t>AJOUTEZ LE CIRCUIT NÉCESSAIRE POUR CONTRÔLER UNE DEUXIÈME DEL AVEC LA </a:t>
            </a:r>
            <a:r>
              <a:rPr lang="en-CA" sz="3600" dirty="0">
                <a:solidFill>
                  <a:schemeClr val="accent5"/>
                </a:solidFill>
              </a:rPr>
              <a:t>SORTIE 4 DE LA CARTE</a:t>
            </a:r>
            <a:br>
              <a:rPr lang="en-CA" sz="3600" dirty="0"/>
            </a:br>
            <a:br>
              <a:rPr lang="en-CA" sz="3600" dirty="0"/>
            </a:br>
            <a:r>
              <a:rPr lang="en-CA" sz="3600" dirty="0"/>
              <a:t>INSPIREZ VOUS DU CIRCUIT DE LA </a:t>
            </a:r>
            <a:r>
              <a:rPr lang="en-CA" sz="3600" dirty="0">
                <a:solidFill>
                  <a:schemeClr val="accent2"/>
                </a:solidFill>
              </a:rPr>
              <a:t>DIAPOSITIVE 47 </a:t>
            </a:r>
            <a:r>
              <a:rPr lang="en-CA" sz="3600" dirty="0"/>
              <a:t>QUI DOIT ÊTRE LÉGÈREMENT MODIFIÉ</a:t>
            </a:r>
            <a:br>
              <a:rPr lang="en-CA" sz="3600" dirty="0"/>
            </a:br>
            <a:br>
              <a:rPr lang="en-CA" sz="3600" dirty="0"/>
            </a:br>
            <a:r>
              <a:rPr lang="en-CA" sz="3600" dirty="0"/>
              <a:t>CONTRÔLEZ LE CLIGNOTEMENT DES </a:t>
            </a:r>
            <a:r>
              <a:rPr lang="en-CA" sz="3600" dirty="0">
                <a:solidFill>
                  <a:schemeClr val="accent4"/>
                </a:solidFill>
              </a:rPr>
              <a:t>DEUX DEL AVEC DU CODE</a:t>
            </a:r>
            <a:endParaRPr lang="fr-CA" sz="3600" dirty="0">
              <a:solidFill>
                <a:schemeClr val="accent4"/>
              </a:solidFill>
            </a:endParaRPr>
          </a:p>
        </p:txBody>
      </p:sp>
    </p:spTree>
    <p:extLst>
      <p:ext uri="{BB962C8B-B14F-4D97-AF65-F5344CB8AC3E}">
        <p14:creationId xmlns:p14="http://schemas.microsoft.com/office/powerpoint/2010/main" val="1227679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1589514"/>
            <a:ext cx="7304116" cy="1760672"/>
          </a:xfrm>
        </p:spPr>
        <p:txBody>
          <a:bodyPr/>
          <a:lstStyle/>
          <a:p>
            <a:r>
              <a:rPr lang="en-CA" dirty="0"/>
              <a:t>TRAVAIL SOMMATIF 2</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3210370" y="3520979"/>
            <a:ext cx="5771664" cy="1570135"/>
          </a:xfrm>
        </p:spPr>
        <p:txBody>
          <a:bodyPr/>
          <a:lstStyle/>
          <a:p>
            <a:r>
              <a:rPr lang="fr-CA" dirty="0"/>
              <a:t>Simulez un feu de circulation (rouge, vert et jaune avec des pauses crédibles)</a:t>
            </a:r>
          </a:p>
          <a:p>
            <a:r>
              <a:rPr lang="fr-CA" dirty="0"/>
              <a:t>Enregistrez une très courte vidéo (ou gif)</a:t>
            </a:r>
          </a:p>
          <a:p>
            <a:r>
              <a:rPr lang="fr-CA" dirty="0"/>
              <a:t>Déposez votre vidéo et votre code en ligne</a:t>
            </a:r>
          </a:p>
        </p:txBody>
      </p:sp>
    </p:spTree>
    <p:extLst>
      <p:ext uri="{BB962C8B-B14F-4D97-AF65-F5344CB8AC3E}">
        <p14:creationId xmlns:p14="http://schemas.microsoft.com/office/powerpoint/2010/main" val="18712154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4</a:t>
            </a:r>
            <a:endParaRPr lang="fr-CA" dirty="0"/>
          </a:p>
        </p:txBody>
      </p:sp>
      <p:sp>
        <p:nvSpPr>
          <p:cNvPr id="3" name="Espace réservé du texte 2">
            <a:extLst>
              <a:ext uri="{FF2B5EF4-FFF2-40B4-BE49-F238E27FC236}">
                <a16:creationId xmlns:a16="http://schemas.microsoft.com/office/drawing/2014/main" id="{FD3A09EF-7CCD-43FF-80DD-E58030B8E38F}"/>
              </a:ext>
            </a:extLst>
          </p:cNvPr>
          <p:cNvSpPr>
            <a:spLocks noGrp="1"/>
          </p:cNvSpPr>
          <p:nvPr>
            <p:ph type="body" sz="quarter" idx="10"/>
          </p:nvPr>
        </p:nvSpPr>
        <p:spPr/>
        <p:txBody>
          <a:bodyPr/>
          <a:lstStyle/>
          <a:p>
            <a:r>
              <a:rPr lang="fr-CA" dirty="0"/>
              <a:t>Introduction à un premier capteur : l’interrupteur</a:t>
            </a:r>
          </a:p>
        </p:txBody>
      </p:sp>
    </p:spTree>
    <p:extLst>
      <p:ext uri="{BB962C8B-B14F-4D97-AF65-F5344CB8AC3E}">
        <p14:creationId xmlns:p14="http://schemas.microsoft.com/office/powerpoint/2010/main" val="2150189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66D3A-8D71-43F9-8A9A-995B95032881}"/>
              </a:ext>
            </a:extLst>
          </p:cNvPr>
          <p:cNvSpPr>
            <a:spLocks noGrp="1"/>
          </p:cNvSpPr>
          <p:nvPr>
            <p:ph type="title"/>
          </p:nvPr>
        </p:nvSpPr>
        <p:spPr/>
        <p:txBody>
          <a:bodyPr/>
          <a:lstStyle/>
          <a:p>
            <a:r>
              <a:rPr lang="fr-CA" dirty="0"/>
              <a:t>MAKERS’ GUIDE TO BOARDS</a:t>
            </a:r>
          </a:p>
        </p:txBody>
      </p:sp>
      <p:pic>
        <p:nvPicPr>
          <p:cNvPr id="7" name="Image 6">
            <a:hlinkClick r:id="rId2"/>
            <a:extLst>
              <a:ext uri="{FF2B5EF4-FFF2-40B4-BE49-F238E27FC236}">
                <a16:creationId xmlns:a16="http://schemas.microsoft.com/office/drawing/2014/main" id="{5D839465-5D9F-4CA9-9850-AD346795DA67}"/>
              </a:ext>
            </a:extLst>
          </p:cNvPr>
          <p:cNvPicPr>
            <a:picLocks noChangeAspect="1"/>
          </p:cNvPicPr>
          <p:nvPr/>
        </p:nvPicPr>
        <p:blipFill rotWithShape="1">
          <a:blip r:embed="rId3"/>
          <a:srcRect r="243"/>
          <a:stretch/>
        </p:blipFill>
        <p:spPr>
          <a:xfrm>
            <a:off x="1302026" y="1293423"/>
            <a:ext cx="9834934" cy="4890489"/>
          </a:xfrm>
          <a:prstGeom prst="rect">
            <a:avLst/>
          </a:prstGeom>
        </p:spPr>
      </p:pic>
      <p:sp>
        <p:nvSpPr>
          <p:cNvPr id="6" name="ZoneTexte 5">
            <a:extLst>
              <a:ext uri="{FF2B5EF4-FFF2-40B4-BE49-F238E27FC236}">
                <a16:creationId xmlns:a16="http://schemas.microsoft.com/office/drawing/2014/main" id="{AA01B9E6-571C-48C3-8D2A-7DEE91F2A100}"/>
              </a:ext>
            </a:extLst>
          </p:cNvPr>
          <p:cNvSpPr txBox="1"/>
          <p:nvPr/>
        </p:nvSpPr>
        <p:spPr>
          <a:xfrm>
            <a:off x="1302026" y="6183912"/>
            <a:ext cx="9604273"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1400" dirty="0">
                <a:solidFill>
                  <a:schemeClr val="tx1"/>
                </a:solidFill>
                <a:hlinkClick r:id="rId4"/>
              </a:rPr>
              <a:t>https://makezine.com/comparison/boards</a:t>
            </a:r>
            <a:r>
              <a:rPr lang="en-US" sz="1400" dirty="0">
                <a:solidFill>
                  <a:schemeClr val="tx1"/>
                </a:solidFill>
              </a:rPr>
              <a:t> </a:t>
            </a:r>
          </a:p>
        </p:txBody>
      </p:sp>
    </p:spTree>
    <p:extLst>
      <p:ext uri="{BB962C8B-B14F-4D97-AF65-F5344CB8AC3E}">
        <p14:creationId xmlns:p14="http://schemas.microsoft.com/office/powerpoint/2010/main" val="224848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CFEB39-C3FB-4EAD-AC68-F698B10C6144}"/>
              </a:ext>
            </a:extLst>
          </p:cNvPr>
          <p:cNvSpPr>
            <a:spLocks noGrp="1"/>
          </p:cNvSpPr>
          <p:nvPr>
            <p:ph type="title"/>
          </p:nvPr>
        </p:nvSpPr>
        <p:spPr/>
        <p:txBody>
          <a:bodyPr/>
          <a:lstStyle/>
          <a:p>
            <a:r>
              <a:rPr lang="en-CA" dirty="0"/>
              <a:t>INTERRUPTEUR</a:t>
            </a:r>
            <a:endParaRPr lang="fr-CA" dirty="0"/>
          </a:p>
        </p:txBody>
      </p:sp>
      <p:pic>
        <p:nvPicPr>
          <p:cNvPr id="4" name="Image 3">
            <a:extLst>
              <a:ext uri="{FF2B5EF4-FFF2-40B4-BE49-F238E27FC236}">
                <a16:creationId xmlns:a16="http://schemas.microsoft.com/office/drawing/2014/main" id="{60A9BDE9-9A69-44E2-B6E9-14D2BC46D9D0}"/>
              </a:ext>
            </a:extLst>
          </p:cNvPr>
          <p:cNvPicPr>
            <a:picLocks noChangeAspect="1"/>
          </p:cNvPicPr>
          <p:nvPr/>
        </p:nvPicPr>
        <p:blipFill>
          <a:blip r:embed="rId2"/>
          <a:stretch>
            <a:fillRect/>
          </a:stretch>
        </p:blipFill>
        <p:spPr>
          <a:xfrm>
            <a:off x="4100282" y="2330823"/>
            <a:ext cx="3003491" cy="2407379"/>
          </a:xfrm>
          <a:prstGeom prst="rect">
            <a:avLst/>
          </a:prstGeom>
        </p:spPr>
      </p:pic>
      <p:pic>
        <p:nvPicPr>
          <p:cNvPr id="5" name="Image 4">
            <a:extLst>
              <a:ext uri="{FF2B5EF4-FFF2-40B4-BE49-F238E27FC236}">
                <a16:creationId xmlns:a16="http://schemas.microsoft.com/office/drawing/2014/main" id="{CEE23023-3EC9-4A59-B7BB-959CFB4FC265}"/>
              </a:ext>
            </a:extLst>
          </p:cNvPr>
          <p:cNvPicPr>
            <a:picLocks noChangeAspect="1"/>
          </p:cNvPicPr>
          <p:nvPr/>
        </p:nvPicPr>
        <p:blipFill>
          <a:blip r:embed="rId3"/>
          <a:stretch>
            <a:fillRect/>
          </a:stretch>
        </p:blipFill>
        <p:spPr>
          <a:xfrm>
            <a:off x="7808171" y="1593999"/>
            <a:ext cx="3448531" cy="1200318"/>
          </a:xfrm>
          <a:prstGeom prst="rect">
            <a:avLst/>
          </a:prstGeom>
        </p:spPr>
      </p:pic>
      <p:pic>
        <p:nvPicPr>
          <p:cNvPr id="6" name="Image 5">
            <a:extLst>
              <a:ext uri="{FF2B5EF4-FFF2-40B4-BE49-F238E27FC236}">
                <a16:creationId xmlns:a16="http://schemas.microsoft.com/office/drawing/2014/main" id="{A2C70B7E-DB58-4B6E-BA21-56BC172625D9}"/>
              </a:ext>
            </a:extLst>
          </p:cNvPr>
          <p:cNvPicPr>
            <a:picLocks noChangeAspect="1"/>
          </p:cNvPicPr>
          <p:nvPr/>
        </p:nvPicPr>
        <p:blipFill>
          <a:blip r:embed="rId4"/>
          <a:stretch>
            <a:fillRect/>
          </a:stretch>
        </p:blipFill>
        <p:spPr>
          <a:xfrm>
            <a:off x="8132061" y="3550271"/>
            <a:ext cx="3010320" cy="1657581"/>
          </a:xfrm>
          <a:prstGeom prst="rect">
            <a:avLst/>
          </a:prstGeom>
        </p:spPr>
      </p:pic>
      <p:pic>
        <p:nvPicPr>
          <p:cNvPr id="4098" name="Picture 2" descr="COM-09190 Momentary Push Button Switch - 12mm Square">
            <a:extLst>
              <a:ext uri="{FF2B5EF4-FFF2-40B4-BE49-F238E27FC236}">
                <a16:creationId xmlns:a16="http://schemas.microsoft.com/office/drawing/2014/main" id="{233281AA-1D20-41FD-ADEF-219E6AA8A5C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8200" y="2447116"/>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Accolade ouvrante 6">
            <a:extLst>
              <a:ext uri="{FF2B5EF4-FFF2-40B4-BE49-F238E27FC236}">
                <a16:creationId xmlns:a16="http://schemas.microsoft.com/office/drawing/2014/main" id="{3A2A9F50-A150-49B6-AD91-752C7118037D}"/>
              </a:ext>
            </a:extLst>
          </p:cNvPr>
          <p:cNvSpPr/>
          <p:nvPr/>
        </p:nvSpPr>
        <p:spPr>
          <a:xfrm rot="5400000">
            <a:off x="5317522" y="785554"/>
            <a:ext cx="319632" cy="3003493"/>
          </a:xfrm>
          <a:prstGeom prst="leftBrace">
            <a:avLst>
              <a:gd name="adj1" fmla="val 49945"/>
              <a:gd name="adj2" fmla="val 51801"/>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Accolade ouvrante 8">
            <a:extLst>
              <a:ext uri="{FF2B5EF4-FFF2-40B4-BE49-F238E27FC236}">
                <a16:creationId xmlns:a16="http://schemas.microsoft.com/office/drawing/2014/main" id="{B9571246-3928-410B-A4F0-18455D59C0CD}"/>
              </a:ext>
            </a:extLst>
          </p:cNvPr>
          <p:cNvSpPr/>
          <p:nvPr/>
        </p:nvSpPr>
        <p:spPr>
          <a:xfrm rot="16200000">
            <a:off x="5317522" y="3236455"/>
            <a:ext cx="319632" cy="3003493"/>
          </a:xfrm>
          <a:prstGeom prst="leftBrace">
            <a:avLst>
              <a:gd name="adj1" fmla="val 49945"/>
              <a:gd name="adj2" fmla="val 51801"/>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ZoneTexte 9">
            <a:extLst>
              <a:ext uri="{FF2B5EF4-FFF2-40B4-BE49-F238E27FC236}">
                <a16:creationId xmlns:a16="http://schemas.microsoft.com/office/drawing/2014/main" id="{BBBE414B-F779-49C4-8A0F-6846EAE1AC4E}"/>
              </a:ext>
            </a:extLst>
          </p:cNvPr>
          <p:cNvSpPr txBox="1"/>
          <p:nvPr/>
        </p:nvSpPr>
        <p:spPr>
          <a:xfrm>
            <a:off x="3596495" y="1664055"/>
            <a:ext cx="3761686" cy="26161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Cette pair de broches est toujours connectée ensemble</a:t>
            </a:r>
          </a:p>
        </p:txBody>
      </p:sp>
      <p:sp>
        <p:nvSpPr>
          <p:cNvPr id="11" name="ZoneTexte 10">
            <a:extLst>
              <a:ext uri="{FF2B5EF4-FFF2-40B4-BE49-F238E27FC236}">
                <a16:creationId xmlns:a16="http://schemas.microsoft.com/office/drawing/2014/main" id="{867061EA-35B1-4147-87C9-75928A1F11E7}"/>
              </a:ext>
            </a:extLst>
          </p:cNvPr>
          <p:cNvSpPr txBox="1"/>
          <p:nvPr/>
        </p:nvSpPr>
        <p:spPr>
          <a:xfrm>
            <a:off x="3596495" y="5106361"/>
            <a:ext cx="3761686" cy="26161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Cette pair de broches est toujours connectée ensemble</a:t>
            </a:r>
          </a:p>
        </p:txBody>
      </p:sp>
      <p:sp>
        <p:nvSpPr>
          <p:cNvPr id="8" name="ZoneTexte 7">
            <a:extLst>
              <a:ext uri="{FF2B5EF4-FFF2-40B4-BE49-F238E27FC236}">
                <a16:creationId xmlns:a16="http://schemas.microsoft.com/office/drawing/2014/main" id="{1619AEE9-1F6B-4922-9C06-A53CE6A7D5EE}"/>
              </a:ext>
            </a:extLst>
          </p:cNvPr>
          <p:cNvSpPr txBox="1"/>
          <p:nvPr/>
        </p:nvSpPr>
        <p:spPr>
          <a:xfrm>
            <a:off x="7721736" y="2563886"/>
            <a:ext cx="3557847" cy="369332"/>
          </a:xfrm>
          <a:prstGeom prst="rect">
            <a:avLst/>
          </a:prstGeom>
          <a:noFill/>
        </p:spPr>
        <p:txBody>
          <a:bodyPr wrap="square" rtlCol="0">
            <a:spAutoFit/>
          </a:bodyPr>
          <a:lstStyle/>
          <a:p>
            <a:pPr algn="ctr"/>
            <a:r>
              <a:rPr lang="fr-CA" dirty="0"/>
              <a:t>Symbole pour un bouton pressoir</a:t>
            </a:r>
          </a:p>
        </p:txBody>
      </p:sp>
      <p:sp>
        <p:nvSpPr>
          <p:cNvPr id="13" name="ZoneTexte 12">
            <a:extLst>
              <a:ext uri="{FF2B5EF4-FFF2-40B4-BE49-F238E27FC236}">
                <a16:creationId xmlns:a16="http://schemas.microsoft.com/office/drawing/2014/main" id="{4318BA17-5651-4BE1-BF86-F3B5C146AA34}"/>
              </a:ext>
            </a:extLst>
          </p:cNvPr>
          <p:cNvSpPr txBox="1"/>
          <p:nvPr/>
        </p:nvSpPr>
        <p:spPr>
          <a:xfrm>
            <a:off x="7785289" y="5037843"/>
            <a:ext cx="3557847" cy="646331"/>
          </a:xfrm>
          <a:prstGeom prst="rect">
            <a:avLst/>
          </a:prstGeom>
          <a:noFill/>
        </p:spPr>
        <p:txBody>
          <a:bodyPr wrap="square" rtlCol="0">
            <a:spAutoFit/>
          </a:bodyPr>
          <a:lstStyle/>
          <a:p>
            <a:pPr algn="ctr"/>
            <a:r>
              <a:rPr lang="fr-CA" dirty="0"/>
              <a:t>Symbole pour un interrupteur à bascule</a:t>
            </a:r>
          </a:p>
        </p:txBody>
      </p:sp>
      <p:cxnSp>
        <p:nvCxnSpPr>
          <p:cNvPr id="14" name="Connecteur droit avec flèche 13">
            <a:extLst>
              <a:ext uri="{FF2B5EF4-FFF2-40B4-BE49-F238E27FC236}">
                <a16:creationId xmlns:a16="http://schemas.microsoft.com/office/drawing/2014/main" id="{A32E635C-2955-4651-9DDC-356C2FE715A6}"/>
              </a:ext>
            </a:extLst>
          </p:cNvPr>
          <p:cNvCxnSpPr>
            <a:cxnSpLocks/>
          </p:cNvCxnSpPr>
          <p:nvPr/>
        </p:nvCxnSpPr>
        <p:spPr>
          <a:xfrm>
            <a:off x="4961314" y="2794317"/>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0BFC65B-6175-45A6-8DBB-BE584B61F0CC}"/>
              </a:ext>
            </a:extLst>
          </p:cNvPr>
          <p:cNvCxnSpPr>
            <a:cxnSpLocks/>
          </p:cNvCxnSpPr>
          <p:nvPr/>
        </p:nvCxnSpPr>
        <p:spPr>
          <a:xfrm>
            <a:off x="4961314" y="4218565"/>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37" name="Groupe 36">
            <a:extLst>
              <a:ext uri="{FF2B5EF4-FFF2-40B4-BE49-F238E27FC236}">
                <a16:creationId xmlns:a16="http://schemas.microsoft.com/office/drawing/2014/main" id="{32C758B4-8720-4A7F-8373-B8AFDB155CD3}"/>
              </a:ext>
            </a:extLst>
          </p:cNvPr>
          <p:cNvGrpSpPr/>
          <p:nvPr/>
        </p:nvGrpSpPr>
        <p:grpSpPr>
          <a:xfrm rot="5400000">
            <a:off x="5122415" y="3363366"/>
            <a:ext cx="1013775" cy="287942"/>
            <a:chOff x="2261062" y="5684174"/>
            <a:chExt cx="1839220" cy="425665"/>
          </a:xfrm>
        </p:grpSpPr>
        <p:grpSp>
          <p:nvGrpSpPr>
            <p:cNvPr id="35" name="Groupe 34">
              <a:extLst>
                <a:ext uri="{FF2B5EF4-FFF2-40B4-BE49-F238E27FC236}">
                  <a16:creationId xmlns:a16="http://schemas.microsoft.com/office/drawing/2014/main" id="{2055F54C-56D9-49E5-9F50-857632794783}"/>
                </a:ext>
              </a:extLst>
            </p:cNvPr>
            <p:cNvGrpSpPr/>
            <p:nvPr/>
          </p:nvGrpSpPr>
          <p:grpSpPr>
            <a:xfrm>
              <a:off x="2261062" y="5684174"/>
              <a:ext cx="1839220" cy="375804"/>
              <a:chOff x="2261062" y="5684174"/>
              <a:chExt cx="1839220" cy="375804"/>
            </a:xfrm>
          </p:grpSpPr>
          <p:cxnSp>
            <p:nvCxnSpPr>
              <p:cNvPr id="23" name="Connecteur droit 22">
                <a:extLst>
                  <a:ext uri="{FF2B5EF4-FFF2-40B4-BE49-F238E27FC236}">
                    <a16:creationId xmlns:a16="http://schemas.microsoft.com/office/drawing/2014/main" id="{02D80709-C940-4EB6-8C65-56F21F9DDC32}"/>
                  </a:ext>
                </a:extLst>
              </p:cNvPr>
              <p:cNvCxnSpPr>
                <a:cxnSpLocks/>
              </p:cNvCxnSpPr>
              <p:nvPr/>
            </p:nvCxnSpPr>
            <p:spPr>
              <a:xfrm>
                <a:off x="2261062" y="6059978"/>
                <a:ext cx="615142" cy="0"/>
              </a:xfrm>
              <a:prstGeom prst="line">
                <a:avLst/>
              </a:prstGeom>
              <a:solidFill>
                <a:srgbClr val="EAB200">
                  <a:alpha val="63137"/>
                </a:srgbClr>
              </a:solidFill>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ADFB2050-402E-4DFC-B2E1-7E0CEAE79B50}"/>
                  </a:ext>
                </a:extLst>
              </p:cNvPr>
              <p:cNvCxnSpPr>
                <a:cxnSpLocks/>
              </p:cNvCxnSpPr>
              <p:nvPr/>
            </p:nvCxnSpPr>
            <p:spPr>
              <a:xfrm flipH="1">
                <a:off x="2876204" y="5684174"/>
                <a:ext cx="278476" cy="375804"/>
              </a:xfrm>
              <a:prstGeom prst="line">
                <a:avLst/>
              </a:prstGeom>
              <a:solidFill>
                <a:srgbClr val="EAB200">
                  <a:alpha val="63137"/>
                </a:srgbClr>
              </a:solidFill>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925CCD40-9479-4EE1-82DF-EB8559E1D5F3}"/>
                  </a:ext>
                </a:extLst>
              </p:cNvPr>
              <p:cNvCxnSpPr>
                <a:cxnSpLocks/>
              </p:cNvCxnSpPr>
              <p:nvPr/>
            </p:nvCxnSpPr>
            <p:spPr>
              <a:xfrm flipH="1">
                <a:off x="3433156" y="6059978"/>
                <a:ext cx="667126" cy="0"/>
              </a:xfrm>
              <a:prstGeom prst="line">
                <a:avLst/>
              </a:prstGeom>
              <a:solidFill>
                <a:srgbClr val="EAB200">
                  <a:alpha val="63137"/>
                </a:srgbClr>
              </a:solidFill>
              <a:ln w="571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9" name="Ellipse 38">
              <a:extLst>
                <a:ext uri="{FF2B5EF4-FFF2-40B4-BE49-F238E27FC236}">
                  <a16:creationId xmlns:a16="http://schemas.microsoft.com/office/drawing/2014/main" id="{D745FA33-6DD0-4776-90C9-52BD50B5F6ED}"/>
                </a:ext>
              </a:extLst>
            </p:cNvPr>
            <p:cNvSpPr/>
            <p:nvPr/>
          </p:nvSpPr>
          <p:spPr>
            <a:xfrm>
              <a:off x="338793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Ellipse 40">
              <a:extLst>
                <a:ext uri="{FF2B5EF4-FFF2-40B4-BE49-F238E27FC236}">
                  <a16:creationId xmlns:a16="http://schemas.microsoft.com/office/drawing/2014/main" id="{ED727C37-8B2D-437F-860B-8B59EAE64DCD}"/>
                </a:ext>
              </a:extLst>
            </p:cNvPr>
            <p:cNvSpPr/>
            <p:nvPr/>
          </p:nvSpPr>
          <p:spPr>
            <a:xfrm>
              <a:off x="283286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21423257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F0AE2-D6CA-42FC-8817-2813ADB64EC3}"/>
              </a:ext>
            </a:extLst>
          </p:cNvPr>
          <p:cNvSpPr>
            <a:spLocks noGrp="1"/>
          </p:cNvSpPr>
          <p:nvPr>
            <p:ph type="title"/>
          </p:nvPr>
        </p:nvSpPr>
        <p:spPr/>
        <p:txBody>
          <a:bodyPr>
            <a:normAutofit/>
          </a:bodyPr>
          <a:lstStyle/>
          <a:p>
            <a:r>
              <a:rPr lang="en-CA" sz="3600" dirty="0"/>
              <a:t>BONNES BROCHES DE L’INTERRUPTEUR</a:t>
            </a:r>
            <a:endParaRPr lang="fr-CA" sz="3600" dirty="0"/>
          </a:p>
        </p:txBody>
      </p:sp>
      <p:grpSp>
        <p:nvGrpSpPr>
          <p:cNvPr id="8" name="Groupe 7">
            <a:extLst>
              <a:ext uri="{FF2B5EF4-FFF2-40B4-BE49-F238E27FC236}">
                <a16:creationId xmlns:a16="http://schemas.microsoft.com/office/drawing/2014/main" id="{B9F1F439-FE87-485E-B515-BC48C4776B92}"/>
              </a:ext>
            </a:extLst>
          </p:cNvPr>
          <p:cNvGrpSpPr/>
          <p:nvPr/>
        </p:nvGrpSpPr>
        <p:grpSpPr>
          <a:xfrm>
            <a:off x="7382830" y="1788867"/>
            <a:ext cx="3112956" cy="4429975"/>
            <a:chOff x="6662163" y="1788867"/>
            <a:chExt cx="3112956" cy="4429975"/>
          </a:xfrm>
        </p:grpSpPr>
        <p:pic>
          <p:nvPicPr>
            <p:cNvPr id="5" name="Image 4">
              <a:extLst>
                <a:ext uri="{FF2B5EF4-FFF2-40B4-BE49-F238E27FC236}">
                  <a16:creationId xmlns:a16="http://schemas.microsoft.com/office/drawing/2014/main" id="{251D77FA-1BC2-47C3-99F7-511C5D9CDF35}"/>
                </a:ext>
              </a:extLst>
            </p:cNvPr>
            <p:cNvPicPr>
              <a:picLocks noChangeAspect="1"/>
            </p:cNvPicPr>
            <p:nvPr/>
          </p:nvPicPr>
          <p:blipFill>
            <a:blip r:embed="rId2"/>
            <a:stretch>
              <a:fillRect/>
            </a:stretch>
          </p:blipFill>
          <p:spPr>
            <a:xfrm>
              <a:off x="6662163" y="1788867"/>
              <a:ext cx="3112956" cy="4429975"/>
            </a:xfrm>
            <a:prstGeom prst="rect">
              <a:avLst/>
            </a:prstGeom>
          </p:spPr>
        </p:pic>
        <p:pic>
          <p:nvPicPr>
            <p:cNvPr id="6" name="Image 5">
              <a:extLst>
                <a:ext uri="{FF2B5EF4-FFF2-40B4-BE49-F238E27FC236}">
                  <a16:creationId xmlns:a16="http://schemas.microsoft.com/office/drawing/2014/main" id="{22A91FE8-A596-4FAB-A575-95A5934C7730}"/>
                </a:ext>
              </a:extLst>
            </p:cNvPr>
            <p:cNvPicPr>
              <a:picLocks noChangeAspect="1"/>
            </p:cNvPicPr>
            <p:nvPr/>
          </p:nvPicPr>
          <p:blipFill>
            <a:blip r:embed="rId3"/>
            <a:stretch>
              <a:fillRect/>
            </a:stretch>
          </p:blipFill>
          <p:spPr>
            <a:xfrm>
              <a:off x="8773933" y="1802582"/>
              <a:ext cx="1001186" cy="983309"/>
            </a:xfrm>
            <a:prstGeom prst="rect">
              <a:avLst/>
            </a:prstGeom>
          </p:spPr>
        </p:pic>
      </p:grpSp>
      <p:grpSp>
        <p:nvGrpSpPr>
          <p:cNvPr id="9" name="Groupe 8">
            <a:extLst>
              <a:ext uri="{FF2B5EF4-FFF2-40B4-BE49-F238E27FC236}">
                <a16:creationId xmlns:a16="http://schemas.microsoft.com/office/drawing/2014/main" id="{E25DB01A-4540-4656-A77E-9CEDD08BE1AA}"/>
              </a:ext>
            </a:extLst>
          </p:cNvPr>
          <p:cNvGrpSpPr/>
          <p:nvPr/>
        </p:nvGrpSpPr>
        <p:grpSpPr>
          <a:xfrm>
            <a:off x="2608313" y="1690688"/>
            <a:ext cx="3436928" cy="4429975"/>
            <a:chOff x="838200" y="1690688"/>
            <a:chExt cx="3436928" cy="4429975"/>
          </a:xfrm>
        </p:grpSpPr>
        <p:pic>
          <p:nvPicPr>
            <p:cNvPr id="4" name="Image 3">
              <a:extLst>
                <a:ext uri="{FF2B5EF4-FFF2-40B4-BE49-F238E27FC236}">
                  <a16:creationId xmlns:a16="http://schemas.microsoft.com/office/drawing/2014/main" id="{A9A5CBEE-B978-40FB-A532-343AB9666BCE}"/>
                </a:ext>
              </a:extLst>
            </p:cNvPr>
            <p:cNvPicPr>
              <a:picLocks noChangeAspect="1"/>
            </p:cNvPicPr>
            <p:nvPr/>
          </p:nvPicPr>
          <p:blipFill>
            <a:blip r:embed="rId4"/>
            <a:stretch>
              <a:fillRect/>
            </a:stretch>
          </p:blipFill>
          <p:spPr>
            <a:xfrm>
              <a:off x="838200" y="1690688"/>
              <a:ext cx="3436928" cy="4429975"/>
            </a:xfrm>
            <a:prstGeom prst="rect">
              <a:avLst/>
            </a:prstGeom>
          </p:spPr>
        </p:pic>
        <p:pic>
          <p:nvPicPr>
            <p:cNvPr id="7" name="Image 6">
              <a:extLst>
                <a:ext uri="{FF2B5EF4-FFF2-40B4-BE49-F238E27FC236}">
                  <a16:creationId xmlns:a16="http://schemas.microsoft.com/office/drawing/2014/main" id="{52411B9E-C01F-4378-924F-CBE97C0C38A5}"/>
                </a:ext>
              </a:extLst>
            </p:cNvPr>
            <p:cNvPicPr>
              <a:picLocks noChangeAspect="1"/>
            </p:cNvPicPr>
            <p:nvPr/>
          </p:nvPicPr>
          <p:blipFill>
            <a:blip r:embed="rId5"/>
            <a:stretch>
              <a:fillRect/>
            </a:stretch>
          </p:blipFill>
          <p:spPr>
            <a:xfrm>
              <a:off x="3259977" y="1788867"/>
              <a:ext cx="1015151" cy="997024"/>
            </a:xfrm>
            <a:prstGeom prst="rect">
              <a:avLst/>
            </a:prstGeom>
          </p:spPr>
        </p:pic>
      </p:grpSp>
      <p:sp>
        <p:nvSpPr>
          <p:cNvPr id="10" name="ZoneTexte 9">
            <a:extLst>
              <a:ext uri="{FF2B5EF4-FFF2-40B4-BE49-F238E27FC236}">
                <a16:creationId xmlns:a16="http://schemas.microsoft.com/office/drawing/2014/main" id="{CDFAE60C-786E-4313-AE3E-D3A54BAC3D02}"/>
              </a:ext>
            </a:extLst>
          </p:cNvPr>
          <p:cNvSpPr txBox="1"/>
          <p:nvPr/>
        </p:nvSpPr>
        <p:spPr>
          <a:xfrm>
            <a:off x="5427553" y="3372790"/>
            <a:ext cx="1989035" cy="954107"/>
          </a:xfrm>
          <a:prstGeom prst="rect">
            <a:avLst/>
          </a:prstGeom>
          <a:noFill/>
        </p:spPr>
        <p:txBody>
          <a:bodyPr wrap="square" rtlCol="0">
            <a:spAutoFit/>
          </a:bodyPr>
          <a:lstStyle/>
          <a:p>
            <a:r>
              <a:rPr lang="fr-CA" sz="1400" dirty="0"/>
              <a:t>Le courant circule toujours par l’interrupteur. La DEL reste toujours allumée. </a:t>
            </a:r>
          </a:p>
        </p:txBody>
      </p:sp>
      <p:sp>
        <p:nvSpPr>
          <p:cNvPr id="11" name="ZoneTexte 10">
            <a:extLst>
              <a:ext uri="{FF2B5EF4-FFF2-40B4-BE49-F238E27FC236}">
                <a16:creationId xmlns:a16="http://schemas.microsoft.com/office/drawing/2014/main" id="{749D5A03-6D5A-47C8-B05F-82B5D4445A9C}"/>
              </a:ext>
            </a:extLst>
          </p:cNvPr>
          <p:cNvSpPr txBox="1"/>
          <p:nvPr/>
        </p:nvSpPr>
        <p:spPr>
          <a:xfrm>
            <a:off x="10080141" y="3471945"/>
            <a:ext cx="1273660" cy="1169551"/>
          </a:xfrm>
          <a:prstGeom prst="rect">
            <a:avLst/>
          </a:prstGeom>
          <a:noFill/>
        </p:spPr>
        <p:txBody>
          <a:bodyPr wrap="square" rtlCol="0">
            <a:spAutoFit/>
          </a:bodyPr>
          <a:lstStyle/>
          <a:p>
            <a:r>
              <a:rPr lang="fr-CA" sz="1400" dirty="0"/>
              <a:t>La DEL s’illumine seulement si l’interrupteur est appuyé.</a:t>
            </a:r>
          </a:p>
        </p:txBody>
      </p:sp>
      <p:cxnSp>
        <p:nvCxnSpPr>
          <p:cNvPr id="12" name="Connecteur droit avec flèche 11">
            <a:extLst>
              <a:ext uri="{FF2B5EF4-FFF2-40B4-BE49-F238E27FC236}">
                <a16:creationId xmlns:a16="http://schemas.microsoft.com/office/drawing/2014/main" id="{F801D520-1221-4471-BDA5-383CB8B8C540}"/>
              </a:ext>
            </a:extLst>
          </p:cNvPr>
          <p:cNvCxnSpPr>
            <a:cxnSpLocks/>
          </p:cNvCxnSpPr>
          <p:nvPr/>
        </p:nvCxnSpPr>
        <p:spPr>
          <a:xfrm>
            <a:off x="3606339" y="4281054"/>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78960CC-F8AF-476A-9965-DDE913B7FDAC}"/>
              </a:ext>
            </a:extLst>
          </p:cNvPr>
          <p:cNvCxnSpPr>
            <a:cxnSpLocks/>
          </p:cNvCxnSpPr>
          <p:nvPr/>
        </p:nvCxnSpPr>
        <p:spPr>
          <a:xfrm>
            <a:off x="8159173" y="4281054"/>
            <a:ext cx="4336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2CAF9EE-3566-44DD-9B6D-2A8138A38ADC}"/>
              </a:ext>
            </a:extLst>
          </p:cNvPr>
          <p:cNvCxnSpPr>
            <a:cxnSpLocks/>
          </p:cNvCxnSpPr>
          <p:nvPr/>
        </p:nvCxnSpPr>
        <p:spPr>
          <a:xfrm>
            <a:off x="9060953" y="4538749"/>
            <a:ext cx="4336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9" name="Groupe 28">
            <a:extLst>
              <a:ext uri="{FF2B5EF4-FFF2-40B4-BE49-F238E27FC236}">
                <a16:creationId xmlns:a16="http://schemas.microsoft.com/office/drawing/2014/main" id="{7D1D0CE0-34D6-4653-9389-0BCF95A7041C}"/>
              </a:ext>
            </a:extLst>
          </p:cNvPr>
          <p:cNvGrpSpPr/>
          <p:nvPr/>
        </p:nvGrpSpPr>
        <p:grpSpPr>
          <a:xfrm>
            <a:off x="838200" y="3305686"/>
            <a:ext cx="1742095" cy="1396336"/>
            <a:chOff x="4100282" y="2330823"/>
            <a:chExt cx="3003491" cy="2407379"/>
          </a:xfrm>
        </p:grpSpPr>
        <p:pic>
          <p:nvPicPr>
            <p:cNvPr id="17" name="Image 16">
              <a:extLst>
                <a:ext uri="{FF2B5EF4-FFF2-40B4-BE49-F238E27FC236}">
                  <a16:creationId xmlns:a16="http://schemas.microsoft.com/office/drawing/2014/main" id="{235BB06D-C633-4A53-9BC6-773DD1B1D5F1}"/>
                </a:ext>
              </a:extLst>
            </p:cNvPr>
            <p:cNvPicPr>
              <a:picLocks noChangeAspect="1"/>
            </p:cNvPicPr>
            <p:nvPr/>
          </p:nvPicPr>
          <p:blipFill>
            <a:blip r:embed="rId6"/>
            <a:stretch>
              <a:fillRect/>
            </a:stretch>
          </p:blipFill>
          <p:spPr>
            <a:xfrm>
              <a:off x="4100282" y="2330823"/>
              <a:ext cx="3003491" cy="2407379"/>
            </a:xfrm>
            <a:prstGeom prst="rect">
              <a:avLst/>
            </a:prstGeom>
          </p:spPr>
        </p:pic>
        <p:cxnSp>
          <p:nvCxnSpPr>
            <p:cNvPr id="18" name="Connecteur droit avec flèche 17">
              <a:extLst>
                <a:ext uri="{FF2B5EF4-FFF2-40B4-BE49-F238E27FC236}">
                  <a16:creationId xmlns:a16="http://schemas.microsoft.com/office/drawing/2014/main" id="{C8DAECD5-4FA2-4853-BF89-B8907DE1F808}"/>
                </a:ext>
              </a:extLst>
            </p:cNvPr>
            <p:cNvCxnSpPr>
              <a:cxnSpLocks/>
            </p:cNvCxnSpPr>
            <p:nvPr/>
          </p:nvCxnSpPr>
          <p:spPr>
            <a:xfrm>
              <a:off x="4961314" y="2794317"/>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731656E-AAEA-4F31-8F8E-3908AB25B8B6}"/>
                </a:ext>
              </a:extLst>
            </p:cNvPr>
            <p:cNvCxnSpPr>
              <a:cxnSpLocks/>
            </p:cNvCxnSpPr>
            <p:nvPr/>
          </p:nvCxnSpPr>
          <p:spPr>
            <a:xfrm>
              <a:off x="4961314" y="4218565"/>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 name="Groupe 19">
              <a:extLst>
                <a:ext uri="{FF2B5EF4-FFF2-40B4-BE49-F238E27FC236}">
                  <a16:creationId xmlns:a16="http://schemas.microsoft.com/office/drawing/2014/main" id="{6CDBF920-59F4-4FC3-8D29-D0905AF71496}"/>
                </a:ext>
              </a:extLst>
            </p:cNvPr>
            <p:cNvGrpSpPr/>
            <p:nvPr/>
          </p:nvGrpSpPr>
          <p:grpSpPr>
            <a:xfrm rot="5400000">
              <a:off x="5122415" y="3363366"/>
              <a:ext cx="1013775" cy="287942"/>
              <a:chOff x="2261062" y="5684174"/>
              <a:chExt cx="1839220" cy="425665"/>
            </a:xfrm>
          </p:grpSpPr>
          <p:grpSp>
            <p:nvGrpSpPr>
              <p:cNvPr id="21" name="Groupe 20">
                <a:extLst>
                  <a:ext uri="{FF2B5EF4-FFF2-40B4-BE49-F238E27FC236}">
                    <a16:creationId xmlns:a16="http://schemas.microsoft.com/office/drawing/2014/main" id="{89DE70B9-2EC8-4D83-A7A1-08D237792E98}"/>
                  </a:ext>
                </a:extLst>
              </p:cNvPr>
              <p:cNvGrpSpPr/>
              <p:nvPr/>
            </p:nvGrpSpPr>
            <p:grpSpPr>
              <a:xfrm>
                <a:off x="2261062" y="5684174"/>
                <a:ext cx="1839220" cy="375804"/>
                <a:chOff x="2261062" y="5684174"/>
                <a:chExt cx="1839220" cy="375804"/>
              </a:xfrm>
            </p:grpSpPr>
            <p:cxnSp>
              <p:nvCxnSpPr>
                <p:cNvPr id="24" name="Connecteur droit 23">
                  <a:extLst>
                    <a:ext uri="{FF2B5EF4-FFF2-40B4-BE49-F238E27FC236}">
                      <a16:creationId xmlns:a16="http://schemas.microsoft.com/office/drawing/2014/main" id="{8CB1A9B7-2B08-4C9B-9BBD-B0BFA7955BF2}"/>
                    </a:ext>
                  </a:extLst>
                </p:cNvPr>
                <p:cNvCxnSpPr>
                  <a:cxnSpLocks/>
                </p:cNvCxnSpPr>
                <p:nvPr/>
              </p:nvCxnSpPr>
              <p:spPr>
                <a:xfrm>
                  <a:off x="2261062" y="6059978"/>
                  <a:ext cx="615142" cy="0"/>
                </a:xfrm>
                <a:prstGeom prst="line">
                  <a:avLst/>
                </a:prstGeom>
                <a:solidFill>
                  <a:srgbClr val="EAB200">
                    <a:alpha val="63137"/>
                  </a:srgbClr>
                </a:solidFill>
                <a:ln w="57150">
                  <a:solidFill>
                    <a:srgbClr val="EAB200">
                      <a:alpha val="65882"/>
                    </a:srgb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551C13F5-91FE-4C5F-A732-7F82DE0BA4C8}"/>
                    </a:ext>
                  </a:extLst>
                </p:cNvPr>
                <p:cNvCxnSpPr>
                  <a:cxnSpLocks/>
                </p:cNvCxnSpPr>
                <p:nvPr/>
              </p:nvCxnSpPr>
              <p:spPr>
                <a:xfrm flipH="1">
                  <a:off x="2876204" y="5684174"/>
                  <a:ext cx="278476" cy="375804"/>
                </a:xfrm>
                <a:prstGeom prst="line">
                  <a:avLst/>
                </a:prstGeom>
                <a:solidFill>
                  <a:srgbClr val="EAB200">
                    <a:alpha val="63137"/>
                  </a:srgbClr>
                </a:solidFill>
                <a:ln w="57150">
                  <a:solidFill>
                    <a:srgbClr val="EAB200">
                      <a:alpha val="65882"/>
                    </a:srgb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74270C3D-449A-4349-9C57-81B340A33B4D}"/>
                    </a:ext>
                  </a:extLst>
                </p:cNvPr>
                <p:cNvCxnSpPr>
                  <a:cxnSpLocks/>
                </p:cNvCxnSpPr>
                <p:nvPr/>
              </p:nvCxnSpPr>
              <p:spPr>
                <a:xfrm flipH="1">
                  <a:off x="3433156" y="6059978"/>
                  <a:ext cx="667126" cy="0"/>
                </a:xfrm>
                <a:prstGeom prst="line">
                  <a:avLst/>
                </a:prstGeom>
                <a:solidFill>
                  <a:srgbClr val="EAB200">
                    <a:alpha val="63137"/>
                  </a:srgbClr>
                </a:solidFill>
                <a:ln w="57150">
                  <a:solidFill>
                    <a:srgbClr val="EAB200">
                      <a:alpha val="65882"/>
                    </a:srgbClr>
                  </a:solidFill>
                </a:ln>
              </p:spPr>
              <p:style>
                <a:lnRef idx="1">
                  <a:schemeClr val="accent1"/>
                </a:lnRef>
                <a:fillRef idx="0">
                  <a:schemeClr val="accent1"/>
                </a:fillRef>
                <a:effectRef idx="0">
                  <a:schemeClr val="accent1"/>
                </a:effectRef>
                <a:fontRef idx="minor">
                  <a:schemeClr val="tx1"/>
                </a:fontRef>
              </p:style>
            </p:cxnSp>
          </p:grpSp>
          <p:sp>
            <p:nvSpPr>
              <p:cNvPr id="22" name="Ellipse 21">
                <a:extLst>
                  <a:ext uri="{FF2B5EF4-FFF2-40B4-BE49-F238E27FC236}">
                    <a16:creationId xmlns:a16="http://schemas.microsoft.com/office/drawing/2014/main" id="{6DE904F0-1ED9-45B4-B393-BB9ADC7DA690}"/>
                  </a:ext>
                </a:extLst>
              </p:cNvPr>
              <p:cNvSpPr/>
              <p:nvPr/>
            </p:nvSpPr>
            <p:spPr>
              <a:xfrm>
                <a:off x="338793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Ellipse 22">
                <a:extLst>
                  <a:ext uri="{FF2B5EF4-FFF2-40B4-BE49-F238E27FC236}">
                    <a16:creationId xmlns:a16="http://schemas.microsoft.com/office/drawing/2014/main" id="{148F94C6-0BC9-46F4-895C-25CCDAB2DE23}"/>
                  </a:ext>
                </a:extLst>
              </p:cNvPr>
              <p:cNvSpPr/>
              <p:nvPr/>
            </p:nvSpPr>
            <p:spPr>
              <a:xfrm>
                <a:off x="283286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spTree>
    <p:extLst>
      <p:ext uri="{BB962C8B-B14F-4D97-AF65-F5344CB8AC3E}">
        <p14:creationId xmlns:p14="http://schemas.microsoft.com/office/powerpoint/2010/main" val="122150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D630698-DE8C-48D6-98D2-52E6FA588002}"/>
              </a:ext>
            </a:extLst>
          </p:cNvPr>
          <p:cNvPicPr>
            <a:picLocks noChangeAspect="1"/>
          </p:cNvPicPr>
          <p:nvPr/>
        </p:nvPicPr>
        <p:blipFill>
          <a:blip r:embed="rId2"/>
          <a:stretch>
            <a:fillRect/>
          </a:stretch>
        </p:blipFill>
        <p:spPr>
          <a:xfrm>
            <a:off x="1197690" y="2510578"/>
            <a:ext cx="5212977" cy="3982297"/>
          </a:xfrm>
          <a:prstGeom prst="rect">
            <a:avLst/>
          </a:prstGeom>
        </p:spPr>
      </p:pic>
      <p:sp>
        <p:nvSpPr>
          <p:cNvPr id="2" name="Titre 1">
            <a:extLst>
              <a:ext uri="{FF2B5EF4-FFF2-40B4-BE49-F238E27FC236}">
                <a16:creationId xmlns:a16="http://schemas.microsoft.com/office/drawing/2014/main" id="{A68B0123-9DD4-4DCE-A5C0-939FC2701AAC}"/>
              </a:ext>
            </a:extLst>
          </p:cNvPr>
          <p:cNvSpPr>
            <a:spLocks noGrp="1"/>
          </p:cNvSpPr>
          <p:nvPr>
            <p:ph type="title"/>
          </p:nvPr>
        </p:nvSpPr>
        <p:spPr/>
        <p:txBody>
          <a:bodyPr/>
          <a:lstStyle/>
          <a:p>
            <a:r>
              <a:rPr lang="en-CA" dirty="0"/>
              <a:t>CIRCUIT EN SÉRIE</a:t>
            </a:r>
            <a:endParaRPr lang="fr-CA" dirty="0"/>
          </a:p>
        </p:txBody>
      </p:sp>
      <p:sp>
        <p:nvSpPr>
          <p:cNvPr id="3" name="Espace réservé du contenu 2">
            <a:extLst>
              <a:ext uri="{FF2B5EF4-FFF2-40B4-BE49-F238E27FC236}">
                <a16:creationId xmlns:a16="http://schemas.microsoft.com/office/drawing/2014/main" id="{B9E7C579-0967-4CB0-89D1-63F7C1A3069E}"/>
              </a:ext>
            </a:extLst>
          </p:cNvPr>
          <p:cNvSpPr>
            <a:spLocks noGrp="1"/>
          </p:cNvSpPr>
          <p:nvPr>
            <p:ph idx="1"/>
          </p:nvPr>
        </p:nvSpPr>
        <p:spPr>
          <a:xfrm>
            <a:off x="838200" y="1391622"/>
            <a:ext cx="10515600" cy="4351338"/>
          </a:xfrm>
        </p:spPr>
        <p:txBody>
          <a:bodyPr>
            <a:normAutofit/>
          </a:bodyPr>
          <a:lstStyle/>
          <a:p>
            <a:pPr marL="0" indent="0">
              <a:buNone/>
            </a:pPr>
            <a:r>
              <a:rPr lang="fr-CA" sz="1600" dirty="0"/>
              <a:t>Les composants dans un circuit en série se suivent l’un après l’autre. </a:t>
            </a:r>
            <a:r>
              <a:rPr lang="fr-CA" sz="1600" b="1" dirty="0"/>
              <a:t>Ils s’influencent mutuellement.</a:t>
            </a:r>
          </a:p>
          <a:p>
            <a:pPr marL="0" indent="0">
              <a:buNone/>
            </a:pPr>
            <a:r>
              <a:rPr lang="fr-CA" sz="1600" dirty="0"/>
              <a:t>Dans le circuit suivant, vous avez besoin d’appuyer sur les deux interrupteurs pour allumer la DEL. Comme ils sont en série, ils ont tous deux besoin d’être fermés pour que le circuit soit complété. </a:t>
            </a:r>
            <a:r>
              <a:rPr lang="fr-CA" sz="1600" b="1" dirty="0"/>
              <a:t>Cela signifie que le même courant électrique (la même quantité d’Ampères et les mêmes électrons) circule à travers les deux.</a:t>
            </a:r>
          </a:p>
        </p:txBody>
      </p:sp>
      <p:pic>
        <p:nvPicPr>
          <p:cNvPr id="5" name="Image 4">
            <a:extLst>
              <a:ext uri="{FF2B5EF4-FFF2-40B4-BE49-F238E27FC236}">
                <a16:creationId xmlns:a16="http://schemas.microsoft.com/office/drawing/2014/main" id="{D24E79F3-7C41-4D7B-A2DD-A704EBEB9E70}"/>
              </a:ext>
            </a:extLst>
          </p:cNvPr>
          <p:cNvPicPr>
            <a:picLocks noChangeAspect="1"/>
          </p:cNvPicPr>
          <p:nvPr/>
        </p:nvPicPr>
        <p:blipFill>
          <a:blip r:embed="rId3"/>
          <a:stretch>
            <a:fillRect/>
          </a:stretch>
        </p:blipFill>
        <p:spPr>
          <a:xfrm>
            <a:off x="7718775" y="2915402"/>
            <a:ext cx="3275535" cy="3456432"/>
          </a:xfrm>
          <a:prstGeom prst="rect">
            <a:avLst/>
          </a:prstGeom>
        </p:spPr>
      </p:pic>
      <p:sp>
        <p:nvSpPr>
          <p:cNvPr id="6" name="ZoneTexte 5">
            <a:extLst>
              <a:ext uri="{FF2B5EF4-FFF2-40B4-BE49-F238E27FC236}">
                <a16:creationId xmlns:a16="http://schemas.microsoft.com/office/drawing/2014/main" id="{485AA2DE-4792-4A8F-BECA-191F38B3FD0E}"/>
              </a:ext>
            </a:extLst>
          </p:cNvPr>
          <p:cNvSpPr txBox="1"/>
          <p:nvPr/>
        </p:nvSpPr>
        <p:spPr>
          <a:xfrm>
            <a:off x="4900176" y="2663846"/>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Vous pouvez utiliser une résistance 100 Ω plutôt que celle illustrée</a:t>
            </a:r>
          </a:p>
        </p:txBody>
      </p:sp>
      <p:sp>
        <p:nvSpPr>
          <p:cNvPr id="11" name="Forme libre : forme 10">
            <a:extLst>
              <a:ext uri="{FF2B5EF4-FFF2-40B4-BE49-F238E27FC236}">
                <a16:creationId xmlns:a16="http://schemas.microsoft.com/office/drawing/2014/main" id="{475733A1-C39D-48A1-85CD-55E9F9CC74CB}"/>
              </a:ext>
            </a:extLst>
          </p:cNvPr>
          <p:cNvSpPr/>
          <p:nvPr/>
        </p:nvSpPr>
        <p:spPr>
          <a:xfrm>
            <a:off x="6745219" y="2545488"/>
            <a:ext cx="3699164" cy="96386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Lst>
            <a:ahLst/>
            <a:cxnLst>
              <a:cxn ang="0">
                <a:pos x="connsiteX0" y="connsiteY0"/>
              </a:cxn>
              <a:cxn ang="0">
                <a:pos x="connsiteX1" y="connsiteY1"/>
              </a:cxn>
              <a:cxn ang="0">
                <a:pos x="connsiteX2" y="connsiteY2"/>
              </a:cxn>
            </a:cxnLst>
            <a:rect l="l" t="t" r="r" b="b"/>
            <a:pathLst>
              <a:path w="3699164" h="963863">
                <a:moveTo>
                  <a:pt x="0" y="257280"/>
                </a:moveTo>
                <a:cubicBezTo>
                  <a:pt x="834736" y="251045"/>
                  <a:pt x="1619597" y="-93240"/>
                  <a:pt x="2236124" y="24524"/>
                </a:cubicBezTo>
                <a:cubicBezTo>
                  <a:pt x="2852651" y="142288"/>
                  <a:pt x="3325784" y="874501"/>
                  <a:pt x="3699164" y="963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2" name="Forme libre : forme 11">
            <a:extLst>
              <a:ext uri="{FF2B5EF4-FFF2-40B4-BE49-F238E27FC236}">
                <a16:creationId xmlns:a16="http://schemas.microsoft.com/office/drawing/2014/main" id="{858E71B8-47EA-4B80-BB47-44C30EF67D79}"/>
              </a:ext>
            </a:extLst>
          </p:cNvPr>
          <p:cNvSpPr/>
          <p:nvPr/>
        </p:nvSpPr>
        <p:spPr>
          <a:xfrm>
            <a:off x="4325256" y="2802164"/>
            <a:ext cx="606961" cy="92369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0 w 4862946"/>
              <a:gd name="connsiteY0" fmla="*/ 43 h 1920284"/>
              <a:gd name="connsiteX1" fmla="*/ 3399906 w 4862946"/>
              <a:gd name="connsiteY1" fmla="*/ 980945 h 1920284"/>
              <a:gd name="connsiteX2" fmla="*/ 4862946 w 4862946"/>
              <a:gd name="connsiteY2" fmla="*/ 1920284 h 1920284"/>
              <a:gd name="connsiteX0" fmla="*/ 654482 w 5517428"/>
              <a:gd name="connsiteY0" fmla="*/ 52 h 1920293"/>
              <a:gd name="connsiteX1" fmla="*/ 188970 w 5517428"/>
              <a:gd name="connsiteY1" fmla="*/ 864576 h 1920293"/>
              <a:gd name="connsiteX2" fmla="*/ 5517428 w 5517428"/>
              <a:gd name="connsiteY2" fmla="*/ 1920293 h 1920293"/>
              <a:gd name="connsiteX0" fmla="*/ 760639 w 5623585"/>
              <a:gd name="connsiteY0" fmla="*/ 52 h 1920293"/>
              <a:gd name="connsiteX1" fmla="*/ 295127 w 5623585"/>
              <a:gd name="connsiteY1" fmla="*/ 864576 h 1920293"/>
              <a:gd name="connsiteX2" fmla="*/ 5623585 w 5623585"/>
              <a:gd name="connsiteY2" fmla="*/ 1920293 h 1920293"/>
              <a:gd name="connsiteX0" fmla="*/ 529668 w 5392614"/>
              <a:gd name="connsiteY0" fmla="*/ 117 h 1920358"/>
              <a:gd name="connsiteX1" fmla="*/ 355101 w 5392614"/>
              <a:gd name="connsiteY1" fmla="*/ 557070 h 1920358"/>
              <a:gd name="connsiteX2" fmla="*/ 5392614 w 5392614"/>
              <a:gd name="connsiteY2" fmla="*/ 1920358 h 1920358"/>
              <a:gd name="connsiteX0" fmla="*/ 588758 w 588758"/>
              <a:gd name="connsiteY0" fmla="*/ 71 h 922785"/>
              <a:gd name="connsiteX1" fmla="*/ 414191 w 588758"/>
              <a:gd name="connsiteY1" fmla="*/ 557024 h 922785"/>
              <a:gd name="connsiteX2" fmla="*/ 123246 w 588758"/>
              <a:gd name="connsiteY2" fmla="*/ 922785 h 922785"/>
              <a:gd name="connsiteX0" fmla="*/ 465512 w 465512"/>
              <a:gd name="connsiteY0" fmla="*/ 71 h 922785"/>
              <a:gd name="connsiteX1" fmla="*/ 290945 w 465512"/>
              <a:gd name="connsiteY1" fmla="*/ 557024 h 922785"/>
              <a:gd name="connsiteX2" fmla="*/ 0 w 465512"/>
              <a:gd name="connsiteY2" fmla="*/ 922785 h 922785"/>
              <a:gd name="connsiteX0" fmla="*/ 529986 w 529986"/>
              <a:gd name="connsiteY0" fmla="*/ 130 h 922844"/>
              <a:gd name="connsiteX1" fmla="*/ 6284 w 529986"/>
              <a:gd name="connsiteY1" fmla="*/ 365891 h 922844"/>
              <a:gd name="connsiteX2" fmla="*/ 64474 w 529986"/>
              <a:gd name="connsiteY2" fmla="*/ 922844 h 922844"/>
              <a:gd name="connsiteX0" fmla="*/ 533707 w 533707"/>
              <a:gd name="connsiteY0" fmla="*/ 104 h 922818"/>
              <a:gd name="connsiteX1" fmla="*/ 10005 w 533707"/>
              <a:gd name="connsiteY1" fmla="*/ 365865 h 922818"/>
              <a:gd name="connsiteX2" fmla="*/ 68195 w 533707"/>
              <a:gd name="connsiteY2" fmla="*/ 922818 h 922818"/>
              <a:gd name="connsiteX0" fmla="*/ 615381 w 615381"/>
              <a:gd name="connsiteY0" fmla="*/ 253 h 922967"/>
              <a:gd name="connsiteX1" fmla="*/ 8552 w 615381"/>
              <a:gd name="connsiteY1" fmla="*/ 199759 h 922967"/>
              <a:gd name="connsiteX2" fmla="*/ 149869 w 615381"/>
              <a:gd name="connsiteY2" fmla="*/ 922967 h 922967"/>
              <a:gd name="connsiteX0" fmla="*/ 606961 w 606961"/>
              <a:gd name="connsiteY0" fmla="*/ 979 h 923693"/>
              <a:gd name="connsiteX1" fmla="*/ 132 w 606961"/>
              <a:gd name="connsiteY1" fmla="*/ 200485 h 923693"/>
              <a:gd name="connsiteX2" fmla="*/ 141449 w 606961"/>
              <a:gd name="connsiteY2" fmla="*/ 923693 h 923693"/>
            </a:gdLst>
            <a:ahLst/>
            <a:cxnLst>
              <a:cxn ang="0">
                <a:pos x="connsiteX0" y="connsiteY0"/>
              </a:cxn>
              <a:cxn ang="0">
                <a:pos x="connsiteX1" y="connsiteY1"/>
              </a:cxn>
              <a:cxn ang="0">
                <a:pos x="connsiteX2" y="connsiteY2"/>
              </a:cxn>
            </a:cxnLst>
            <a:rect l="l" t="t" r="r" b="b"/>
            <a:pathLst>
              <a:path w="606961" h="923693">
                <a:moveTo>
                  <a:pt x="606961" y="979"/>
                </a:moveTo>
                <a:cubicBezTo>
                  <a:pt x="427545" y="-5256"/>
                  <a:pt x="11215" y="13448"/>
                  <a:pt x="132" y="200485"/>
                </a:cubicBezTo>
                <a:cubicBezTo>
                  <a:pt x="-10951" y="387522"/>
                  <a:pt x="682469" y="751204"/>
                  <a:pt x="141449" y="92369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4590343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2F51C60-473E-4257-9A72-EC1F4F0209D8}"/>
              </a:ext>
            </a:extLst>
          </p:cNvPr>
          <p:cNvPicPr>
            <a:picLocks noChangeAspect="1"/>
          </p:cNvPicPr>
          <p:nvPr/>
        </p:nvPicPr>
        <p:blipFill>
          <a:blip r:embed="rId2"/>
          <a:stretch>
            <a:fillRect/>
          </a:stretch>
        </p:blipFill>
        <p:spPr>
          <a:xfrm>
            <a:off x="7529405" y="2717185"/>
            <a:ext cx="3537733" cy="3504976"/>
          </a:xfrm>
          <a:prstGeom prst="rect">
            <a:avLst/>
          </a:prstGeom>
        </p:spPr>
      </p:pic>
      <p:pic>
        <p:nvPicPr>
          <p:cNvPr id="7" name="Image 6">
            <a:extLst>
              <a:ext uri="{FF2B5EF4-FFF2-40B4-BE49-F238E27FC236}">
                <a16:creationId xmlns:a16="http://schemas.microsoft.com/office/drawing/2014/main" id="{E4CF3028-5437-43E6-BDC0-6B7D859F4B99}"/>
              </a:ext>
            </a:extLst>
          </p:cNvPr>
          <p:cNvPicPr>
            <a:picLocks noChangeAspect="1"/>
          </p:cNvPicPr>
          <p:nvPr/>
        </p:nvPicPr>
        <p:blipFill>
          <a:blip r:embed="rId3"/>
          <a:stretch>
            <a:fillRect/>
          </a:stretch>
        </p:blipFill>
        <p:spPr>
          <a:xfrm>
            <a:off x="1531326" y="2655425"/>
            <a:ext cx="4717296" cy="3566736"/>
          </a:xfrm>
          <a:prstGeom prst="rect">
            <a:avLst/>
          </a:prstGeom>
        </p:spPr>
      </p:pic>
      <p:sp>
        <p:nvSpPr>
          <p:cNvPr id="2" name="Titre 1">
            <a:extLst>
              <a:ext uri="{FF2B5EF4-FFF2-40B4-BE49-F238E27FC236}">
                <a16:creationId xmlns:a16="http://schemas.microsoft.com/office/drawing/2014/main" id="{A68B0123-9DD4-4DCE-A5C0-939FC2701AAC}"/>
              </a:ext>
            </a:extLst>
          </p:cNvPr>
          <p:cNvSpPr>
            <a:spLocks noGrp="1"/>
          </p:cNvSpPr>
          <p:nvPr>
            <p:ph type="title"/>
          </p:nvPr>
        </p:nvSpPr>
        <p:spPr/>
        <p:txBody>
          <a:bodyPr/>
          <a:lstStyle/>
          <a:p>
            <a:r>
              <a:rPr lang="en-CA" dirty="0"/>
              <a:t>CIRCUIT EN PARALLÈLE</a:t>
            </a:r>
            <a:endParaRPr lang="fr-CA" dirty="0"/>
          </a:p>
        </p:txBody>
      </p:sp>
      <p:sp>
        <p:nvSpPr>
          <p:cNvPr id="3" name="Espace réservé du contenu 2">
            <a:extLst>
              <a:ext uri="{FF2B5EF4-FFF2-40B4-BE49-F238E27FC236}">
                <a16:creationId xmlns:a16="http://schemas.microsoft.com/office/drawing/2014/main" id="{B9E7C579-0967-4CB0-89D1-63F7C1A3069E}"/>
              </a:ext>
            </a:extLst>
          </p:cNvPr>
          <p:cNvSpPr>
            <a:spLocks noGrp="1"/>
          </p:cNvSpPr>
          <p:nvPr>
            <p:ph idx="1"/>
          </p:nvPr>
        </p:nvSpPr>
        <p:spPr>
          <a:xfrm>
            <a:off x="838200" y="1391622"/>
            <a:ext cx="10515600" cy="4351338"/>
          </a:xfrm>
        </p:spPr>
        <p:txBody>
          <a:bodyPr>
            <a:normAutofit/>
          </a:bodyPr>
          <a:lstStyle/>
          <a:p>
            <a:pPr marL="0" indent="0">
              <a:buNone/>
            </a:pPr>
            <a:r>
              <a:rPr lang="fr-CA" sz="1600" dirty="0"/>
              <a:t>Les composants dans un circuit en parallèle sont côte à côte. </a:t>
            </a:r>
            <a:r>
              <a:rPr lang="fr-CA" sz="1600" b="1" dirty="0"/>
              <a:t>Ils ne s’influencent pas mutuellement; ils sont indépendants.</a:t>
            </a:r>
          </a:p>
          <a:p>
            <a:pPr marL="0" indent="0">
              <a:buNone/>
            </a:pPr>
            <a:r>
              <a:rPr lang="fr-CA" sz="1600" dirty="0"/>
              <a:t>Dans le circuit suivant, lorsque vous appuyez sur l'un ou l'autre des interrupteurs, le circuit est complété et la lumière s'allume.</a:t>
            </a:r>
          </a:p>
          <a:p>
            <a:pPr marL="0" indent="0">
              <a:buNone/>
            </a:pPr>
            <a:r>
              <a:rPr lang="fr-CA" sz="1600" dirty="0"/>
              <a:t>Ces deux interrupteurs sont en parallèle. </a:t>
            </a:r>
            <a:r>
              <a:rPr lang="fr-CA" sz="1600" b="1" dirty="0"/>
              <a:t>Cela signifie qu’un courant électrique différent (une quantité d’Ampères indépendante et des électrons différents) circule à travers les deux.</a:t>
            </a:r>
          </a:p>
        </p:txBody>
      </p:sp>
      <p:sp>
        <p:nvSpPr>
          <p:cNvPr id="6" name="ZoneTexte 5">
            <a:extLst>
              <a:ext uri="{FF2B5EF4-FFF2-40B4-BE49-F238E27FC236}">
                <a16:creationId xmlns:a16="http://schemas.microsoft.com/office/drawing/2014/main" id="{485AA2DE-4792-4A8F-BECA-191F38B3FD0E}"/>
              </a:ext>
            </a:extLst>
          </p:cNvPr>
          <p:cNvSpPr txBox="1"/>
          <p:nvPr/>
        </p:nvSpPr>
        <p:spPr>
          <a:xfrm>
            <a:off x="4932217" y="2717185"/>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Vous pouvez utiliser une résistance 100 Ω plutôt que celle illustrée</a:t>
            </a:r>
          </a:p>
        </p:txBody>
      </p:sp>
      <p:sp>
        <p:nvSpPr>
          <p:cNvPr id="11" name="Forme libre : forme 10">
            <a:extLst>
              <a:ext uri="{FF2B5EF4-FFF2-40B4-BE49-F238E27FC236}">
                <a16:creationId xmlns:a16="http://schemas.microsoft.com/office/drawing/2014/main" id="{475733A1-C39D-48A1-85CD-55E9F9CC74CB}"/>
              </a:ext>
            </a:extLst>
          </p:cNvPr>
          <p:cNvSpPr/>
          <p:nvPr/>
        </p:nvSpPr>
        <p:spPr>
          <a:xfrm>
            <a:off x="6745219" y="2545488"/>
            <a:ext cx="3699164" cy="96386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Lst>
            <a:ahLst/>
            <a:cxnLst>
              <a:cxn ang="0">
                <a:pos x="connsiteX0" y="connsiteY0"/>
              </a:cxn>
              <a:cxn ang="0">
                <a:pos x="connsiteX1" y="connsiteY1"/>
              </a:cxn>
              <a:cxn ang="0">
                <a:pos x="connsiteX2" y="connsiteY2"/>
              </a:cxn>
            </a:cxnLst>
            <a:rect l="l" t="t" r="r" b="b"/>
            <a:pathLst>
              <a:path w="3699164" h="963863">
                <a:moveTo>
                  <a:pt x="0" y="257280"/>
                </a:moveTo>
                <a:cubicBezTo>
                  <a:pt x="834736" y="251045"/>
                  <a:pt x="1619597" y="-93240"/>
                  <a:pt x="2236124" y="24524"/>
                </a:cubicBezTo>
                <a:cubicBezTo>
                  <a:pt x="2852651" y="142288"/>
                  <a:pt x="3325784" y="874501"/>
                  <a:pt x="3699164" y="963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2" name="Forme libre : forme 11">
            <a:extLst>
              <a:ext uri="{FF2B5EF4-FFF2-40B4-BE49-F238E27FC236}">
                <a16:creationId xmlns:a16="http://schemas.microsoft.com/office/drawing/2014/main" id="{858E71B8-47EA-4B80-BB47-44C30EF67D79}"/>
              </a:ext>
            </a:extLst>
          </p:cNvPr>
          <p:cNvSpPr/>
          <p:nvPr/>
        </p:nvSpPr>
        <p:spPr>
          <a:xfrm>
            <a:off x="4325256" y="2802164"/>
            <a:ext cx="606961" cy="92369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0 w 4862946"/>
              <a:gd name="connsiteY0" fmla="*/ 43 h 1920284"/>
              <a:gd name="connsiteX1" fmla="*/ 3399906 w 4862946"/>
              <a:gd name="connsiteY1" fmla="*/ 980945 h 1920284"/>
              <a:gd name="connsiteX2" fmla="*/ 4862946 w 4862946"/>
              <a:gd name="connsiteY2" fmla="*/ 1920284 h 1920284"/>
              <a:gd name="connsiteX0" fmla="*/ 654482 w 5517428"/>
              <a:gd name="connsiteY0" fmla="*/ 52 h 1920293"/>
              <a:gd name="connsiteX1" fmla="*/ 188970 w 5517428"/>
              <a:gd name="connsiteY1" fmla="*/ 864576 h 1920293"/>
              <a:gd name="connsiteX2" fmla="*/ 5517428 w 5517428"/>
              <a:gd name="connsiteY2" fmla="*/ 1920293 h 1920293"/>
              <a:gd name="connsiteX0" fmla="*/ 760639 w 5623585"/>
              <a:gd name="connsiteY0" fmla="*/ 52 h 1920293"/>
              <a:gd name="connsiteX1" fmla="*/ 295127 w 5623585"/>
              <a:gd name="connsiteY1" fmla="*/ 864576 h 1920293"/>
              <a:gd name="connsiteX2" fmla="*/ 5623585 w 5623585"/>
              <a:gd name="connsiteY2" fmla="*/ 1920293 h 1920293"/>
              <a:gd name="connsiteX0" fmla="*/ 529668 w 5392614"/>
              <a:gd name="connsiteY0" fmla="*/ 117 h 1920358"/>
              <a:gd name="connsiteX1" fmla="*/ 355101 w 5392614"/>
              <a:gd name="connsiteY1" fmla="*/ 557070 h 1920358"/>
              <a:gd name="connsiteX2" fmla="*/ 5392614 w 5392614"/>
              <a:gd name="connsiteY2" fmla="*/ 1920358 h 1920358"/>
              <a:gd name="connsiteX0" fmla="*/ 588758 w 588758"/>
              <a:gd name="connsiteY0" fmla="*/ 71 h 922785"/>
              <a:gd name="connsiteX1" fmla="*/ 414191 w 588758"/>
              <a:gd name="connsiteY1" fmla="*/ 557024 h 922785"/>
              <a:gd name="connsiteX2" fmla="*/ 123246 w 588758"/>
              <a:gd name="connsiteY2" fmla="*/ 922785 h 922785"/>
              <a:gd name="connsiteX0" fmla="*/ 465512 w 465512"/>
              <a:gd name="connsiteY0" fmla="*/ 71 h 922785"/>
              <a:gd name="connsiteX1" fmla="*/ 290945 w 465512"/>
              <a:gd name="connsiteY1" fmla="*/ 557024 h 922785"/>
              <a:gd name="connsiteX2" fmla="*/ 0 w 465512"/>
              <a:gd name="connsiteY2" fmla="*/ 922785 h 922785"/>
              <a:gd name="connsiteX0" fmla="*/ 529986 w 529986"/>
              <a:gd name="connsiteY0" fmla="*/ 130 h 922844"/>
              <a:gd name="connsiteX1" fmla="*/ 6284 w 529986"/>
              <a:gd name="connsiteY1" fmla="*/ 365891 h 922844"/>
              <a:gd name="connsiteX2" fmla="*/ 64474 w 529986"/>
              <a:gd name="connsiteY2" fmla="*/ 922844 h 922844"/>
              <a:gd name="connsiteX0" fmla="*/ 533707 w 533707"/>
              <a:gd name="connsiteY0" fmla="*/ 104 h 922818"/>
              <a:gd name="connsiteX1" fmla="*/ 10005 w 533707"/>
              <a:gd name="connsiteY1" fmla="*/ 365865 h 922818"/>
              <a:gd name="connsiteX2" fmla="*/ 68195 w 533707"/>
              <a:gd name="connsiteY2" fmla="*/ 922818 h 922818"/>
              <a:gd name="connsiteX0" fmla="*/ 615381 w 615381"/>
              <a:gd name="connsiteY0" fmla="*/ 253 h 922967"/>
              <a:gd name="connsiteX1" fmla="*/ 8552 w 615381"/>
              <a:gd name="connsiteY1" fmla="*/ 199759 h 922967"/>
              <a:gd name="connsiteX2" fmla="*/ 149869 w 615381"/>
              <a:gd name="connsiteY2" fmla="*/ 922967 h 922967"/>
              <a:gd name="connsiteX0" fmla="*/ 606961 w 606961"/>
              <a:gd name="connsiteY0" fmla="*/ 979 h 923693"/>
              <a:gd name="connsiteX1" fmla="*/ 132 w 606961"/>
              <a:gd name="connsiteY1" fmla="*/ 200485 h 923693"/>
              <a:gd name="connsiteX2" fmla="*/ 141449 w 606961"/>
              <a:gd name="connsiteY2" fmla="*/ 923693 h 923693"/>
            </a:gdLst>
            <a:ahLst/>
            <a:cxnLst>
              <a:cxn ang="0">
                <a:pos x="connsiteX0" y="connsiteY0"/>
              </a:cxn>
              <a:cxn ang="0">
                <a:pos x="connsiteX1" y="connsiteY1"/>
              </a:cxn>
              <a:cxn ang="0">
                <a:pos x="connsiteX2" y="connsiteY2"/>
              </a:cxn>
            </a:cxnLst>
            <a:rect l="l" t="t" r="r" b="b"/>
            <a:pathLst>
              <a:path w="606961" h="923693">
                <a:moveTo>
                  <a:pt x="606961" y="979"/>
                </a:moveTo>
                <a:cubicBezTo>
                  <a:pt x="427545" y="-5256"/>
                  <a:pt x="11215" y="13448"/>
                  <a:pt x="132" y="200485"/>
                </a:cubicBezTo>
                <a:cubicBezTo>
                  <a:pt x="-10951" y="387522"/>
                  <a:pt x="682469" y="751204"/>
                  <a:pt x="141449" y="92369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397443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1D7DA0D-1100-473A-ABB6-F91B615AA9A7}"/>
              </a:ext>
            </a:extLst>
          </p:cNvPr>
          <p:cNvPicPr>
            <a:picLocks noChangeAspect="1"/>
          </p:cNvPicPr>
          <p:nvPr/>
        </p:nvPicPr>
        <p:blipFill>
          <a:blip r:embed="rId2"/>
          <a:stretch>
            <a:fillRect/>
          </a:stretch>
        </p:blipFill>
        <p:spPr>
          <a:xfrm>
            <a:off x="673844" y="1692880"/>
            <a:ext cx="1400370" cy="4534533"/>
          </a:xfrm>
          <a:prstGeom prst="rect">
            <a:avLst/>
          </a:prstGeom>
        </p:spPr>
      </p:pic>
      <p:pic>
        <p:nvPicPr>
          <p:cNvPr id="6" name="Image 5">
            <a:extLst>
              <a:ext uri="{FF2B5EF4-FFF2-40B4-BE49-F238E27FC236}">
                <a16:creationId xmlns:a16="http://schemas.microsoft.com/office/drawing/2014/main" id="{FE7ED290-E86B-48C9-A66F-E1C79E2BAFCC}"/>
              </a:ext>
            </a:extLst>
          </p:cNvPr>
          <p:cNvPicPr>
            <a:picLocks noChangeAspect="1"/>
          </p:cNvPicPr>
          <p:nvPr/>
        </p:nvPicPr>
        <p:blipFill>
          <a:blip r:embed="rId3"/>
          <a:stretch>
            <a:fillRect/>
          </a:stretch>
        </p:blipFill>
        <p:spPr>
          <a:xfrm rot="16200000">
            <a:off x="173531" y="3276710"/>
            <a:ext cx="5204276" cy="1443074"/>
          </a:xfrm>
          <a:prstGeom prst="rect">
            <a:avLst/>
          </a:prstGeom>
        </p:spPr>
      </p:pic>
      <p:sp>
        <p:nvSpPr>
          <p:cNvPr id="2" name="Titre 1">
            <a:extLst>
              <a:ext uri="{FF2B5EF4-FFF2-40B4-BE49-F238E27FC236}">
                <a16:creationId xmlns:a16="http://schemas.microsoft.com/office/drawing/2014/main" id="{B784258F-304B-4D41-A282-52BFE8133CA1}"/>
              </a:ext>
            </a:extLst>
          </p:cNvPr>
          <p:cNvSpPr>
            <a:spLocks noGrp="1"/>
          </p:cNvSpPr>
          <p:nvPr>
            <p:ph type="title"/>
          </p:nvPr>
        </p:nvSpPr>
        <p:spPr/>
        <p:txBody>
          <a:bodyPr>
            <a:normAutofit fontScale="90000"/>
          </a:bodyPr>
          <a:lstStyle/>
          <a:p>
            <a:r>
              <a:rPr lang="en-CA" dirty="0"/>
              <a:t>MÊME COURANT / SOMME DE COURANT</a:t>
            </a:r>
            <a:endParaRPr lang="fr-CA" dirty="0"/>
          </a:p>
        </p:txBody>
      </p:sp>
      <p:sp>
        <p:nvSpPr>
          <p:cNvPr id="3" name="Espace réservé du contenu 2">
            <a:extLst>
              <a:ext uri="{FF2B5EF4-FFF2-40B4-BE49-F238E27FC236}">
                <a16:creationId xmlns:a16="http://schemas.microsoft.com/office/drawing/2014/main" id="{45C3CAAE-6B9C-4323-8683-014F6E060D12}"/>
              </a:ext>
            </a:extLst>
          </p:cNvPr>
          <p:cNvSpPr>
            <a:spLocks noGrp="1"/>
          </p:cNvSpPr>
          <p:nvPr>
            <p:ph idx="1"/>
          </p:nvPr>
        </p:nvSpPr>
        <p:spPr>
          <a:xfrm>
            <a:off x="3588875" y="2004792"/>
            <a:ext cx="1962150" cy="4351338"/>
          </a:xfrm>
        </p:spPr>
        <p:txBody>
          <a:bodyPr/>
          <a:lstStyle/>
          <a:p>
            <a:pPr marL="0" indent="0">
              <a:buNone/>
            </a:pPr>
            <a:endParaRPr lang="fr-CA" dirty="0"/>
          </a:p>
        </p:txBody>
      </p:sp>
      <p:pic>
        <p:nvPicPr>
          <p:cNvPr id="4" name="Image 3">
            <a:extLst>
              <a:ext uri="{FF2B5EF4-FFF2-40B4-BE49-F238E27FC236}">
                <a16:creationId xmlns:a16="http://schemas.microsoft.com/office/drawing/2014/main" id="{D2E2C0AF-ECEF-45DA-BDF9-565295D4FEA8}"/>
              </a:ext>
            </a:extLst>
          </p:cNvPr>
          <p:cNvPicPr>
            <a:picLocks noChangeAspect="1"/>
          </p:cNvPicPr>
          <p:nvPr/>
        </p:nvPicPr>
        <p:blipFill>
          <a:blip r:embed="rId4"/>
          <a:stretch>
            <a:fillRect/>
          </a:stretch>
        </p:blipFill>
        <p:spPr>
          <a:xfrm>
            <a:off x="7284799" y="1839916"/>
            <a:ext cx="2362530" cy="4563112"/>
          </a:xfrm>
          <a:prstGeom prst="rect">
            <a:avLst/>
          </a:prstGeom>
        </p:spPr>
      </p:pic>
      <p:pic>
        <p:nvPicPr>
          <p:cNvPr id="7" name="Image 6">
            <a:extLst>
              <a:ext uri="{FF2B5EF4-FFF2-40B4-BE49-F238E27FC236}">
                <a16:creationId xmlns:a16="http://schemas.microsoft.com/office/drawing/2014/main" id="{EB6F5A06-3EEE-4071-8827-BB9145CDF38D}"/>
              </a:ext>
            </a:extLst>
          </p:cNvPr>
          <p:cNvPicPr>
            <a:picLocks noChangeAspect="1"/>
          </p:cNvPicPr>
          <p:nvPr/>
        </p:nvPicPr>
        <p:blipFill>
          <a:blip r:embed="rId5"/>
          <a:stretch>
            <a:fillRect/>
          </a:stretch>
        </p:blipFill>
        <p:spPr>
          <a:xfrm rot="16200000">
            <a:off x="4069697" y="3184555"/>
            <a:ext cx="5296365" cy="1320275"/>
          </a:xfrm>
          <a:prstGeom prst="rect">
            <a:avLst/>
          </a:prstGeom>
        </p:spPr>
      </p:pic>
      <p:sp>
        <p:nvSpPr>
          <p:cNvPr id="8" name="Espace réservé du contenu 2">
            <a:extLst>
              <a:ext uri="{FF2B5EF4-FFF2-40B4-BE49-F238E27FC236}">
                <a16:creationId xmlns:a16="http://schemas.microsoft.com/office/drawing/2014/main" id="{FFC7EB5C-5752-4B05-A769-25B703B7F34C}"/>
              </a:ext>
            </a:extLst>
          </p:cNvPr>
          <p:cNvSpPr txBox="1">
            <a:spLocks/>
          </p:cNvSpPr>
          <p:nvPr/>
        </p:nvSpPr>
        <p:spPr>
          <a:xfrm>
            <a:off x="9773869" y="2004792"/>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
        <p:nvSpPr>
          <p:cNvPr id="9" name="Espace réservé du contenu 2">
            <a:extLst>
              <a:ext uri="{FF2B5EF4-FFF2-40B4-BE49-F238E27FC236}">
                <a16:creationId xmlns:a16="http://schemas.microsoft.com/office/drawing/2014/main" id="{2889C51F-3052-4AB3-8C53-D2E4D9DE14E9}"/>
              </a:ext>
            </a:extLst>
          </p:cNvPr>
          <p:cNvSpPr txBox="1">
            <a:spLocks/>
          </p:cNvSpPr>
          <p:nvPr/>
        </p:nvSpPr>
        <p:spPr>
          <a:xfrm>
            <a:off x="9589749" y="2004792"/>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
        <p:nvSpPr>
          <p:cNvPr id="10" name="Espace réservé du contenu 2">
            <a:extLst>
              <a:ext uri="{FF2B5EF4-FFF2-40B4-BE49-F238E27FC236}">
                <a16:creationId xmlns:a16="http://schemas.microsoft.com/office/drawing/2014/main" id="{5011B073-D048-4C3A-AEC9-6437F4CECAB4}"/>
              </a:ext>
            </a:extLst>
          </p:cNvPr>
          <p:cNvSpPr txBox="1">
            <a:spLocks/>
          </p:cNvSpPr>
          <p:nvPr/>
        </p:nvSpPr>
        <p:spPr>
          <a:xfrm>
            <a:off x="9597224" y="1969867"/>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Tree>
    <p:extLst>
      <p:ext uri="{BB962C8B-B14F-4D97-AF65-F5344CB8AC3E}">
        <p14:creationId xmlns:p14="http://schemas.microsoft.com/office/powerpoint/2010/main" val="16986669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F191D2F-21FB-4B57-8F1F-D0BFAC1FC76D}"/>
              </a:ext>
            </a:extLst>
          </p:cNvPr>
          <p:cNvSpPr>
            <a:spLocks noGrp="1"/>
          </p:cNvSpPr>
          <p:nvPr>
            <p:ph idx="1"/>
          </p:nvPr>
        </p:nvSpPr>
        <p:spPr>
          <a:xfrm>
            <a:off x="838200" y="1253330"/>
            <a:ext cx="10515600" cy="5052219"/>
          </a:xfrm>
        </p:spPr>
        <p:txBody>
          <a:bodyPr>
            <a:normAutofit/>
          </a:bodyPr>
          <a:lstStyle/>
          <a:p>
            <a:pPr marL="0" indent="0">
              <a:buNone/>
            </a:pPr>
            <a:r>
              <a:rPr lang="fr-CA" dirty="0"/>
              <a:t>Jusqu'à maintenant, nous avons traité des sorties (OUTPUT), c'est-à-dire qu'un signal sortait du microcontrôleur sous la forme d’une tension électrique haute </a:t>
            </a:r>
            <a:r>
              <a:rPr lang="fr-CA" i="1" dirty="0"/>
              <a:t>(HIGH) </a:t>
            </a:r>
            <a:r>
              <a:rPr lang="fr-CA" dirty="0"/>
              <a:t>ou basse </a:t>
            </a:r>
            <a:r>
              <a:rPr lang="fr-CA" i="1" dirty="0"/>
              <a:t>(LOW) </a:t>
            </a:r>
            <a:r>
              <a:rPr lang="fr-CA" dirty="0"/>
              <a:t>grâce à la commande </a:t>
            </a:r>
            <a:r>
              <a:rPr lang="fr-CA" dirty="0" err="1"/>
              <a:t>digitalWrite</a:t>
            </a:r>
            <a:r>
              <a:rPr lang="fr-CA" dirty="0"/>
              <a:t>(). On a utilisé jusqu’ici cette </a:t>
            </a:r>
            <a:r>
              <a:rPr lang="fr-CA" b="1" dirty="0"/>
              <a:t>différence de potentiel</a:t>
            </a:r>
            <a:r>
              <a:rPr lang="fr-CA" dirty="0"/>
              <a:t> pour allumer des DEL.</a:t>
            </a:r>
          </a:p>
          <a:p>
            <a:pPr marL="0" indent="0">
              <a:buNone/>
            </a:pPr>
            <a:r>
              <a:rPr lang="fr-CA" dirty="0"/>
              <a:t>De même, il est possible de mesurer la tension électrique selon deux niveaux :</a:t>
            </a:r>
          </a:p>
          <a:p>
            <a:r>
              <a:rPr lang="fr-CA" dirty="0"/>
              <a:t>HIGH : présence d’une tension &gt; 3.5V</a:t>
            </a:r>
          </a:p>
          <a:p>
            <a:r>
              <a:rPr lang="fr-CA" dirty="0"/>
              <a:t>LOW : présence d’une tension &lt; 1.5 V</a:t>
            </a:r>
          </a:p>
          <a:p>
            <a:pPr marL="0" indent="0">
              <a:buNone/>
            </a:pPr>
            <a:r>
              <a:rPr lang="fr-CA" dirty="0"/>
              <a:t>En fonction du signal reçu, le microcontrôleur pourra effectuer une tâche prévue (allumer la lumière lorsqu'un capteur de mouvement détecte une présence, par exemple). </a:t>
            </a:r>
          </a:p>
          <a:p>
            <a:pPr marL="0" indent="0">
              <a:buNone/>
            </a:pPr>
            <a:r>
              <a:rPr lang="fr-CA" dirty="0"/>
              <a:t>Pour mesurer la tension électrique présente à une broche, nous utilisons la paire de fonctions suivantes :</a:t>
            </a:r>
          </a:p>
          <a:p>
            <a:pPr marL="0" indent="0">
              <a:buNone/>
            </a:pPr>
            <a:r>
              <a:rPr lang="fr-CA" dirty="0"/>
              <a:t>1) Configurer la broche en mode entrée (deux modes d’entrée possible) :</a:t>
            </a:r>
          </a:p>
          <a:p>
            <a:pPr marL="457200" indent="-457200">
              <a:buFont typeface="+mj-lt"/>
              <a:buAutoNum type="arabicPeriod"/>
            </a:pPr>
            <a:endParaRPr lang="fr-CA" dirty="0"/>
          </a:p>
          <a:p>
            <a:pPr marL="0" indent="0">
              <a:buNone/>
            </a:pPr>
            <a:endParaRPr lang="fr-CA" dirty="0"/>
          </a:p>
          <a:p>
            <a:pPr marL="0" indent="0">
              <a:buNone/>
            </a:pPr>
            <a:r>
              <a:rPr lang="fr-CA" dirty="0"/>
              <a:t>2) Effectuer la mesure et sauvegarder la valeur dans une variable</a:t>
            </a:r>
          </a:p>
        </p:txBody>
      </p:sp>
      <p:pic>
        <p:nvPicPr>
          <p:cNvPr id="4" name="Image 3">
            <a:extLst>
              <a:ext uri="{FF2B5EF4-FFF2-40B4-BE49-F238E27FC236}">
                <a16:creationId xmlns:a16="http://schemas.microsoft.com/office/drawing/2014/main" id="{CE8ADE4A-BCA0-430F-8B06-B799CBBA5021}"/>
              </a:ext>
            </a:extLst>
          </p:cNvPr>
          <p:cNvPicPr>
            <a:picLocks noChangeAspect="1"/>
          </p:cNvPicPr>
          <p:nvPr/>
        </p:nvPicPr>
        <p:blipFill>
          <a:blip r:embed="rId2"/>
          <a:stretch>
            <a:fillRect/>
          </a:stretch>
        </p:blipFill>
        <p:spPr>
          <a:xfrm>
            <a:off x="2342834" y="4848225"/>
            <a:ext cx="4515480" cy="514422"/>
          </a:xfrm>
          <a:prstGeom prst="rect">
            <a:avLst/>
          </a:prstGeom>
        </p:spPr>
      </p:pic>
      <p:pic>
        <p:nvPicPr>
          <p:cNvPr id="5" name="Image 4">
            <a:extLst>
              <a:ext uri="{FF2B5EF4-FFF2-40B4-BE49-F238E27FC236}">
                <a16:creationId xmlns:a16="http://schemas.microsoft.com/office/drawing/2014/main" id="{5DC7EF71-A83E-4A7F-A2D1-AE7E1DD82EB6}"/>
              </a:ext>
            </a:extLst>
          </p:cNvPr>
          <p:cNvPicPr>
            <a:picLocks noChangeAspect="1"/>
          </p:cNvPicPr>
          <p:nvPr/>
        </p:nvPicPr>
        <p:blipFill>
          <a:blip r:embed="rId3"/>
          <a:stretch>
            <a:fillRect/>
          </a:stretch>
        </p:blipFill>
        <p:spPr>
          <a:xfrm>
            <a:off x="2342833" y="5267433"/>
            <a:ext cx="5537355" cy="389420"/>
          </a:xfrm>
          <a:prstGeom prst="rect">
            <a:avLst/>
          </a:prstGeom>
        </p:spPr>
      </p:pic>
      <p:sp>
        <p:nvSpPr>
          <p:cNvPr id="2" name="Titre 1">
            <a:extLst>
              <a:ext uri="{FF2B5EF4-FFF2-40B4-BE49-F238E27FC236}">
                <a16:creationId xmlns:a16="http://schemas.microsoft.com/office/drawing/2014/main" id="{0C17CB7E-28ED-42B7-A032-5CD9D07F5FC7}"/>
              </a:ext>
            </a:extLst>
          </p:cNvPr>
          <p:cNvSpPr>
            <a:spLocks noGrp="1"/>
          </p:cNvSpPr>
          <p:nvPr>
            <p:ph type="title"/>
          </p:nvPr>
        </p:nvSpPr>
        <p:spPr/>
        <p:txBody>
          <a:bodyPr/>
          <a:lstStyle/>
          <a:p>
            <a:r>
              <a:rPr lang="en-CA" dirty="0"/>
              <a:t>ENTRÉE NUMÉRIQUE</a:t>
            </a:r>
            <a:endParaRPr lang="fr-CA" dirty="0"/>
          </a:p>
        </p:txBody>
      </p:sp>
      <p:pic>
        <p:nvPicPr>
          <p:cNvPr id="6" name="Image 5">
            <a:extLst>
              <a:ext uri="{FF2B5EF4-FFF2-40B4-BE49-F238E27FC236}">
                <a16:creationId xmlns:a16="http://schemas.microsoft.com/office/drawing/2014/main" id="{D481926A-389B-4552-8B87-9800E4B4ED04}"/>
              </a:ext>
            </a:extLst>
          </p:cNvPr>
          <p:cNvPicPr>
            <a:picLocks noChangeAspect="1"/>
          </p:cNvPicPr>
          <p:nvPr/>
        </p:nvPicPr>
        <p:blipFill>
          <a:blip r:embed="rId4"/>
          <a:stretch>
            <a:fillRect/>
          </a:stretch>
        </p:blipFill>
        <p:spPr>
          <a:xfrm>
            <a:off x="2342834" y="5978453"/>
            <a:ext cx="6106377" cy="514422"/>
          </a:xfrm>
          <a:prstGeom prst="rect">
            <a:avLst/>
          </a:prstGeom>
        </p:spPr>
      </p:pic>
    </p:spTree>
    <p:extLst>
      <p:ext uri="{BB962C8B-B14F-4D97-AF65-F5344CB8AC3E}">
        <p14:creationId xmlns:p14="http://schemas.microsoft.com/office/powerpoint/2010/main" val="11845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056666" y="635592"/>
            <a:ext cx="7483577" cy="1868896"/>
          </a:xfrm>
        </p:spPr>
        <p:txBody>
          <a:bodyPr anchor="b">
            <a:normAutofit/>
          </a:bodyPr>
          <a:lstStyle/>
          <a:p>
            <a:r>
              <a:rPr lang="fr-CA" sz="4100" dirty="0"/>
              <a:t>SCOTT GARNER : STILL LIFE</a:t>
            </a:r>
          </a:p>
        </p:txBody>
      </p:sp>
      <p:sp>
        <p:nvSpPr>
          <p:cNvPr id="7" name="Rectangle 6">
            <a:extLst>
              <a:ext uri="{FF2B5EF4-FFF2-40B4-BE49-F238E27FC236}">
                <a16:creationId xmlns:a16="http://schemas.microsoft.com/office/drawing/2014/main" id="{F2D79080-63A0-460D-85BA-972C1389FE6F}"/>
              </a:ext>
            </a:extLst>
          </p:cNvPr>
          <p:cNvSpPr/>
          <p:nvPr/>
        </p:nvSpPr>
        <p:spPr>
          <a:xfrm>
            <a:off x="1091269" y="2624129"/>
            <a:ext cx="4754055" cy="276999"/>
          </a:xfrm>
          <a:prstGeom prst="rect">
            <a:avLst/>
          </a:prstGeom>
          <a:solidFill>
            <a:schemeClr val="accent4"/>
          </a:solidFill>
        </p:spPr>
        <p:txBody>
          <a:bodyPr wrap="square">
            <a:spAutoFit/>
          </a:bodyPr>
          <a:lstStyle/>
          <a:p>
            <a:r>
              <a:rPr lang="fr-CA" sz="1200" dirty="0">
                <a:solidFill>
                  <a:schemeClr val="bg1"/>
                </a:solidFill>
                <a:hlinkClick r:id="rId3">
                  <a:extLst>
                    <a:ext uri="{A12FA001-AC4F-418D-AE19-62706E023703}">
                      <ahyp:hlinkClr xmlns:ahyp="http://schemas.microsoft.com/office/drawing/2018/hyperlinkcolor" val="tx"/>
                    </a:ext>
                  </a:extLst>
                </a:hlinkClick>
              </a:rPr>
              <a:t>https://scottmadethis.net/interactive/still_life/</a:t>
            </a:r>
            <a:endParaRPr lang="fr-CA" sz="1200" dirty="0">
              <a:solidFill>
                <a:schemeClr val="bg1"/>
              </a:solidFill>
            </a:endParaRPr>
          </a:p>
        </p:txBody>
      </p:sp>
      <p:pic>
        <p:nvPicPr>
          <p:cNvPr id="5" name="Image 4">
            <a:extLst>
              <a:ext uri="{FF2B5EF4-FFF2-40B4-BE49-F238E27FC236}">
                <a16:creationId xmlns:a16="http://schemas.microsoft.com/office/drawing/2014/main" id="{9659BD4C-4757-43BE-AE6D-B8957829D2CB}"/>
              </a:ext>
            </a:extLst>
          </p:cNvPr>
          <p:cNvPicPr>
            <a:picLocks noChangeAspect="1"/>
          </p:cNvPicPr>
          <p:nvPr/>
        </p:nvPicPr>
        <p:blipFill>
          <a:blip r:embed="rId4"/>
          <a:stretch>
            <a:fillRect/>
          </a:stretch>
        </p:blipFill>
        <p:spPr>
          <a:xfrm>
            <a:off x="1056666" y="3020769"/>
            <a:ext cx="4823260" cy="2303209"/>
          </a:xfrm>
          <a:prstGeom prst="rect">
            <a:avLst/>
          </a:prstGeom>
        </p:spPr>
      </p:pic>
      <p:pic>
        <p:nvPicPr>
          <p:cNvPr id="6" name="Média en ligne 5" title="Still Life">
            <a:hlinkClick r:id="" action="ppaction://media"/>
            <a:extLst>
              <a:ext uri="{FF2B5EF4-FFF2-40B4-BE49-F238E27FC236}">
                <a16:creationId xmlns:a16="http://schemas.microsoft.com/office/drawing/2014/main" id="{5DCB220A-FA76-4FB5-B45C-09E2ACB1DF3F}"/>
              </a:ext>
            </a:extLst>
          </p:cNvPr>
          <p:cNvPicPr>
            <a:picLocks noRot="1" noChangeAspect="1"/>
          </p:cNvPicPr>
          <p:nvPr>
            <a:videoFile r:link="rId1"/>
          </p:nvPr>
        </p:nvPicPr>
        <p:blipFill>
          <a:blip r:embed="rId5"/>
          <a:stretch>
            <a:fillRect/>
          </a:stretch>
        </p:blipFill>
        <p:spPr>
          <a:xfrm>
            <a:off x="6180517" y="2624129"/>
            <a:ext cx="4788657" cy="2693619"/>
          </a:xfrm>
          <a:prstGeom prst="rect">
            <a:avLst/>
          </a:prstGeom>
        </p:spPr>
      </p:pic>
    </p:spTree>
    <p:extLst>
      <p:ext uri="{BB962C8B-B14F-4D97-AF65-F5344CB8AC3E}">
        <p14:creationId xmlns:p14="http://schemas.microsoft.com/office/powerpoint/2010/main" val="41364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89600-5E22-4431-A178-0BE49D32521D}"/>
              </a:ext>
            </a:extLst>
          </p:cNvPr>
          <p:cNvSpPr>
            <a:spLocks noGrp="1"/>
          </p:cNvSpPr>
          <p:nvPr>
            <p:ph type="title"/>
          </p:nvPr>
        </p:nvSpPr>
        <p:spPr/>
        <p:txBody>
          <a:bodyPr>
            <a:normAutofit fontScale="90000"/>
          </a:bodyPr>
          <a:lstStyle/>
          <a:p>
            <a:r>
              <a:rPr lang="fr-CA" dirty="0"/>
              <a:t>BRANCHER UN INTERRUPTEUR EN MODE «INPUT_PULLUP»</a:t>
            </a:r>
          </a:p>
        </p:txBody>
      </p:sp>
      <p:pic>
        <p:nvPicPr>
          <p:cNvPr id="4" name="Image 3">
            <a:extLst>
              <a:ext uri="{FF2B5EF4-FFF2-40B4-BE49-F238E27FC236}">
                <a16:creationId xmlns:a16="http://schemas.microsoft.com/office/drawing/2014/main" id="{41A1F6EF-7EF5-4F6C-AE2A-148E2A6BA635}"/>
              </a:ext>
            </a:extLst>
          </p:cNvPr>
          <p:cNvPicPr>
            <a:picLocks noChangeAspect="1"/>
          </p:cNvPicPr>
          <p:nvPr/>
        </p:nvPicPr>
        <p:blipFill rotWithShape="1">
          <a:blip r:embed="rId2"/>
          <a:srcRect r="9261"/>
          <a:stretch/>
        </p:blipFill>
        <p:spPr>
          <a:xfrm>
            <a:off x="4317824" y="2100661"/>
            <a:ext cx="2378252" cy="3764280"/>
          </a:xfrm>
          <a:prstGeom prst="rect">
            <a:avLst/>
          </a:prstGeom>
        </p:spPr>
      </p:pic>
      <p:pic>
        <p:nvPicPr>
          <p:cNvPr id="5" name="Image 4">
            <a:extLst>
              <a:ext uri="{FF2B5EF4-FFF2-40B4-BE49-F238E27FC236}">
                <a16:creationId xmlns:a16="http://schemas.microsoft.com/office/drawing/2014/main" id="{52D99366-B43C-4A34-8C9E-63EDDE26EEAF}"/>
              </a:ext>
            </a:extLst>
          </p:cNvPr>
          <p:cNvPicPr>
            <a:picLocks noChangeAspect="1"/>
          </p:cNvPicPr>
          <p:nvPr/>
        </p:nvPicPr>
        <p:blipFill>
          <a:blip r:embed="rId3"/>
          <a:stretch>
            <a:fillRect/>
          </a:stretch>
        </p:blipFill>
        <p:spPr>
          <a:xfrm>
            <a:off x="982900" y="1825178"/>
            <a:ext cx="2704425" cy="4150227"/>
          </a:xfrm>
          <a:prstGeom prst="rect">
            <a:avLst/>
          </a:prstGeom>
        </p:spPr>
      </p:pic>
      <p:sp>
        <p:nvSpPr>
          <p:cNvPr id="6" name="ZoneTexte 5">
            <a:extLst>
              <a:ext uri="{FF2B5EF4-FFF2-40B4-BE49-F238E27FC236}">
                <a16:creationId xmlns:a16="http://schemas.microsoft.com/office/drawing/2014/main" id="{FBE8C74D-A8E6-4E16-8FDD-928502EE22ED}"/>
              </a:ext>
            </a:extLst>
          </p:cNvPr>
          <p:cNvSpPr txBox="1"/>
          <p:nvPr/>
        </p:nvSpPr>
        <p:spPr>
          <a:xfrm>
            <a:off x="7025640" y="1690688"/>
            <a:ext cx="4084320" cy="2031325"/>
          </a:xfrm>
          <a:prstGeom prst="rect">
            <a:avLst/>
          </a:prstGeom>
          <a:noFill/>
        </p:spPr>
        <p:txBody>
          <a:bodyPr wrap="square" rtlCol="0">
            <a:spAutoFit/>
          </a:bodyPr>
          <a:lstStyle/>
          <a:p>
            <a:r>
              <a:rPr lang="fr-CA" dirty="0"/>
              <a:t>Il existe plusieurs façon de brancher un interrupteur à un microcontrôleur. Nous voyons ici la méthode avec une </a:t>
            </a:r>
            <a:r>
              <a:rPr lang="fr-CA" b="1" dirty="0"/>
              <a:t>résistance de rappel interne</a:t>
            </a:r>
            <a:r>
              <a:rPr lang="fr-CA" dirty="0"/>
              <a:t>. Dans le code, il faut activer ce mode avec la fonction </a:t>
            </a:r>
            <a:r>
              <a:rPr lang="fr-CA" dirty="0" err="1"/>
              <a:t>pinMode</a:t>
            </a:r>
            <a:r>
              <a:rPr lang="fr-CA" dirty="0"/>
              <a:t>() ainsi :</a:t>
            </a:r>
          </a:p>
          <a:p>
            <a:endParaRPr lang="fr-CA" dirty="0"/>
          </a:p>
        </p:txBody>
      </p:sp>
      <p:pic>
        <p:nvPicPr>
          <p:cNvPr id="7" name="Image 6">
            <a:extLst>
              <a:ext uri="{FF2B5EF4-FFF2-40B4-BE49-F238E27FC236}">
                <a16:creationId xmlns:a16="http://schemas.microsoft.com/office/drawing/2014/main" id="{3A75FBE1-CC72-4599-84F8-3A686A7A10B6}"/>
              </a:ext>
            </a:extLst>
          </p:cNvPr>
          <p:cNvPicPr>
            <a:picLocks noChangeAspect="1"/>
          </p:cNvPicPr>
          <p:nvPr/>
        </p:nvPicPr>
        <p:blipFill>
          <a:blip r:embed="rId4"/>
          <a:stretch>
            <a:fillRect/>
          </a:stretch>
        </p:blipFill>
        <p:spPr>
          <a:xfrm>
            <a:off x="7025640" y="3499063"/>
            <a:ext cx="4183460" cy="294206"/>
          </a:xfrm>
          <a:prstGeom prst="rect">
            <a:avLst/>
          </a:prstGeom>
        </p:spPr>
      </p:pic>
      <p:sp>
        <p:nvSpPr>
          <p:cNvPr id="8" name="ZoneTexte 7">
            <a:extLst>
              <a:ext uri="{FF2B5EF4-FFF2-40B4-BE49-F238E27FC236}">
                <a16:creationId xmlns:a16="http://schemas.microsoft.com/office/drawing/2014/main" id="{373D78AD-E9FC-45A5-8180-93F32701876E}"/>
              </a:ext>
            </a:extLst>
          </p:cNvPr>
          <p:cNvSpPr txBox="1"/>
          <p:nvPr/>
        </p:nvSpPr>
        <p:spPr>
          <a:xfrm>
            <a:off x="7025640" y="3982801"/>
            <a:ext cx="4084320" cy="2308324"/>
          </a:xfrm>
          <a:prstGeom prst="rect">
            <a:avLst/>
          </a:prstGeom>
          <a:noFill/>
        </p:spPr>
        <p:txBody>
          <a:bodyPr wrap="square" rtlCol="0">
            <a:spAutoFit/>
          </a:bodyPr>
          <a:lstStyle/>
          <a:p>
            <a:r>
              <a:rPr lang="fr-CA" dirty="0"/>
              <a:t>Lorsque le bouton n’est pas appuyé, il y a 5V (HIGH) à la broche 5 : la résistance de rappel interne est branchée au 5V et maintient l’entrée à ce niveau par défaut.</a:t>
            </a:r>
          </a:p>
          <a:p>
            <a:endParaRPr lang="fr-CA" dirty="0"/>
          </a:p>
          <a:p>
            <a:r>
              <a:rPr lang="fr-CA" dirty="0"/>
              <a:t>Lorsque le bouton est appuyé, il y a 0V (LOW) à la broche 5 : la broche 5 est directement relié au GND (0V).</a:t>
            </a:r>
          </a:p>
        </p:txBody>
      </p:sp>
    </p:spTree>
    <p:extLst>
      <p:ext uri="{BB962C8B-B14F-4D97-AF65-F5344CB8AC3E}">
        <p14:creationId xmlns:p14="http://schemas.microsoft.com/office/powerpoint/2010/main" val="11131881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4258F-304B-4D41-A282-52BFE8133CA1}"/>
              </a:ext>
            </a:extLst>
          </p:cNvPr>
          <p:cNvSpPr>
            <a:spLocks noGrp="1"/>
          </p:cNvSpPr>
          <p:nvPr>
            <p:ph type="title"/>
          </p:nvPr>
        </p:nvSpPr>
        <p:spPr/>
        <p:txBody>
          <a:bodyPr/>
          <a:lstStyle/>
          <a:p>
            <a:r>
              <a:rPr lang="en-CA" dirty="0"/>
              <a:t>LA RÉSISTANCE INTERNE</a:t>
            </a:r>
            <a:endParaRPr lang="fr-CA" dirty="0"/>
          </a:p>
        </p:txBody>
      </p:sp>
      <p:sp>
        <p:nvSpPr>
          <p:cNvPr id="3" name="Espace réservé du contenu 2">
            <a:extLst>
              <a:ext uri="{FF2B5EF4-FFF2-40B4-BE49-F238E27FC236}">
                <a16:creationId xmlns:a16="http://schemas.microsoft.com/office/drawing/2014/main" id="{45C3CAAE-6B9C-4323-8683-014F6E060D12}"/>
              </a:ext>
            </a:extLst>
          </p:cNvPr>
          <p:cNvSpPr>
            <a:spLocks noGrp="1"/>
          </p:cNvSpPr>
          <p:nvPr>
            <p:ph idx="1"/>
          </p:nvPr>
        </p:nvSpPr>
        <p:spPr/>
        <p:txBody>
          <a:bodyPr/>
          <a:lstStyle/>
          <a:p>
            <a:endParaRPr lang="fr-CA"/>
          </a:p>
        </p:txBody>
      </p:sp>
    </p:spTree>
    <p:extLst>
      <p:ext uri="{BB962C8B-B14F-4D97-AF65-F5344CB8AC3E}">
        <p14:creationId xmlns:p14="http://schemas.microsoft.com/office/powerpoint/2010/main" val="32097676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89600-5E22-4431-A178-0BE49D32521D}"/>
              </a:ext>
            </a:extLst>
          </p:cNvPr>
          <p:cNvSpPr>
            <a:spLocks noGrp="1"/>
          </p:cNvSpPr>
          <p:nvPr>
            <p:ph type="title"/>
          </p:nvPr>
        </p:nvSpPr>
        <p:spPr/>
        <p:txBody>
          <a:bodyPr>
            <a:noAutofit/>
          </a:bodyPr>
          <a:lstStyle/>
          <a:p>
            <a:r>
              <a:rPr lang="fr-CA" sz="3200" dirty="0"/>
              <a:t>ALLUMER UNE DEL À PARTIR D’UN INTERRUPTEUR (INPUT_PULUP) AVEC DU CODE</a:t>
            </a:r>
          </a:p>
        </p:txBody>
      </p:sp>
      <p:pic>
        <p:nvPicPr>
          <p:cNvPr id="8" name="Image 7">
            <a:extLst>
              <a:ext uri="{FF2B5EF4-FFF2-40B4-BE49-F238E27FC236}">
                <a16:creationId xmlns:a16="http://schemas.microsoft.com/office/drawing/2014/main" id="{604651E0-0E21-42F2-9EA6-A9A4D8D611D6}"/>
              </a:ext>
            </a:extLst>
          </p:cNvPr>
          <p:cNvPicPr>
            <a:picLocks noChangeAspect="1"/>
          </p:cNvPicPr>
          <p:nvPr/>
        </p:nvPicPr>
        <p:blipFill rotWithShape="1">
          <a:blip r:embed="rId2"/>
          <a:srcRect r="8350"/>
          <a:stretch/>
        </p:blipFill>
        <p:spPr>
          <a:xfrm>
            <a:off x="3671289" y="2004059"/>
            <a:ext cx="2881911" cy="3917871"/>
          </a:xfrm>
          <a:prstGeom prst="rect">
            <a:avLst/>
          </a:prstGeom>
        </p:spPr>
      </p:pic>
      <p:pic>
        <p:nvPicPr>
          <p:cNvPr id="9" name="Image 8">
            <a:extLst>
              <a:ext uri="{FF2B5EF4-FFF2-40B4-BE49-F238E27FC236}">
                <a16:creationId xmlns:a16="http://schemas.microsoft.com/office/drawing/2014/main" id="{FF870759-A306-4C82-8952-131E29D9BCDE}"/>
              </a:ext>
            </a:extLst>
          </p:cNvPr>
          <p:cNvPicPr>
            <a:picLocks noChangeAspect="1"/>
          </p:cNvPicPr>
          <p:nvPr/>
        </p:nvPicPr>
        <p:blipFill>
          <a:blip r:embed="rId3"/>
          <a:stretch>
            <a:fillRect/>
          </a:stretch>
        </p:blipFill>
        <p:spPr>
          <a:xfrm>
            <a:off x="827454" y="1913424"/>
            <a:ext cx="2744799" cy="3820209"/>
          </a:xfrm>
          <a:prstGeom prst="rect">
            <a:avLst/>
          </a:prstGeom>
        </p:spPr>
      </p:pic>
      <p:pic>
        <p:nvPicPr>
          <p:cNvPr id="10" name="Image 9">
            <a:extLst>
              <a:ext uri="{FF2B5EF4-FFF2-40B4-BE49-F238E27FC236}">
                <a16:creationId xmlns:a16="http://schemas.microsoft.com/office/drawing/2014/main" id="{C0B703F5-9CCE-4268-B3B6-F5BED0488697}"/>
              </a:ext>
            </a:extLst>
          </p:cNvPr>
          <p:cNvPicPr>
            <a:picLocks noChangeAspect="1"/>
          </p:cNvPicPr>
          <p:nvPr/>
        </p:nvPicPr>
        <p:blipFill rotWithShape="1">
          <a:blip r:embed="rId4"/>
          <a:srcRect l="1323"/>
          <a:stretch/>
        </p:blipFill>
        <p:spPr>
          <a:xfrm>
            <a:off x="7097621" y="2085974"/>
            <a:ext cx="4266925" cy="3066633"/>
          </a:xfrm>
          <a:prstGeom prst="rect">
            <a:avLst/>
          </a:prstGeom>
        </p:spPr>
      </p:pic>
    </p:spTree>
    <p:extLst>
      <p:ext uri="{BB962C8B-B14F-4D97-AF65-F5344CB8AC3E}">
        <p14:creationId xmlns:p14="http://schemas.microsoft.com/office/powerpoint/2010/main" val="3545522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solidFill>
                  <a:schemeClr val="accent2"/>
                </a:solidFill>
              </a:rPr>
              <a:t>MODIFIEZ</a:t>
            </a:r>
            <a:r>
              <a:rPr lang="en-CA" sz="3600" dirty="0"/>
              <a:t> LE CODE POUR QUE LORSQUE NOUS MAINTENONS L’INTERRUPTEUR ENFOCÉ, LA DEL </a:t>
            </a:r>
            <a:r>
              <a:rPr lang="en-CA" sz="3600" dirty="0">
                <a:solidFill>
                  <a:schemeClr val="accent5"/>
                </a:solidFill>
              </a:rPr>
              <a:t>CLIGNOTE</a:t>
            </a:r>
            <a:r>
              <a:rPr lang="en-CA" sz="3600" dirty="0"/>
              <a:t>. </a:t>
            </a:r>
            <a:endParaRPr lang="fr-CA" sz="3600" dirty="0">
              <a:solidFill>
                <a:schemeClr val="accent4"/>
              </a:solidFill>
            </a:endParaRPr>
          </a:p>
        </p:txBody>
      </p:sp>
    </p:spTree>
    <p:extLst>
      <p:ext uri="{BB962C8B-B14F-4D97-AF65-F5344CB8AC3E}">
        <p14:creationId xmlns:p14="http://schemas.microsoft.com/office/powerpoint/2010/main" val="36491372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ED010-6DB0-46D4-BAA0-1C35D2750C9F}"/>
              </a:ext>
            </a:extLst>
          </p:cNvPr>
          <p:cNvSpPr>
            <a:spLocks noGrp="1"/>
          </p:cNvSpPr>
          <p:nvPr>
            <p:ph type="title"/>
          </p:nvPr>
        </p:nvSpPr>
        <p:spPr/>
        <p:txBody>
          <a:bodyPr/>
          <a:lstStyle/>
          <a:p>
            <a:r>
              <a:rPr lang="en-CA" dirty="0"/>
              <a:t>INCRÉMENTATION ET </a:t>
            </a:r>
            <a:r>
              <a:rPr lang="en-CA" i="1" dirty="0"/>
              <a:t>FOR</a:t>
            </a:r>
            <a:endParaRPr lang="fr-CA" i="1" dirty="0"/>
          </a:p>
        </p:txBody>
      </p:sp>
      <p:sp>
        <p:nvSpPr>
          <p:cNvPr id="3" name="Espace réservé du contenu 2">
            <a:extLst>
              <a:ext uri="{FF2B5EF4-FFF2-40B4-BE49-F238E27FC236}">
                <a16:creationId xmlns:a16="http://schemas.microsoft.com/office/drawing/2014/main" id="{57F9F027-A7F0-4BCC-AAE0-10030051160D}"/>
              </a:ext>
            </a:extLst>
          </p:cNvPr>
          <p:cNvSpPr>
            <a:spLocks noGrp="1"/>
          </p:cNvSpPr>
          <p:nvPr>
            <p:ph idx="1"/>
          </p:nvPr>
        </p:nvSpPr>
        <p:spPr>
          <a:xfrm>
            <a:off x="838200" y="1320800"/>
            <a:ext cx="10515600" cy="4351338"/>
          </a:xfrm>
        </p:spPr>
        <p:txBody>
          <a:bodyPr/>
          <a:lstStyle/>
          <a:p>
            <a:pPr marL="0" indent="0">
              <a:buNone/>
            </a:pPr>
            <a:r>
              <a:rPr lang="fr-CA" dirty="0"/>
              <a:t>Il est possible d’appliquer aux valeurs des variables diverses opérations mathématiques. Commençons tout de suite par un petit exemple: </a:t>
            </a:r>
            <a:r>
              <a:rPr lang="fr-CA" i="1" dirty="0"/>
              <a:t>l’incrémentation</a:t>
            </a:r>
            <a:r>
              <a:rPr lang="fr-CA" dirty="0"/>
              <a:t>. Il s’agit simplement d’additionner 1 à une variable. </a:t>
            </a:r>
          </a:p>
          <a:p>
            <a:pPr marL="0" indent="0">
              <a:buNone/>
            </a:pPr>
            <a:r>
              <a:rPr lang="fr-CA" dirty="0"/>
              <a:t>Cela se fait grâce à : </a:t>
            </a:r>
            <a:r>
              <a:rPr lang="fr-CA" i="1" dirty="0"/>
              <a:t>variable++ </a:t>
            </a:r>
            <a:r>
              <a:rPr lang="fr-CA" dirty="0"/>
              <a:t>ou</a:t>
            </a:r>
            <a:r>
              <a:rPr lang="fr-CA" i="1" dirty="0"/>
              <a:t> </a:t>
            </a:r>
            <a:r>
              <a:rPr lang="fr-CA" dirty="0"/>
              <a:t>variable = variable + 1</a:t>
            </a:r>
          </a:p>
          <a:p>
            <a:pPr marL="0" indent="0">
              <a:buNone/>
            </a:pPr>
            <a:r>
              <a:rPr lang="fr-CA" dirty="0"/>
              <a:t>Dans l’exemple suivant, ajoutez le code suivant au projet précédent pour faire clignoter la DEL 5 fois au démarrage.</a:t>
            </a:r>
          </a:p>
        </p:txBody>
      </p:sp>
      <p:pic>
        <p:nvPicPr>
          <p:cNvPr id="4" name="Image 3">
            <a:extLst>
              <a:ext uri="{FF2B5EF4-FFF2-40B4-BE49-F238E27FC236}">
                <a16:creationId xmlns:a16="http://schemas.microsoft.com/office/drawing/2014/main" id="{7409E5A4-6145-40CA-8857-0330CF10F322}"/>
              </a:ext>
            </a:extLst>
          </p:cNvPr>
          <p:cNvPicPr>
            <a:picLocks noChangeAspect="1"/>
          </p:cNvPicPr>
          <p:nvPr/>
        </p:nvPicPr>
        <p:blipFill rotWithShape="1">
          <a:blip r:embed="rId2"/>
          <a:srcRect r="8350"/>
          <a:stretch/>
        </p:blipFill>
        <p:spPr>
          <a:xfrm>
            <a:off x="3659697" y="3180795"/>
            <a:ext cx="2436303" cy="3312080"/>
          </a:xfrm>
          <a:prstGeom prst="rect">
            <a:avLst/>
          </a:prstGeom>
        </p:spPr>
      </p:pic>
      <p:pic>
        <p:nvPicPr>
          <p:cNvPr id="5" name="Image 4">
            <a:extLst>
              <a:ext uri="{FF2B5EF4-FFF2-40B4-BE49-F238E27FC236}">
                <a16:creationId xmlns:a16="http://schemas.microsoft.com/office/drawing/2014/main" id="{55076CDF-B7DA-4242-A8B1-CBDAB52F9C11}"/>
              </a:ext>
            </a:extLst>
          </p:cNvPr>
          <p:cNvPicPr>
            <a:picLocks noChangeAspect="1"/>
          </p:cNvPicPr>
          <p:nvPr/>
        </p:nvPicPr>
        <p:blipFill>
          <a:blip r:embed="rId3"/>
          <a:stretch>
            <a:fillRect/>
          </a:stretch>
        </p:blipFill>
        <p:spPr>
          <a:xfrm>
            <a:off x="904875" y="3057526"/>
            <a:ext cx="2565231" cy="3570287"/>
          </a:xfrm>
          <a:prstGeom prst="rect">
            <a:avLst/>
          </a:prstGeom>
        </p:spPr>
      </p:pic>
      <p:pic>
        <p:nvPicPr>
          <p:cNvPr id="6" name="Image 5">
            <a:extLst>
              <a:ext uri="{FF2B5EF4-FFF2-40B4-BE49-F238E27FC236}">
                <a16:creationId xmlns:a16="http://schemas.microsoft.com/office/drawing/2014/main" id="{3C42CD83-1801-478A-9A23-25B81F2BBEBC}"/>
              </a:ext>
            </a:extLst>
          </p:cNvPr>
          <p:cNvPicPr>
            <a:picLocks noChangeAspect="1"/>
          </p:cNvPicPr>
          <p:nvPr/>
        </p:nvPicPr>
        <p:blipFill>
          <a:blip r:embed="rId4"/>
          <a:stretch>
            <a:fillRect/>
          </a:stretch>
        </p:blipFill>
        <p:spPr>
          <a:xfrm>
            <a:off x="6470725" y="3671609"/>
            <a:ext cx="5048955" cy="2000529"/>
          </a:xfrm>
          <a:prstGeom prst="rect">
            <a:avLst/>
          </a:prstGeom>
        </p:spPr>
      </p:pic>
    </p:spTree>
    <p:extLst>
      <p:ext uri="{BB962C8B-B14F-4D97-AF65-F5344CB8AC3E}">
        <p14:creationId xmlns:p14="http://schemas.microsoft.com/office/powerpoint/2010/main" val="28484961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solidFill>
                  <a:schemeClr val="accent2"/>
                </a:solidFill>
              </a:rPr>
              <a:t>MODIFIEZ</a:t>
            </a:r>
            <a:r>
              <a:rPr lang="en-CA" sz="3600" dirty="0"/>
              <a:t> LE CODE POUR DÉCLENCHER LA SÉQUENCE DE CLIGNOTEMENT EN APPUYANT L’INTERRUPTEUR</a:t>
            </a:r>
            <a:endParaRPr lang="fr-CA" sz="3600" dirty="0">
              <a:solidFill>
                <a:schemeClr val="accent4"/>
              </a:solidFill>
            </a:endParaRPr>
          </a:p>
        </p:txBody>
      </p:sp>
    </p:spTree>
    <p:extLst>
      <p:ext uri="{BB962C8B-B14F-4D97-AF65-F5344CB8AC3E}">
        <p14:creationId xmlns:p14="http://schemas.microsoft.com/office/powerpoint/2010/main" val="409369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ED010-6DB0-46D4-BAA0-1C35D2750C9F}"/>
              </a:ext>
            </a:extLst>
          </p:cNvPr>
          <p:cNvSpPr>
            <a:spLocks noGrp="1"/>
          </p:cNvSpPr>
          <p:nvPr>
            <p:ph type="title"/>
          </p:nvPr>
        </p:nvSpPr>
        <p:spPr/>
        <p:txBody>
          <a:bodyPr/>
          <a:lstStyle/>
          <a:p>
            <a:r>
              <a:rPr lang="en-CA" dirty="0"/>
              <a:t>CHENILLARD</a:t>
            </a:r>
            <a:endParaRPr lang="fr-CA" i="1" dirty="0"/>
          </a:p>
        </p:txBody>
      </p:sp>
      <p:sp>
        <p:nvSpPr>
          <p:cNvPr id="3" name="Espace réservé du contenu 2">
            <a:extLst>
              <a:ext uri="{FF2B5EF4-FFF2-40B4-BE49-F238E27FC236}">
                <a16:creationId xmlns:a16="http://schemas.microsoft.com/office/drawing/2014/main" id="{57F9F027-A7F0-4BCC-AAE0-10030051160D}"/>
              </a:ext>
            </a:extLst>
          </p:cNvPr>
          <p:cNvSpPr>
            <a:spLocks noGrp="1"/>
          </p:cNvSpPr>
          <p:nvPr>
            <p:ph idx="1"/>
          </p:nvPr>
        </p:nvSpPr>
        <p:spPr>
          <a:xfrm>
            <a:off x="838200" y="1320800"/>
            <a:ext cx="10515600" cy="4351338"/>
          </a:xfrm>
        </p:spPr>
        <p:txBody>
          <a:bodyPr/>
          <a:lstStyle/>
          <a:p>
            <a:pPr marL="0" indent="0">
              <a:buNone/>
            </a:pPr>
            <a:r>
              <a:rPr lang="fr-CA" dirty="0"/>
              <a:t>Nous pouvons utiliser la valeur du compteur pour sélectionner une broche a allumer. Ajouter une DEL verte (et sa résistance) à la broche 2 de la carte et une DEL jaune (et sa résistance) à la broche 4 de la carte. Remplacez le </a:t>
            </a:r>
            <a:r>
              <a:rPr lang="fr-CA" i="1" dirty="0"/>
              <a:t>for</a:t>
            </a:r>
            <a:r>
              <a:rPr lang="fr-CA" dirty="0"/>
              <a:t> précédent par ce nouveau </a:t>
            </a:r>
            <a:r>
              <a:rPr lang="fr-CA" i="1" dirty="0"/>
              <a:t>for</a:t>
            </a:r>
            <a:r>
              <a:rPr lang="fr-CA" dirty="0"/>
              <a:t>.</a:t>
            </a:r>
          </a:p>
        </p:txBody>
      </p:sp>
      <p:pic>
        <p:nvPicPr>
          <p:cNvPr id="8" name="Image 7">
            <a:extLst>
              <a:ext uri="{FF2B5EF4-FFF2-40B4-BE49-F238E27FC236}">
                <a16:creationId xmlns:a16="http://schemas.microsoft.com/office/drawing/2014/main" id="{2354A354-B15D-476C-988E-C8C457F33100}"/>
              </a:ext>
            </a:extLst>
          </p:cNvPr>
          <p:cNvPicPr>
            <a:picLocks noChangeAspect="1"/>
          </p:cNvPicPr>
          <p:nvPr/>
        </p:nvPicPr>
        <p:blipFill>
          <a:blip r:embed="rId2"/>
          <a:stretch>
            <a:fillRect/>
          </a:stretch>
        </p:blipFill>
        <p:spPr>
          <a:xfrm>
            <a:off x="6616062" y="2370138"/>
            <a:ext cx="2564738" cy="1889252"/>
          </a:xfrm>
          <a:prstGeom prst="rect">
            <a:avLst/>
          </a:prstGeom>
        </p:spPr>
      </p:pic>
      <p:pic>
        <p:nvPicPr>
          <p:cNvPr id="9" name="Image 8">
            <a:extLst>
              <a:ext uri="{FF2B5EF4-FFF2-40B4-BE49-F238E27FC236}">
                <a16:creationId xmlns:a16="http://schemas.microsoft.com/office/drawing/2014/main" id="{C6226115-1516-4A63-8635-C7B94F97AB64}"/>
              </a:ext>
            </a:extLst>
          </p:cNvPr>
          <p:cNvPicPr>
            <a:picLocks noChangeAspect="1"/>
          </p:cNvPicPr>
          <p:nvPr/>
        </p:nvPicPr>
        <p:blipFill>
          <a:blip r:embed="rId3"/>
          <a:stretch>
            <a:fillRect/>
          </a:stretch>
        </p:blipFill>
        <p:spPr>
          <a:xfrm>
            <a:off x="1314051" y="2370138"/>
            <a:ext cx="2979520" cy="3846512"/>
          </a:xfrm>
          <a:prstGeom prst="rect">
            <a:avLst/>
          </a:prstGeom>
        </p:spPr>
      </p:pic>
      <p:pic>
        <p:nvPicPr>
          <p:cNvPr id="4" name="Image 3">
            <a:extLst>
              <a:ext uri="{FF2B5EF4-FFF2-40B4-BE49-F238E27FC236}">
                <a16:creationId xmlns:a16="http://schemas.microsoft.com/office/drawing/2014/main" id="{C083E6F2-7721-4FB5-8F52-4F38B7DBBB59}"/>
              </a:ext>
            </a:extLst>
          </p:cNvPr>
          <p:cNvPicPr>
            <a:picLocks noChangeAspect="1"/>
          </p:cNvPicPr>
          <p:nvPr/>
        </p:nvPicPr>
        <p:blipFill>
          <a:blip r:embed="rId4"/>
          <a:stretch>
            <a:fillRect/>
          </a:stretch>
        </p:blipFill>
        <p:spPr>
          <a:xfrm>
            <a:off x="5575939" y="4339877"/>
            <a:ext cx="5163271" cy="2038635"/>
          </a:xfrm>
          <a:prstGeom prst="rect">
            <a:avLst/>
          </a:prstGeom>
        </p:spPr>
      </p:pic>
    </p:spTree>
    <p:extLst>
      <p:ext uri="{BB962C8B-B14F-4D97-AF65-F5344CB8AC3E}">
        <p14:creationId xmlns:p14="http://schemas.microsoft.com/office/powerpoint/2010/main" val="3791590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6B2BD-2F48-4698-B1A0-2E495BE7A47F}"/>
              </a:ext>
            </a:extLst>
          </p:cNvPr>
          <p:cNvSpPr>
            <a:spLocks noGrp="1"/>
          </p:cNvSpPr>
          <p:nvPr>
            <p:ph type="title"/>
          </p:nvPr>
        </p:nvSpPr>
        <p:spPr>
          <a:xfrm>
            <a:off x="2443942" y="1589514"/>
            <a:ext cx="7304116" cy="1760672"/>
          </a:xfrm>
        </p:spPr>
        <p:txBody>
          <a:bodyPr/>
          <a:lstStyle/>
          <a:p>
            <a:r>
              <a:rPr lang="en-CA" dirty="0"/>
              <a:t>TRAVAIL SOMMATIF 3</a:t>
            </a:r>
            <a:endParaRPr lang="fr-CA" dirty="0"/>
          </a:p>
        </p:txBody>
      </p:sp>
      <p:sp>
        <p:nvSpPr>
          <p:cNvPr id="3" name="Espace réservé du texte 2">
            <a:extLst>
              <a:ext uri="{FF2B5EF4-FFF2-40B4-BE49-F238E27FC236}">
                <a16:creationId xmlns:a16="http://schemas.microsoft.com/office/drawing/2014/main" id="{1D440292-8311-4B9B-9A1B-AC81EA61A8C7}"/>
              </a:ext>
            </a:extLst>
          </p:cNvPr>
          <p:cNvSpPr>
            <a:spLocks noGrp="1"/>
          </p:cNvSpPr>
          <p:nvPr>
            <p:ph type="body" sz="quarter" idx="11"/>
          </p:nvPr>
        </p:nvSpPr>
        <p:spPr>
          <a:xfrm>
            <a:off x="3210370" y="3520979"/>
            <a:ext cx="5771664" cy="2846570"/>
          </a:xfrm>
        </p:spPr>
        <p:txBody>
          <a:bodyPr>
            <a:normAutofit/>
          </a:bodyPr>
          <a:lstStyle/>
          <a:p>
            <a:pPr marL="0" indent="0">
              <a:buNone/>
            </a:pPr>
            <a:r>
              <a:rPr lang="fr-CA" dirty="0"/>
              <a:t>Maintenant que vous maîtrisez les bases de l'électricité, il est temps de passer au contrôle des choses avec votre Arduino. Dans ce travail, construirez quelque chose qui aurait pu être une interface de vaisseau spatial dans un film de science-fiction des années 1970. Créez un panneau de commande cool avec deux interrupteurs et 3 lumières qui s’animent lorsque vous appuyez sur les interrupteurs. Vous pouvez décider si les voyants signifient «Engage </a:t>
            </a:r>
            <a:r>
              <a:rPr lang="fr-CA" dirty="0" err="1"/>
              <a:t>Hyperdrive</a:t>
            </a:r>
            <a:r>
              <a:rPr lang="fr-CA" dirty="0"/>
              <a:t>» ou «</a:t>
            </a:r>
            <a:r>
              <a:rPr lang="fr-CA" dirty="0" err="1"/>
              <a:t>Fire</a:t>
            </a:r>
            <a:r>
              <a:rPr lang="fr-CA" dirty="0"/>
              <a:t> the lasers!». Programmez une animation (clignotement individuel d’une DEL ou en alternance de plusieurs DEL) pour chaque interrupteur. Vous devez utiliser des variables et un compteur.</a:t>
            </a:r>
          </a:p>
        </p:txBody>
      </p:sp>
    </p:spTree>
    <p:extLst>
      <p:ext uri="{BB962C8B-B14F-4D97-AF65-F5344CB8AC3E}">
        <p14:creationId xmlns:p14="http://schemas.microsoft.com/office/powerpoint/2010/main" val="36956297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BB07D-2DB7-4B7E-9DDA-1EFDF63AC630}"/>
              </a:ext>
            </a:extLst>
          </p:cNvPr>
          <p:cNvSpPr>
            <a:spLocks noGrp="1"/>
          </p:cNvSpPr>
          <p:nvPr>
            <p:ph type="title"/>
          </p:nvPr>
        </p:nvSpPr>
        <p:spPr/>
        <p:txBody>
          <a:bodyPr/>
          <a:lstStyle/>
          <a:p>
            <a:r>
              <a:rPr lang="en-CA" dirty="0"/>
              <a:t>SÉANCE 5</a:t>
            </a:r>
            <a:endParaRPr lang="fr-CA" dirty="0"/>
          </a:p>
        </p:txBody>
      </p:sp>
      <p:sp>
        <p:nvSpPr>
          <p:cNvPr id="3" name="Espace réservé du texte 2">
            <a:extLst>
              <a:ext uri="{FF2B5EF4-FFF2-40B4-BE49-F238E27FC236}">
                <a16:creationId xmlns:a16="http://schemas.microsoft.com/office/drawing/2014/main" id="{FD3A09EF-7CCD-43FF-80DD-E58030B8E38F}"/>
              </a:ext>
            </a:extLst>
          </p:cNvPr>
          <p:cNvSpPr>
            <a:spLocks noGrp="1"/>
          </p:cNvSpPr>
          <p:nvPr>
            <p:ph type="body" sz="quarter" idx="10"/>
          </p:nvPr>
        </p:nvSpPr>
        <p:spPr/>
        <p:txBody>
          <a:bodyPr/>
          <a:lstStyle/>
          <a:p>
            <a:r>
              <a:rPr lang="fr-CA" dirty="0"/>
              <a:t>Temps, variables et son</a:t>
            </a:r>
          </a:p>
          <a:p>
            <a:r>
              <a:rPr lang="fr-CA" dirty="0"/>
              <a:t>Travail sommatif 4 : sablier sonore</a:t>
            </a:r>
          </a:p>
        </p:txBody>
      </p:sp>
    </p:spTree>
    <p:extLst>
      <p:ext uri="{BB962C8B-B14F-4D97-AF65-F5344CB8AC3E}">
        <p14:creationId xmlns:p14="http://schemas.microsoft.com/office/powerpoint/2010/main" val="34283960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A587-273D-4A3C-859E-17AD32EABF34}"/>
              </a:ext>
            </a:extLst>
          </p:cNvPr>
          <p:cNvSpPr>
            <a:spLocks noGrp="1"/>
          </p:cNvSpPr>
          <p:nvPr>
            <p:ph type="title"/>
          </p:nvPr>
        </p:nvSpPr>
        <p:spPr/>
        <p:txBody>
          <a:bodyPr>
            <a:normAutofit/>
          </a:bodyPr>
          <a:lstStyle/>
          <a:p>
            <a:r>
              <a:rPr lang="en-CA" sz="3200" dirty="0"/>
              <a:t>TRANSDUCTEURS ET BROCHES NUMÉRIQUES</a:t>
            </a:r>
            <a:endParaRPr lang="fr-CA" sz="3200" dirty="0"/>
          </a:p>
        </p:txBody>
      </p:sp>
      <p:grpSp>
        <p:nvGrpSpPr>
          <p:cNvPr id="23" name="Groupe 22">
            <a:extLst>
              <a:ext uri="{FF2B5EF4-FFF2-40B4-BE49-F238E27FC236}">
                <a16:creationId xmlns:a16="http://schemas.microsoft.com/office/drawing/2014/main" id="{D651B702-2E4A-4965-8CE4-6C86CD98BAC7}"/>
              </a:ext>
            </a:extLst>
          </p:cNvPr>
          <p:cNvGrpSpPr/>
          <p:nvPr/>
        </p:nvGrpSpPr>
        <p:grpSpPr>
          <a:xfrm>
            <a:off x="2306616" y="2036587"/>
            <a:ext cx="7793348" cy="3455991"/>
            <a:chOff x="3950098" y="2164731"/>
            <a:chExt cx="5801970" cy="2572907"/>
          </a:xfrm>
        </p:grpSpPr>
        <p:sp>
          <p:nvSpPr>
            <p:cNvPr id="8" name="Accolade ouvrante 7">
              <a:extLst>
                <a:ext uri="{FF2B5EF4-FFF2-40B4-BE49-F238E27FC236}">
                  <a16:creationId xmlns:a16="http://schemas.microsoft.com/office/drawing/2014/main" id="{E87435A7-744E-4C88-87BD-E11FC0084D9E}"/>
                </a:ext>
              </a:extLst>
            </p:cNvPr>
            <p:cNvSpPr/>
            <p:nvPr/>
          </p:nvSpPr>
          <p:spPr>
            <a:xfrm rot="5400000">
              <a:off x="4592867" y="2097792"/>
              <a:ext cx="319632" cy="1346663"/>
            </a:xfrm>
            <a:prstGeom prst="leftBrace">
              <a:avLst>
                <a:gd name="adj1" fmla="val 49945"/>
                <a:gd name="adj2" fmla="val 50932"/>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2000"/>
            </a:p>
          </p:txBody>
        </p:sp>
        <p:sp>
          <p:nvSpPr>
            <p:cNvPr id="9" name="ZoneTexte 8">
              <a:extLst>
                <a:ext uri="{FF2B5EF4-FFF2-40B4-BE49-F238E27FC236}">
                  <a16:creationId xmlns:a16="http://schemas.microsoft.com/office/drawing/2014/main" id="{3126BC5A-6F9D-4785-8D8A-95CC6068AA48}"/>
                </a:ext>
              </a:extLst>
            </p:cNvPr>
            <p:cNvSpPr txBox="1"/>
            <p:nvPr/>
          </p:nvSpPr>
          <p:spPr>
            <a:xfrm>
              <a:off x="3950098" y="2164731"/>
              <a:ext cx="1569552"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2000" dirty="0">
                  <a:solidFill>
                    <a:schemeClr val="tx2"/>
                  </a:solidFill>
                </a:rPr>
                <a:t>Transducteurs</a:t>
              </a:r>
            </a:p>
          </p:txBody>
        </p:sp>
        <p:sp>
          <p:nvSpPr>
            <p:cNvPr id="10" name="ZoneTexte 9">
              <a:extLst>
                <a:ext uri="{FF2B5EF4-FFF2-40B4-BE49-F238E27FC236}">
                  <a16:creationId xmlns:a16="http://schemas.microsoft.com/office/drawing/2014/main" id="{3C7D32BA-0FF3-4AC7-8FF5-7208C40C54A6}"/>
                </a:ext>
              </a:extLst>
            </p:cNvPr>
            <p:cNvSpPr txBox="1"/>
            <p:nvPr/>
          </p:nvSpPr>
          <p:spPr>
            <a:xfrm>
              <a:off x="7135765" y="3069900"/>
              <a:ext cx="2616303" cy="756138"/>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2000" dirty="0">
                  <a:solidFill>
                    <a:schemeClr val="bg1"/>
                  </a:solidFill>
                </a:rPr>
                <a:t>Entrée numérique : </a:t>
              </a:r>
              <a:br>
                <a:rPr lang="fr-CA" sz="2000" dirty="0">
                  <a:solidFill>
                    <a:schemeClr val="bg1"/>
                  </a:solidFill>
                </a:rPr>
              </a:br>
              <a:r>
                <a:rPr lang="fr-CA" sz="2000" dirty="0" err="1">
                  <a:solidFill>
                    <a:schemeClr val="bg1"/>
                  </a:solidFill>
                </a:rPr>
                <a:t>pinMode</a:t>
              </a:r>
              <a:r>
                <a:rPr lang="fr-CA" sz="2000" dirty="0">
                  <a:solidFill>
                    <a:schemeClr val="bg1"/>
                  </a:solidFill>
                </a:rPr>
                <a:t>( # , INPUT )</a:t>
              </a:r>
            </a:p>
            <a:p>
              <a:pPr algn="ctr"/>
              <a:r>
                <a:rPr lang="fr-CA" sz="2000" dirty="0" err="1">
                  <a:solidFill>
                    <a:schemeClr val="bg1"/>
                  </a:solidFill>
                </a:rPr>
                <a:t>pinMode</a:t>
              </a:r>
              <a:r>
                <a:rPr lang="fr-CA" sz="2000" dirty="0">
                  <a:solidFill>
                    <a:schemeClr val="bg1"/>
                  </a:solidFill>
                </a:rPr>
                <a:t> ( # , INPUT_PULLUP)</a:t>
              </a:r>
            </a:p>
          </p:txBody>
        </p:sp>
        <p:sp>
          <p:nvSpPr>
            <p:cNvPr id="11" name="ZoneTexte 10">
              <a:extLst>
                <a:ext uri="{FF2B5EF4-FFF2-40B4-BE49-F238E27FC236}">
                  <a16:creationId xmlns:a16="http://schemas.microsoft.com/office/drawing/2014/main" id="{DC694E18-4909-4A6D-B2C4-C3C08362D8FD}"/>
                </a:ext>
              </a:extLst>
            </p:cNvPr>
            <p:cNvSpPr txBox="1"/>
            <p:nvPr/>
          </p:nvSpPr>
          <p:spPr>
            <a:xfrm>
              <a:off x="7135764" y="4210633"/>
              <a:ext cx="2616303" cy="527005"/>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2000" dirty="0">
                  <a:solidFill>
                    <a:schemeClr val="bg1"/>
                  </a:solidFill>
                </a:rPr>
                <a:t>Sortie numérique :</a:t>
              </a:r>
            </a:p>
            <a:p>
              <a:pPr algn="ctr"/>
              <a:r>
                <a:rPr lang="fr-CA" sz="2000" dirty="0" err="1">
                  <a:solidFill>
                    <a:schemeClr val="bg1"/>
                  </a:solidFill>
                </a:rPr>
                <a:t>pinMode</a:t>
              </a:r>
              <a:r>
                <a:rPr lang="fr-CA" sz="2000" dirty="0">
                  <a:solidFill>
                    <a:schemeClr val="bg1"/>
                  </a:solidFill>
                </a:rPr>
                <a:t>( # , OUTPUT )</a:t>
              </a:r>
            </a:p>
          </p:txBody>
        </p:sp>
        <p:sp>
          <p:nvSpPr>
            <p:cNvPr id="12" name="ZoneTexte 11">
              <a:extLst>
                <a:ext uri="{FF2B5EF4-FFF2-40B4-BE49-F238E27FC236}">
                  <a16:creationId xmlns:a16="http://schemas.microsoft.com/office/drawing/2014/main" id="{478EB8BD-F7ED-4B0A-9D42-0825D37D51EF}"/>
                </a:ext>
              </a:extLst>
            </p:cNvPr>
            <p:cNvSpPr txBox="1"/>
            <p:nvPr/>
          </p:nvSpPr>
          <p:spPr>
            <a:xfrm>
              <a:off x="4360958" y="3162601"/>
              <a:ext cx="747832" cy="297873"/>
            </a:xfrm>
            <a:prstGeom prst="rect">
              <a:avLst/>
            </a:prstGeom>
            <a:noFill/>
          </p:spPr>
          <p:txBody>
            <a:bodyPr wrap="none" rtlCol="0">
              <a:spAutoFit/>
            </a:bodyPr>
            <a:lstStyle/>
            <a:p>
              <a:pPr algn="ctr"/>
              <a:r>
                <a:rPr lang="fr-CA" sz="2000" dirty="0"/>
                <a:t>Capteur</a:t>
              </a:r>
            </a:p>
          </p:txBody>
        </p:sp>
        <p:sp>
          <p:nvSpPr>
            <p:cNvPr id="13" name="ZoneTexte 12">
              <a:extLst>
                <a:ext uri="{FF2B5EF4-FFF2-40B4-BE49-F238E27FC236}">
                  <a16:creationId xmlns:a16="http://schemas.microsoft.com/office/drawing/2014/main" id="{1E1788AB-9F2D-461B-92A4-DC87C0D4AB80}"/>
                </a:ext>
              </a:extLst>
            </p:cNvPr>
            <p:cNvSpPr txBox="1"/>
            <p:nvPr/>
          </p:nvSpPr>
          <p:spPr>
            <a:xfrm>
              <a:off x="4272941" y="4320247"/>
              <a:ext cx="969613" cy="297873"/>
            </a:xfrm>
            <a:prstGeom prst="rect">
              <a:avLst/>
            </a:prstGeom>
            <a:noFill/>
          </p:spPr>
          <p:txBody>
            <a:bodyPr wrap="none" rtlCol="0">
              <a:spAutoFit/>
            </a:bodyPr>
            <a:lstStyle/>
            <a:p>
              <a:pPr algn="ctr"/>
              <a:r>
                <a:rPr lang="fr-CA" sz="2000" dirty="0"/>
                <a:t>Actionneur</a:t>
              </a:r>
            </a:p>
          </p:txBody>
        </p:sp>
        <p:sp>
          <p:nvSpPr>
            <p:cNvPr id="19" name="Flèche : droite 18">
              <a:extLst>
                <a:ext uri="{FF2B5EF4-FFF2-40B4-BE49-F238E27FC236}">
                  <a16:creationId xmlns:a16="http://schemas.microsoft.com/office/drawing/2014/main" id="{F00460D4-2D82-4ED8-87E9-A8D6B7C94C0F}"/>
                </a:ext>
              </a:extLst>
            </p:cNvPr>
            <p:cNvSpPr/>
            <p:nvPr/>
          </p:nvSpPr>
          <p:spPr>
            <a:xfrm>
              <a:off x="5519651" y="3119783"/>
              <a:ext cx="1346662" cy="468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2000"/>
            </a:p>
          </p:txBody>
        </p:sp>
        <p:sp>
          <p:nvSpPr>
            <p:cNvPr id="20" name="Flèche : droite 19">
              <a:extLst>
                <a:ext uri="{FF2B5EF4-FFF2-40B4-BE49-F238E27FC236}">
                  <a16:creationId xmlns:a16="http://schemas.microsoft.com/office/drawing/2014/main" id="{D2976238-A392-469A-9714-A48123999F3D}"/>
                </a:ext>
              </a:extLst>
            </p:cNvPr>
            <p:cNvSpPr/>
            <p:nvPr/>
          </p:nvSpPr>
          <p:spPr>
            <a:xfrm rot="10800000">
              <a:off x="5519651" y="4236036"/>
              <a:ext cx="1346662" cy="47619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2000" dirty="0"/>
            </a:p>
          </p:txBody>
        </p:sp>
        <p:sp>
          <p:nvSpPr>
            <p:cNvPr id="21" name="Accolade ouvrante 20">
              <a:extLst>
                <a:ext uri="{FF2B5EF4-FFF2-40B4-BE49-F238E27FC236}">
                  <a16:creationId xmlns:a16="http://schemas.microsoft.com/office/drawing/2014/main" id="{52EB5992-51A9-44F1-ADDE-A672089BF2BA}"/>
                </a:ext>
              </a:extLst>
            </p:cNvPr>
            <p:cNvSpPr/>
            <p:nvPr/>
          </p:nvSpPr>
          <p:spPr>
            <a:xfrm rot="5400000">
              <a:off x="8290976" y="1473462"/>
              <a:ext cx="319632" cy="2602546"/>
            </a:xfrm>
            <a:prstGeom prst="leftBrace">
              <a:avLst>
                <a:gd name="adj1" fmla="val 49945"/>
                <a:gd name="adj2" fmla="val 50932"/>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2000"/>
            </a:p>
          </p:txBody>
        </p:sp>
        <p:sp>
          <p:nvSpPr>
            <p:cNvPr id="22" name="ZoneTexte 21">
              <a:extLst>
                <a:ext uri="{FF2B5EF4-FFF2-40B4-BE49-F238E27FC236}">
                  <a16:creationId xmlns:a16="http://schemas.microsoft.com/office/drawing/2014/main" id="{BE684A90-0766-41AD-B20F-43A8DC50DC77}"/>
                </a:ext>
              </a:extLst>
            </p:cNvPr>
            <p:cNvSpPr txBox="1"/>
            <p:nvPr/>
          </p:nvSpPr>
          <p:spPr>
            <a:xfrm>
              <a:off x="7597789" y="2171792"/>
              <a:ext cx="1569552"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2000" dirty="0">
                  <a:solidFill>
                    <a:schemeClr val="tx2"/>
                  </a:solidFill>
                </a:rPr>
                <a:t>Broches</a:t>
              </a:r>
            </a:p>
          </p:txBody>
        </p:sp>
      </p:grpSp>
    </p:spTree>
    <p:extLst>
      <p:ext uri="{BB962C8B-B14F-4D97-AF65-F5344CB8AC3E}">
        <p14:creationId xmlns:p14="http://schemas.microsoft.com/office/powerpoint/2010/main" val="2698343168"/>
      </p:ext>
    </p:extLst>
  </p:cSld>
  <p:clrMapOvr>
    <a:masterClrMapping/>
  </p:clrMapOvr>
</p:sld>
</file>

<file path=ppt/theme/theme1.xml><?xml version="1.0" encoding="utf-8"?>
<a:theme xmlns:a="http://schemas.openxmlformats.org/drawingml/2006/main" name="Thème Office">
  <a:themeElements>
    <a:clrScheme name="Personnalisé 1">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0000"/>
      </a:hlink>
      <a:folHlink>
        <a:srgbClr val="000000"/>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077_TF78646930.potx" id="{88E147E2-3A88-4C0F-8E02-054B64DE33C6}" vid="{6FE73DC7-F173-45ED-9D6C-9824553470A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CD3BD1AD87D54D93EC3B048FD09070" ma:contentTypeVersion="11" ma:contentTypeDescription="Crée un document." ma:contentTypeScope="" ma:versionID="41517c42235082875bb737fb2c657b45">
  <xsd:schema xmlns:xsd="http://www.w3.org/2001/XMLSchema" xmlns:xs="http://www.w3.org/2001/XMLSchema" xmlns:p="http://schemas.microsoft.com/office/2006/metadata/properties" xmlns:ns3="3af51170-2ce2-4006-8386-511101e971ef" xmlns:ns4="d62bf29e-04a8-4b16-841f-7e0357422469" targetNamespace="http://schemas.microsoft.com/office/2006/metadata/properties" ma:root="true" ma:fieldsID="49f6360b161555d2c93f4ed894218b51" ns3:_="" ns4:_="">
    <xsd:import namespace="3af51170-2ce2-4006-8386-511101e971ef"/>
    <xsd:import namespace="d62bf29e-04a8-4b16-841f-7e035742246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51170-2ce2-4006-8386-511101e97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2bf29e-04a8-4b16-841f-7e0357422469"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DE6D2A-0A40-4DAB-B8AE-656243D6AB3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2A67AA4-7A39-4D54-84CA-5821BEF7F79E}">
  <ds:schemaRefs>
    <ds:schemaRef ds:uri="http://schemas.microsoft.com/sharepoint/v3/contenttype/forms"/>
  </ds:schemaRefs>
</ds:datastoreItem>
</file>

<file path=customXml/itemProps3.xml><?xml version="1.0" encoding="utf-8"?>
<ds:datastoreItem xmlns:ds="http://schemas.openxmlformats.org/officeDocument/2006/customXml" ds:itemID="{76617351-D871-487C-A760-1F61FC1396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51170-2ce2-4006-8386-511101e971ef"/>
    <ds:schemaRef ds:uri="d62bf29e-04a8-4b16-841f-7e0357422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9989</Words>
  <Application>Microsoft Office PowerPoint</Application>
  <PresentationFormat>Widescreen</PresentationFormat>
  <Paragraphs>960</Paragraphs>
  <Slides>206</Slides>
  <Notes>1</Notes>
  <HiddenSlides>5</HiddenSlides>
  <MMClips>20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206</vt:i4>
      </vt:variant>
    </vt:vector>
  </HeadingPairs>
  <TitlesOfParts>
    <vt:vector size="213" baseType="lpstr">
      <vt:lpstr>Gill Sans MT</vt:lpstr>
      <vt:lpstr>Calibri</vt:lpstr>
      <vt:lpstr>Symbol</vt:lpstr>
      <vt:lpstr>Arial</vt:lpstr>
      <vt:lpstr>Gill Sans Nova Light</vt:lpstr>
      <vt:lpstr>Thème Office</vt:lpstr>
      <vt:lpstr>Image</vt:lpstr>
      <vt:lpstr>ESPACE INTERACTIF</vt:lpstr>
      <vt:lpstr>PowerPoint Presentation</vt:lpstr>
      <vt:lpstr>SÉANCE 2</vt:lpstr>
      <vt:lpstr>Vidéos dans ce document</vt:lpstr>
      <vt:lpstr>S’inscrire à edpuzzle</vt:lpstr>
      <vt:lpstr>Des mots surlignés ou en gras</vt:lpstr>
      <vt:lpstr>Qu’est-ce que l’informatique physique?</vt:lpstr>
      <vt:lpstr>Qu’est-ce qu’un transducteur?</vt:lpstr>
      <vt:lpstr>SCOTT GARNER : STILL LIFE</vt:lpstr>
      <vt:lpstr>1D Pong</vt:lpstr>
      <vt:lpstr>Simple Weather Forecast Device</vt:lpstr>
      <vt:lpstr>Homemade TV B-Gone</vt:lpstr>
      <vt:lpstr>Reflection</vt:lpstr>
      <vt:lpstr>Jonathan Villeneuve</vt:lpstr>
      <vt:lpstr>Nouveaux instruments mécaniques</vt:lpstr>
      <vt:lpstr>The Pipe, Jean-François Laporte (2012)</vt:lpstr>
      <vt:lpstr>Skolkovo Dynamics</vt:lpstr>
      <vt:lpstr>Frequencies (a), Nicolas Bernier (2012)</vt:lpstr>
      <vt:lpstr>Cinétose, Projet EVA (2011)</vt:lpstr>
      <vt:lpstr>Lungta, Patrick Saint-Denis (2012)</vt:lpstr>
      <vt:lpstr>CYCLOÏD-E, Cod.Act (2009)</vt:lpstr>
      <vt:lpstr>Pendulum Choir, Cod.Act (2010)</vt:lpstr>
      <vt:lpstr>Meet Your Creator, (2012)</vt:lpstr>
      <vt:lpstr>Zimoun</vt:lpstr>
      <vt:lpstr>Révision : la résolution d'équations algébriques</vt:lpstr>
      <vt:lpstr>L’électricité</vt:lpstr>
      <vt:lpstr>Electricité - C'est pas sorcier</vt:lpstr>
      <vt:lpstr>Analogie de l’eau dans un tuyau pour expliquer l’électricité</vt:lpstr>
      <vt:lpstr>Principales grandeurs électriques et leur relation</vt:lpstr>
      <vt:lpstr>Analogie de l’eau dans un tuyau pour expliquer l’électricité avec symboles et unités</vt:lpstr>
      <vt:lpstr>Principales grandeurs électriques et leur relation</vt:lpstr>
      <vt:lpstr>Analogie de l’eau dans un tuyau pour expliquer l’électricité avec symboles et unités</vt:lpstr>
      <vt:lpstr>Comment comprendre la LOI des PUISSANCE en DC P= U • I</vt:lpstr>
      <vt:lpstr>Remplir le quiz formatif 1 - la puissance électrique sur Teams</vt:lpstr>
      <vt:lpstr>Le schéma de circuit</vt:lpstr>
      <vt:lpstr>Le générateur</vt:lpstr>
      <vt:lpstr>PowerPoint Presentation</vt:lpstr>
      <vt:lpstr>Symbole pour le générateur</vt:lpstr>
      <vt:lpstr>Symbole pour la résistance</vt:lpstr>
      <vt:lpstr>Symbole pour la DEL</vt:lpstr>
      <vt:lpstr>La platine d’expérimentation, partie 1</vt:lpstr>
      <vt:lpstr>LA DEL (DIODE ÉLECTROLUMINESCENTE)</vt:lpstr>
      <vt:lpstr>LA RÉSISTANCE</vt:lpstr>
      <vt:lpstr>CALCULER LA VALEUR D’UNE RÉSISTANCE</vt:lpstr>
      <vt:lpstr>EXERCICE CALCULEZ LA VALEUR DES RÉSISTANCES DE VOS KITS</vt:lpstr>
      <vt:lpstr>La platine d’expérimentation, partie 2</vt:lpstr>
      <vt:lpstr>PowerPoint Presentation</vt:lpstr>
      <vt:lpstr>Les pôles de la carte Arduino Nano</vt:lpstr>
      <vt:lpstr>PowerPoint Presentation</vt:lpstr>
      <vt:lpstr>Utilisation d’une carte Arduino en tant que générateur , étape 1</vt:lpstr>
      <vt:lpstr>Utilisation d’une carte Arduino en tant que générateur, étape 2</vt:lpstr>
      <vt:lpstr>PowerPoint Presentation</vt:lpstr>
      <vt:lpstr>PowerPoint Presentation</vt:lpstr>
      <vt:lpstr>Utilisation d’une carte Arduino en tant que générateur, étape 3</vt:lpstr>
      <vt:lpstr>Utilisation d’une carte Arduino en tant que générateur, étape 4</vt:lpstr>
      <vt:lpstr>Allumer une lumière DEL sans platine d’expérimentation </vt:lpstr>
      <vt:lpstr>Les composants pour les exercices suivants</vt:lpstr>
      <vt:lpstr>PowerPoint Presentation</vt:lpstr>
      <vt:lpstr>Exercice 1 (formatif) : allumer une lumière DEL avec la platine d’expérimentation</vt:lpstr>
      <vt:lpstr>Le cheminement électrique de l’exercice 1</vt:lpstr>
      <vt:lpstr>Exercice 2 (formatif) : allumer une lumière DEL avec un interrupteur</vt:lpstr>
      <vt:lpstr>Exercice 3 (sommatif) : allumer deux lumières DEL à partir de deux interrupteurs</vt:lpstr>
      <vt:lpstr>SÉANCE 3</vt:lpstr>
      <vt:lpstr>RETOUR SUR LE QUIZ FORMATIF 1</vt:lpstr>
      <vt:lpstr>LA LOI D’OHM : U = I • R</vt:lpstr>
      <vt:lpstr>EXERCICE : CALCULER LE COURANT AVEC U = I • R</vt:lpstr>
      <vt:lpstr>L’IDE ARDUINO</vt:lpstr>
      <vt:lpstr>IDENTIFIER LE PORT DE LA CARTE DANS WINDOWS</vt:lpstr>
      <vt:lpstr>INSTALLER LE PILOTE ARDUINO NANO (SEULEMENT SI NÉCESSAIRE) : https://learn.sparkfun.com/tutorials/how-to-install-ch340-drivers/all </vt:lpstr>
      <vt:lpstr>CONFIGURER ARDUINO</vt:lpstr>
      <vt:lpstr>TESTER LA CONFIGURATION (1/2)</vt:lpstr>
      <vt:lpstr>TESTER LA CONFIGURATION (2/2)</vt:lpstr>
      <vt:lpstr>LE DÉROULEMENT DU PROGRAMME</vt:lpstr>
      <vt:lpstr>LE CODE MINIMAL</vt:lpstr>
      <vt:lpstr>LES INSTRUCTIONS</vt:lpstr>
      <vt:lpstr>ANALYSE DU CODE BLINK</vt:lpstr>
      <vt:lpstr>CONTRÔLER UNE DEL AVEC LA CARTE</vt:lpstr>
      <vt:lpstr>EXERCICE MODIFIEZ LE CODE PRÉCÉDENT POUR AVOIR UNE LONGUE PAUSE, SUIVIE D’UNE COURTE PAUSE</vt:lpstr>
      <vt:lpstr>LE JEU DE LA DIFFÉRENCE</vt:lpstr>
      <vt:lpstr>EXERCICE AJOUTEZ LE CIRCUIT NÉCESSAIRE POUR CONTRÔLER UNE DEUXIÈME DEL AVEC LA SORTIE 4 DE LA CARTE  INSPIREZ VOUS DU CIRCUIT DE LA DIAPOSITIVE 47 QUI DOIT ÊTRE LÉGÈREMENT MODIFIÉ  CONTRÔLEZ LE CLIGNOTEMENT DES DEUX DEL AVEC DU CODE</vt:lpstr>
      <vt:lpstr>TRAVAIL SOMMATIF 2</vt:lpstr>
      <vt:lpstr>SÉANCE 4</vt:lpstr>
      <vt:lpstr>MAKERS’ GUIDE TO BOARDS</vt:lpstr>
      <vt:lpstr>INTERRUPTEUR</vt:lpstr>
      <vt:lpstr>BONNES BROCHES DE L’INTERRUPTEUR</vt:lpstr>
      <vt:lpstr>CIRCUIT EN SÉRIE</vt:lpstr>
      <vt:lpstr>CIRCUIT EN PARALLÈLE</vt:lpstr>
      <vt:lpstr>MÊME COURANT / SOMME DE COURANT</vt:lpstr>
      <vt:lpstr>ENTRÉE NUMÉRIQUE</vt:lpstr>
      <vt:lpstr>BRANCHER UN INTERRUPTEUR EN MODE «INPUT_PULLUP»</vt:lpstr>
      <vt:lpstr>LA RÉSISTANCE INTERNE</vt:lpstr>
      <vt:lpstr>ALLUMER UNE DEL À PARTIR D’UN INTERRUPTEUR (INPUT_PULUP) AVEC DU CODE</vt:lpstr>
      <vt:lpstr>EXERCICE MODIFIEZ LE CODE POUR QUE LORSQUE NOUS MAINTENONS L’INTERRUPTEUR ENFOCÉ, LA DEL CLIGNOTE. </vt:lpstr>
      <vt:lpstr>INCRÉMENTATION ET FOR</vt:lpstr>
      <vt:lpstr>EXERCICE MODIFIEZ LE CODE POUR DÉCLENCHER LA SÉQUENCE DE CLIGNOTEMENT EN APPUYANT L’INTERRUPTEUR</vt:lpstr>
      <vt:lpstr>CHENILLARD</vt:lpstr>
      <vt:lpstr>TRAVAIL SOMMATIF 3</vt:lpstr>
      <vt:lpstr>SÉANCE 5</vt:lpstr>
      <vt:lpstr>TRANSDUCTEURS ET BROCHES NUMÉRIQUES</vt:lpstr>
      <vt:lpstr>QUELLE BROCHE UTILISER?</vt:lpstr>
      <vt:lpstr>ACTIONNER UNE DEL</vt:lpstr>
      <vt:lpstr>CAPTER UN INTERRUPTEUR</vt:lpstr>
      <vt:lpstr>EXERCICE BRANCHEZ UN INTERRUPTEUR ET UNE DEL À VOTRE CARTE.   RÉDIGEZ LE CODE POUR QUE LA DEL CLIGNOTE  TANT ET AUSSI LONGTEMPS QUE VOUS APPUYEZ SUR L’INTERRUPTEUR. </vt:lpstr>
      <vt:lpstr>CODER LA DÉTECTION DE CHANGEMENT D’ÉTAT</vt:lpstr>
      <vt:lpstr>EXERCICE GARDEZ VOTRE CIRCUIT QUI INCLUT UN INTERRUPTEUR ET UNE DEL À VOTRE CARTE.   RÉDIGER UNE NOUVELLE VERSION DU CODE OÙ VOUS DÉMARREZ LE CLIGNOTEMENT EN APPUYANT UNE PREMIÈRE FOIS ET ARRÊTEZ LE CLIGNOTEMENT LORSQUE VOUS APPUYEZ UNE DEUXIÈME FOIS SUR L’INTERRUPTEUR.</vt:lpstr>
      <vt:lpstr>CODER LA DÉTECTION DE CHANGEMENT D’ÉTAT : GRAPHE</vt:lpstr>
      <vt:lpstr>CODER LA DÉTECTION DE CHANGEMENT D’ÉTAT : CODE</vt:lpstr>
      <vt:lpstr>MILLIS()</vt:lpstr>
      <vt:lpstr>TYPES DE VARIABLES DE BASE</vt:lpstr>
      <vt:lpstr>MESURER LE TEMPS (BOUTS DE CODE)</vt:lpstr>
      <vt:lpstr>SABLIER LUMINEUX</vt:lpstr>
      <vt:lpstr>ACTIONNEUR : HAUT-PARLEUR PIEZO</vt:lpstr>
      <vt:lpstr>TONE</vt:lpstr>
      <vt:lpstr>TRAVAIL SOMMATIF 4</vt:lpstr>
      <vt:lpstr>SÉANCE 6</vt:lpstr>
      <vt:lpstr>CODER UN «TOGGLE» (BASCULER ENTRE DEUX ÉTATS)</vt:lpstr>
      <vt:lpstr>GÉRER LES BIBLIOTHÈQUES</vt:lpstr>
      <vt:lpstr>LA BIBLIOTHÈQUE BOUNCE2 PERMET D’ÉLIMINER LE BRUIT</vt:lpstr>
      <vt:lpstr>INTÉGRER LA BIBLIOTHÈQUE BOUNCE2</vt:lpstr>
      <vt:lpstr>AVANT ET APRÈS BOUNCE2</vt:lpstr>
      <vt:lpstr>Modulation de largeur d'impulsions (PWM)</vt:lpstr>
      <vt:lpstr>BROCHES PWM OU ~</vt:lpstr>
      <vt:lpstr>CONTRÔLER LA MODULATION DE LARGEUR D'IMPULSIONS AVEC analogWrite(PWM)</vt:lpstr>
      <vt:lpstr>ALÉATOIRE : random(MAX)</vt:lpstr>
      <vt:lpstr>DÉBOGUER AVEC Serial</vt:lpstr>
      <vt:lpstr>LE BAUD ET OUVRIR LE MONITEUR SÉRIE</vt:lpstr>
      <vt:lpstr>FAIRE CLIGNOTER UNE DEL SANS BLOQUER</vt:lpstr>
      <vt:lpstr>À PARTIR DE MAINTENANT,  VOUS DEVEZ ÉVITER D’UTILISER DELAY DANS VOTRE CODE À MOINS D’INQUICATION CONTRAIRE.</vt:lpstr>
      <vt:lpstr>TRAVAIL SOMMATIF 5</vt:lpstr>
      <vt:lpstr>EXAMEN LE 13 OCTOBRE</vt:lpstr>
      <vt:lpstr>SÉANCE 7</vt:lpstr>
      <vt:lpstr>COMMENT UTILISER DES CAPTEURS ANALOGIQUES?</vt:lpstr>
      <vt:lpstr>DIVISEUR DE TENSION : QUESTION</vt:lpstr>
      <vt:lpstr>DIVISEUR DE TENSION : CALCUL</vt:lpstr>
      <vt:lpstr>DIVISEUR DE TENSION : RÉPONSE</vt:lpstr>
      <vt:lpstr>DIVISEUR DE TENSION : EXERCICES</vt:lpstr>
      <vt:lpstr>MESURER UNE TENSION AVEC analogRead()</vt:lpstr>
      <vt:lpstr>analogRead() : broches</vt:lpstr>
      <vt:lpstr>EXERCICE : MESURER UN DIVISEUR DE TENSION AVEC analogRead()</vt:lpstr>
      <vt:lpstr>map() : PASSER D’UNE ÉCHELLE À UNE AUTRE</vt:lpstr>
      <vt:lpstr>map() : AFFICHER LA VALEUR d’analogRead() en Volts</vt:lpstr>
      <vt:lpstr>EXERCICE : CONVERTIR UNE MESURE analogRead() EN VOLTS AVEC map()</vt:lpstr>
      <vt:lpstr>PHOTORÉSISTANCE (CAPTEUR ANALOGIQUE PASSIF)</vt:lpstr>
      <vt:lpstr>LA PHOTORÉSISTANCE EST ½ DE DIVISEUR DE TENSION</vt:lpstr>
      <vt:lpstr>TRAVAIL SOMMATIF 6 THÉRÉMINE</vt:lpstr>
      <vt:lpstr>SÉANCE 8</vt:lpstr>
      <vt:lpstr>RETOUR SUR LE TRAVAIL  SOMMATIF 6</vt:lpstr>
      <vt:lpstr>CONTRÔLE DE LA QUALITÉ</vt:lpstr>
      <vt:lpstr>CORRECTION DE  L’EXAMEN</vt:lpstr>
      <vt:lpstr>POTENTIOMÈTRE (CAPTEUR ANALOGIQUE PASSIF)</vt:lpstr>
      <vt:lpstr>LE POTENTIOMÈTRE EST UN DIVISEUR DE TENSION</vt:lpstr>
      <vt:lpstr>EXERCICE : REMPLACEZ LE DIVISEUR DE TENSION PAR LE POTENTIOMÈTRE</vt:lpstr>
      <vt:lpstr>MAX : RÉCEPTION DE DONNÉES SÉRIELLES</vt:lpstr>
      <vt:lpstr>MAX : CONVERSION DES ENTRIERS EN ASCII</vt:lpstr>
      <vt:lpstr>MAX : RECONSTITUTION DU MESSAGE ASCII</vt:lpstr>
      <vt:lpstr>MAX : RECONSTITUTION D’UN MESSAGE ASCII AVEC SÉLECTEUR</vt:lpstr>
      <vt:lpstr>TRAVAIL SOMMATIF 7 CONTRÔLER MAX</vt:lpstr>
      <vt:lpstr>SÉANCE 9</vt:lpstr>
      <vt:lpstr>SOUDURE 1- LISEZ LES DIAPOSITIVES SUIVANTES 2- VISIONNEZ LA VIDÉO À LA FIN DE LA SECTION</vt:lpstr>
      <vt:lpstr>SOUDURE : ÉQUIPEMENT</vt:lpstr>
      <vt:lpstr>SOUDURE : DIRECTIVES GÉNÉRALES</vt:lpstr>
      <vt:lpstr>PowerPoint Presentation</vt:lpstr>
      <vt:lpstr>SOUDURE : VIDÉO</vt:lpstr>
      <vt:lpstr>SÉANCE 10</vt:lpstr>
      <vt:lpstr>SERVOMOTEUR</vt:lpstr>
      <vt:lpstr>SERVOMOTEUR : INTÉRIEUR</vt:lpstr>
      <vt:lpstr>SERVOMOTEUR : AVEC ARDUINO NANO</vt:lpstr>
      <vt:lpstr>SERVOMOTEUR : CONTRÔLE AVEC MAX</vt:lpstr>
      <vt:lpstr>ESP32</vt:lpstr>
      <vt:lpstr>ESP32 TTGO :  BROCHES</vt:lpstr>
      <vt:lpstr>ESP32 : AJOUTEZ LE DÉPÔT D’ESPRESSIF </vt:lpstr>
      <vt:lpstr>ESP32 : INSTALLEZ LE SUPPORT DE LA CARTE</vt:lpstr>
      <vt:lpstr>ESP32 : CHOISSISSEZ LE TYPE DE LA CARTE</vt:lpstr>
      <vt:lpstr>ESP32 : BRANCHEZ LA CARTE À L’ORDINATEUR ET CHOISIR SON PORT</vt:lpstr>
      <vt:lpstr>ESP32 : INSTALLEZ LA BIBLIOTHÈQUE DE L’ÉCRAN</vt:lpstr>
      <vt:lpstr>ESP32 : TÉLÉCHARGEZ, OUVREZ ET TÉLÉVERSEZ L’EXEMPLE</vt:lpstr>
      <vt:lpstr>ESP32 TTGO :  EXEMPLE LECTURE ANALOGIQUE</vt:lpstr>
      <vt:lpstr>MAQUETTE MAX :  RÉALITÉ ÉTENDUE TRAVAIL SOMMATIF 40%</vt:lpstr>
      <vt:lpstr>SÉANCE 11</vt:lpstr>
      <vt:lpstr>Internet des objets : Internet of  Things (IOT)</vt:lpstr>
      <vt:lpstr>SÉANCE 12</vt:lpstr>
      <vt:lpstr>BROCHES DU ESP32 TTGO</vt:lpstr>
      <vt:lpstr>CODE DE BASE POUR CONNECTER SON TTGO AU WIFI</vt:lpstr>
      <vt:lpstr>CODE DE BASE POUR CONNECTER SON TTGO AU WIFI AVEC WIFICONNECT LITE</vt:lpstr>
      <vt:lpstr>ESP32 TTGO SERVO. + POT.</vt:lpstr>
      <vt:lpstr>IOT : io.adafruit.com VS blynk.io</vt:lpstr>
      <vt:lpstr>SERVICE IOT io.adafruit.com</vt:lpstr>
      <vt:lpstr>CRÉER UN FEED SUR io.adafruit.com</vt:lpstr>
      <vt:lpstr>RENDRE UN FEED PUBLIC</vt:lpstr>
      <vt:lpstr>CRÉER UN DASHBOARD SUR io.adafruit.com</vt:lpstr>
      <vt:lpstr>AJOUTER LE SERVOMOTEUR AU DASHBOARD</vt:lpstr>
      <vt:lpstr>AJOUTER LE POTENTIOMÈTRE AU DASHBOARD</vt:lpstr>
      <vt:lpstr>CODE POUR ESP32 TTGO ↔ IO.ADAFRUIT.COM  (NE PAS OUBLIER DE MODIFIER LES OPTIONS DE CONNEXION!)</vt:lpstr>
      <vt:lpstr>EXEMPLE DE PAGE WEB QUI LIT UN FEED IO.ADAFRUIT.COM  (NE PAS OUBLIER DE MODIFIER L’ADRESSE DU FEED!)</vt:lpstr>
      <vt:lpstr>TÉLÉCHARGEZ L’APPLICATION «Blynk»</vt:lpstr>
      <vt:lpstr>CODE POUR ESP32 TTGO ↔ BLYNK.IO  (NE PAS OUBLIER DE MODIFIER LES OPTIONS DE CONNEXION!)</vt:lpstr>
      <vt:lpstr>SÉANCE 13</vt:lpstr>
      <vt:lpstr>QUIZ FINAL,  JEUDI 17 DÉCEMBRE 12:00</vt:lpstr>
      <vt:lpstr>ESP32 TTGO SERVO. + POT.</vt:lpstr>
      <vt:lpstr>CONTRÔLE PAR OPEN SOUND CONTROL (OSC)</vt:lpstr>
      <vt:lpstr>EXEMPLE DE COMMUNICATION OSC ENTRE ESP32 ET ORDINATEUR</vt:lpstr>
      <vt:lpstr>REMPLIR LE QUESTIONNAIRE SUR LES ENSEIGNEMENTS</vt:lpstr>
      <vt:lpstr>CHAÎNE WEB TRAVAIL SOMMATIF 10% GROUPES DE 2</vt:lpstr>
      <vt:lpstr>ANNEXES</vt:lpstr>
      <vt:lpstr>COMMENT UTILISER DES CAPTEURS ANALOGIQUES ACTIFS?</vt:lpstr>
      <vt:lpstr>PASSER UN OBJET PAR RÉFÉRENCE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2020-11-22T23:20:22Z</dcterms:created>
  <dcterms:modified xsi:type="dcterms:W3CDTF">2022-08-31T14:03:29Z</dcterms:modified>
</cp:coreProperties>
</file>